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media/image7.svg" ContentType="image/svg"/>
  <Override PartName="/ppt/media/image8.svg" ContentType="image/svg"/>
  <Override PartName="/ppt/media/image18.svg" ContentType="image/sv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55" r:id="rId5"/>
  </p:sldMasterIdLst>
  <p:notesMasterIdLst>
    <p:notesMasterId r:id="rId76"/>
  </p:notesMasterIdLst>
  <p:handoutMasterIdLst>
    <p:handoutMasterId r:id="rId77"/>
  </p:handoutMasterIdLst>
  <p:sldIdLst>
    <p:sldId id="261" r:id="rId6"/>
    <p:sldId id="2147483647" r:id="rId7"/>
    <p:sldId id="320" r:id="rId8"/>
    <p:sldId id="267" r:id="rId9"/>
    <p:sldId id="347" r:id="rId10"/>
    <p:sldId id="294" r:id="rId11"/>
    <p:sldId id="297" r:id="rId12"/>
    <p:sldId id="298" r:id="rId13"/>
    <p:sldId id="429" r:id="rId14"/>
    <p:sldId id="385" r:id="rId15"/>
    <p:sldId id="300" r:id="rId16"/>
    <p:sldId id="2147482744" r:id="rId17"/>
    <p:sldId id="287" r:id="rId18"/>
    <p:sldId id="266" r:id="rId19"/>
    <p:sldId id="283" r:id="rId20"/>
    <p:sldId id="2147483645" r:id="rId21"/>
    <p:sldId id="366" r:id="rId22"/>
    <p:sldId id="272" r:id="rId23"/>
    <p:sldId id="263" r:id="rId24"/>
    <p:sldId id="2147483608" r:id="rId25"/>
    <p:sldId id="412" r:id="rId26"/>
    <p:sldId id="410" r:id="rId27"/>
    <p:sldId id="329" r:id="rId28"/>
    <p:sldId id="2147483631" r:id="rId29"/>
    <p:sldId id="273" r:id="rId30"/>
    <p:sldId id="414" r:id="rId31"/>
    <p:sldId id="2147483646" r:id="rId32"/>
    <p:sldId id="288" r:id="rId33"/>
    <p:sldId id="302" r:id="rId34"/>
    <p:sldId id="257" r:id="rId35"/>
    <p:sldId id="2147483567" r:id="rId36"/>
    <p:sldId id="2147480052" r:id="rId37"/>
    <p:sldId id="286" r:id="rId38"/>
    <p:sldId id="2147483560" r:id="rId39"/>
    <p:sldId id="2147483535" r:id="rId40"/>
    <p:sldId id="2147483558" r:id="rId41"/>
    <p:sldId id="327" r:id="rId42"/>
    <p:sldId id="301" r:id="rId43"/>
    <p:sldId id="2147483563" r:id="rId44"/>
    <p:sldId id="269" r:id="rId45"/>
    <p:sldId id="276" r:id="rId46"/>
    <p:sldId id="279" r:id="rId47"/>
    <p:sldId id="2147482743" r:id="rId48"/>
    <p:sldId id="260" r:id="rId49"/>
    <p:sldId id="307" r:id="rId50"/>
    <p:sldId id="262" r:id="rId51"/>
    <p:sldId id="268" r:id="rId52"/>
    <p:sldId id="271" r:id="rId53"/>
    <p:sldId id="422" r:id="rId54"/>
    <p:sldId id="265" r:id="rId55"/>
    <p:sldId id="274" r:id="rId56"/>
    <p:sldId id="323" r:id="rId57"/>
    <p:sldId id="256" r:id="rId58"/>
    <p:sldId id="314" r:id="rId59"/>
    <p:sldId id="282" r:id="rId60"/>
    <p:sldId id="278" r:id="rId61"/>
    <p:sldId id="270" r:id="rId62"/>
    <p:sldId id="258" r:id="rId63"/>
    <p:sldId id="259" r:id="rId64"/>
    <p:sldId id="317" r:id="rId65"/>
    <p:sldId id="264" r:id="rId66"/>
    <p:sldId id="2147482531" r:id="rId67"/>
    <p:sldId id="275" r:id="rId68"/>
    <p:sldId id="277" r:id="rId69"/>
    <p:sldId id="2147483610" r:id="rId70"/>
    <p:sldId id="280" r:id="rId71"/>
    <p:sldId id="284" r:id="rId72"/>
    <p:sldId id="289" r:id="rId73"/>
    <p:sldId id="290" r:id="rId74"/>
    <p:sldId id="28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1A7BF66-D6FA-6D41-9426-30255E3ECE31}">
          <p14:sldIdLst>
            <p14:sldId id="261"/>
          </p14:sldIdLst>
        </p14:section>
        <p14:section name="Disclaimer" id="{46CD2F2C-45EC-4F28-8236-47D94C59774D}">
          <p14:sldIdLst>
            <p14:sldId id="2147483647"/>
          </p14:sldIdLst>
        </p14:section>
        <p14:section name="Contents" id="{C86904C3-0E4C-4A31-BC31-5759C5A2FA63}">
          <p14:sldIdLst>
            <p14:sldId id="320"/>
          </p14:sldIdLst>
        </p14:section>
        <p14:section name="State of AI in Software Development" id="{C2ECD463-27CF-CA45-8B3E-4A73AC45E404}">
          <p14:sldIdLst>
            <p14:sldId id="267"/>
            <p14:sldId id="347"/>
            <p14:sldId id="294"/>
            <p14:sldId id="297"/>
            <p14:sldId id="298"/>
            <p14:sldId id="429"/>
            <p14:sldId id="385"/>
            <p14:sldId id="300"/>
            <p14:sldId id="2147482744"/>
            <p14:sldId id="287"/>
            <p14:sldId id="266"/>
          </p14:sldIdLst>
        </p14:section>
        <p14:section name="AI Adoption Strategy" id="{88AB975B-9C2D-AA4F-B865-F8E4AE3C1B51}">
          <p14:sldIdLst>
            <p14:sldId id="283"/>
            <p14:sldId id="2147483645"/>
            <p14:sldId id="366"/>
          </p14:sldIdLst>
        </p14:section>
        <p14:section name="AI/Run Framework" id="{08631A2D-8330-C345-85F8-71A770F0F69E}">
          <p14:sldIdLst>
            <p14:sldId id="272"/>
          </p14:sldIdLst>
        </p14:section>
        <p14:section name="Innovation Center: Processes" id="{0BCAB80D-F09C-454D-AEFA-5A96DE824C35}">
          <p14:sldIdLst>
            <p14:sldId id="263"/>
            <p14:sldId id="2147483608"/>
            <p14:sldId id="412"/>
            <p14:sldId id="410"/>
            <p14:sldId id="329"/>
          </p14:sldIdLst>
        </p14:section>
        <p14:section name="Innovation Center: Technology" id="{D154FDE7-6A13-4346-B242-81FC0D77D73D}">
          <p14:sldIdLst>
            <p14:sldId id="2147483631"/>
            <p14:sldId id="273"/>
          </p14:sldIdLst>
        </p14:section>
        <p14:section name="Innovation Center: People" id="{92366361-2EC6-634E-858B-FF5E17468E1A}">
          <p14:sldIdLst>
            <p14:sldId id="414"/>
            <p14:sldId id="2147483646"/>
          </p14:sldIdLst>
        </p14:section>
        <p14:section name="AI Adoption Measurement" id="{F85EBA70-3A57-4C04-91B1-B4F776A602D1}">
          <p14:sldIdLst>
            <p14:sldId id="288"/>
            <p14:sldId id="302"/>
            <p14:sldId id="257"/>
            <p14:sldId id="2147483567"/>
            <p14:sldId id="2147480052"/>
            <p14:sldId id="286"/>
          </p14:sldIdLst>
        </p14:section>
        <p14:section name="AI Education" id="{3BF8909E-64E9-4A6C-97A2-C3CE64DA1F75}">
          <p14:sldIdLst>
            <p14:sldId id="2147483560"/>
            <p14:sldId id="2147483535"/>
            <p14:sldId id="2147483558"/>
            <p14:sldId id="327"/>
            <p14:sldId id="301"/>
            <p14:sldId id="2147483563"/>
            <p14:sldId id="269"/>
          </p14:sldIdLst>
        </p14:section>
        <p14:section name="AI Adoption Timeline" id="{B1EF4D6B-1976-AC47-801E-6D1AF6A9D0BD}">
          <p14:sldIdLst>
            <p14:sldId id="276"/>
            <p14:sldId id="279"/>
            <p14:sldId id="2147482743"/>
          </p14:sldIdLst>
        </p14:section>
        <p14:section name="EPAM’s Expertise &amp; Experience in End-to-End SDLC Capabilities" id="{8B1E2EDA-113A-4D36-869E-F28F5FFE0533}">
          <p14:sldIdLst>
            <p14:sldId id="260"/>
            <p14:sldId id="307"/>
            <p14:sldId id="262"/>
            <p14:sldId id="268"/>
            <p14:sldId id="271"/>
            <p14:sldId id="422"/>
            <p14:sldId id="265"/>
          </p14:sldIdLst>
        </p14:section>
        <p14:section name="AI Adoption Stories" id="{8889A979-4E23-524A-9229-B3AE02C30AA0}">
          <p14:sldIdLst>
            <p14:sldId id="274"/>
          </p14:sldIdLst>
        </p14:section>
        <p14:section name="AI Adoption in CTC" id="{702B36E1-D42B-5F4F-9324-3E61ACCEE38C}">
          <p14:sldIdLst>
            <p14:sldId id="323"/>
            <p14:sldId id="256"/>
            <p14:sldId id="314"/>
            <p14:sldId id="282"/>
            <p14:sldId id="278"/>
          </p14:sldIdLst>
        </p14:section>
        <p14:section name="AI Adoption in EBSCO" id="{EE72FC2D-2738-7747-8B57-5005C249EFD5}">
          <p14:sldIdLst>
            <p14:sldId id="270"/>
            <p14:sldId id="258"/>
            <p14:sldId id="259"/>
            <p14:sldId id="317"/>
            <p14:sldId id="264"/>
            <p14:sldId id="2147482531"/>
          </p14:sldIdLst>
        </p14:section>
        <p14:section name="Appendix: How to Sell AI/Run" id="{76035DB7-281F-4D19-BEA6-E06F16866CCC}">
          <p14:sldIdLst>
            <p14:sldId id="275"/>
            <p14:sldId id="277"/>
            <p14:sldId id="2147483610"/>
          </p14:sldIdLst>
        </p14:section>
        <p14:section name="Appendix: Practical Use Cases of AI for Software Development" id="{A6187051-7F35-4FB6-AD6A-EE0F6561BD2B}">
          <p14:sldIdLst>
            <p14:sldId id="280"/>
            <p14:sldId id="284"/>
            <p14:sldId id="289"/>
            <p14:sldId id="290"/>
          </p14:sldIdLst>
        </p14:section>
        <p14:section name="Closure" id="{68431C87-3575-4457-A529-C7E2C0804576}">
          <p14:sldIdLst>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C84790E-AA08-4150-DC43-9B6107107525}" name="Alexander Bychinskiy" initials="AB" userId="S::Alexander_Bychinskiy@epam.com::6115d38d-a875-4e2a-8341-2b97acf21235" providerId="AD"/>
  <p188:author id="{A8FFFC1E-1B10-C523-EBDF-80505D7ECE98}" name="Mikhail Subach" initials="" userId="S::Mikhail_Subach@epam.com::eaae951f-0fd6-45f7-83cb-d5c9e583e58f" providerId="AD"/>
  <p188:author id="{F337193A-4D59-0CB9-906A-1D369457D290}" name="Kiryl Domnitch" initials="KD" userId="S::kiryl_domnitch@epam.com::0834f507-7aef-4d16-9f79-feea0e055724" providerId="AD"/>
  <p188:author id="{6F027841-5CD3-8D43-0968-95C9D108CECC}" name="Sara Mihan" initials="SM" userId="S::sara_mihan@epam.com::db69a39a-7768-47fa-be9e-06c82fa89c63" providerId="AD"/>
  <p188:author id="{4F379045-CAE7-A747-1509-747D1FB24F3E}" name="Benoit Charrier" initials="BC" userId="S::benoit_charrier@epam.com::5b441cd8-9934-4ce4-acbd-f2aadea70aa1" providerId="AD"/>
  <p188:author id="{48230D47-4BC9-40EB-B0C9-F16AEBD0AE22}" name="Grigori Aghayants" initials="" userId="S::Grigori_Aghayants@epam.com::728c4c68-a0df-481e-b4ab-fe7fa0ee6396" providerId="AD"/>
  <p188:author id="{458A0554-8B74-67DE-E644-105F0BB39256}" name="Maryna Ahanian" initials="MA" userId="S::Maryna_Ahanian@epam.com::b045d214-2c19-440b-95eb-63b759f4fde3" providerId="AD"/>
  <p188:author id="{E2C12B5A-7952-158E-36A9-B36CA6398BB4}" name="Viktor Kononenko" initials="VK" userId="S::Viktor_Kononenko@epam.com::b367c134-cf71-444c-9e3f-8cd1fcebe2b4" providerId="AD"/>
  <p188:author id="{DD953E5A-F7F6-0C95-242E-821B95DE574E}" name="Oleksandr Somliev" initials="OS" userId="S::Oleksandr_Somliev@epam.com::b101e6d6-96c7-4928-b311-30d80eee2cbb" providerId="AD"/>
  <p188:author id="{1F20675F-8D83-A6B0-FA75-5FCDD91B8AE0}" name="Aleksey Didik" initials="AD" userId="S::Aleksey_Didik@epam.com::ed7f3a47-c88f-43c8-9588-5578db593b03" providerId="AD"/>
  <p188:author id="{ED8CCA60-E361-B5FC-E3EB-FE5C41DF8678}" name="Alena Zakharyeva" initials="AZ" userId="S::Alena_Zakharyeva@epam.com::02056608-79b5-4764-b05d-d137223e0569" providerId="AD"/>
  <p188:author id="{7401C163-8AF5-7276-D136-B2547843236E}" name="Alina Naliesna" initials="AN" userId="S::Alina_Naliesna@epam.com::998312b4-f654-4b54-8611-729ae66bee75" providerId="AD"/>
  <p188:author id="{53762D92-C9D0-B6E7-2560-7D265182289E}" name="Grigori Aghayants" initials="GA" userId="S::grigori_aghayants@epam.com::728c4c68-a0df-481e-b4ab-fe7fa0ee6396" providerId="AD"/>
  <p188:author id="{88390895-DAAF-AA1C-D28C-47E8DE142FF9}" name="Aliaksandr Paklonski" initials="AP" userId="S::aliaksandr_paklonski@epam.com::4fabcbc6-4e35-4823-bf01-58ec6cc6472f" providerId="AD"/>
  <p188:author id="{A353BE9F-2A9B-DFBE-75A8-C198969EE0B2}" name="Tatsiana Hmyrak" initials="TH" userId="S::tatsiana_hmyrak@epam.com::f8996b8d-f980-4fd9-aba1-94b063ec52d6" providerId="AD"/>
  <p188:author id="{EC0F2EA8-367C-AE3C-D054-6D301DC967D9}" name="Dmitry Tovpeko" initials="DT" userId="S::Dmitry_Tovpeko@epam.com::05a8d538-4fd6-4d55-9af2-f14ade700a5c" providerId="AD"/>
  <p188:author id="{9D757DA8-5740-36AB-A707-E64FE512D93D}" name="Aliaksandr Paklonski" initials="AP" userId="S::Aliaksandr_Paklonski@epam.com::4fabcbc6-4e35-4823-bf01-58ec6cc6472f" providerId="AD"/>
  <p188:author id="{2FBBE0CF-D228-615F-B5DF-6E232162E6F9}" name="Kate Pretkel" initials="KP" userId="S::Kate_Pretkel@epam.com::f0f3d492-505e-4451-be17-b0ad9ff891a0" providerId="AD"/>
  <p188:author id="{F7B462EB-1710-968E-DC06-7B2EDF5B1D64}" name="Michelle Midboe" initials="MM" userId="S::Michelle_Midboe@epam.com::9dcec2e3-0156-4c7a-aa3f-570edef8a855" providerId="AD"/>
  <p188:author id="{6F71E9F6-EBE0-5426-D38A-1FA17F91A8DF}" name="Liudmila Ruban" initials="LR" userId="S::Liudmila_Ruban@epam.com::a4ca8a52-2000-4680-adbd-8749a16ac237" providerId="AD"/>
  <p188:author id="{C4DC29FC-0496-B9C9-07D3-B10AF342225C}" name="Sara Mihan" initials="SM" userId="S::Sara_Mihan@epam.com::db69a39a-7768-47fa-be9e-06c82fa89c63" providerId="AD"/>
  <p188:author id="{41B3E4FC-232B-BF9A-DAD0-BE9ED280466E}" name="Adam Auerbach" initials="AA" userId="S::Adam_Auerbach@epam.com::e7764f3d-8b44-454b-82d3-83629e65836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6EF5"/>
    <a:srgbClr val="656EF3"/>
    <a:srgbClr val="287CF9"/>
    <a:srgbClr val="00F6FF"/>
    <a:srgbClr val="0A2A58"/>
    <a:srgbClr val="0060F0"/>
    <a:srgbClr val="FFC000"/>
    <a:srgbClr val="020A19"/>
    <a:srgbClr val="A79DFC"/>
    <a:srgbClr val="044C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1507" autoAdjust="0"/>
  </p:normalViewPr>
  <p:slideViewPr>
    <p:cSldViewPr snapToGrid="0">
      <p:cViewPr varScale="1">
        <p:scale>
          <a:sx n="116" d="100"/>
          <a:sy n="116" d="100"/>
        </p:scale>
        <p:origin x="960"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Cost of investment, FTE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General</c:formatCode>
                <c:ptCount val="12"/>
                <c:pt idx="0">
                  <c:v>3</c:v>
                </c:pt>
                <c:pt idx="1">
                  <c:v>4</c:v>
                </c:pt>
                <c:pt idx="2">
                  <c:v>3</c:v>
                </c:pt>
                <c:pt idx="3">
                  <c:v>1</c:v>
                </c:pt>
                <c:pt idx="4">
                  <c:v>0.5</c:v>
                </c:pt>
                <c:pt idx="5">
                  <c:v>0.5</c:v>
                </c:pt>
                <c:pt idx="6">
                  <c:v>0.5</c:v>
                </c:pt>
                <c:pt idx="7">
                  <c:v>0.5</c:v>
                </c:pt>
                <c:pt idx="8">
                  <c:v>0.5</c:v>
                </c:pt>
                <c:pt idx="9">
                  <c:v>0.5</c:v>
                </c:pt>
                <c:pt idx="10">
                  <c:v>0.5</c:v>
                </c:pt>
                <c:pt idx="11">
                  <c:v>0.5</c:v>
                </c:pt>
              </c:numCache>
            </c:numRef>
          </c:val>
          <c:smooth val="0"/>
          <c:extLst>
            <c:ext xmlns:c16="http://schemas.microsoft.com/office/drawing/2014/chart" uri="{C3380CC4-5D6E-409C-BE32-E72D297353CC}">
              <c16:uniqueId val="{00000000-E059-4F73-A150-D8F9CE6562FC}"/>
            </c:ext>
          </c:extLst>
        </c:ser>
        <c:ser>
          <c:idx val="1"/>
          <c:order val="1"/>
          <c:tx>
            <c:strRef>
              <c:f>Sheet1!$C$1</c:f>
              <c:strCache>
                <c:ptCount val="1"/>
                <c:pt idx="0">
                  <c:v>Savings, FTE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Sheet1!$C$2:$C$13</c:f>
              <c:numCache>
                <c:formatCode>General</c:formatCode>
                <c:ptCount val="12"/>
                <c:pt idx="0">
                  <c:v>0</c:v>
                </c:pt>
                <c:pt idx="1">
                  <c:v>0.2</c:v>
                </c:pt>
                <c:pt idx="2">
                  <c:v>0.9</c:v>
                </c:pt>
                <c:pt idx="3">
                  <c:v>1.85</c:v>
                </c:pt>
                <c:pt idx="4">
                  <c:v>1.85</c:v>
                </c:pt>
                <c:pt idx="5">
                  <c:v>1.85</c:v>
                </c:pt>
                <c:pt idx="6">
                  <c:v>1.85</c:v>
                </c:pt>
                <c:pt idx="7">
                  <c:v>1.85</c:v>
                </c:pt>
                <c:pt idx="8">
                  <c:v>1.85</c:v>
                </c:pt>
                <c:pt idx="9">
                  <c:v>1.85</c:v>
                </c:pt>
                <c:pt idx="10">
                  <c:v>1.85</c:v>
                </c:pt>
                <c:pt idx="11">
                  <c:v>1.85</c:v>
                </c:pt>
              </c:numCache>
            </c:numRef>
          </c:val>
          <c:smooth val="0"/>
          <c:extLst>
            <c:ext xmlns:c16="http://schemas.microsoft.com/office/drawing/2014/chart" uri="{C3380CC4-5D6E-409C-BE32-E72D297353CC}">
              <c16:uniqueId val="{00000001-E059-4F73-A150-D8F9CE6562FC}"/>
            </c:ext>
          </c:extLst>
        </c:ser>
        <c:dLbls>
          <c:showLegendKey val="0"/>
          <c:showVal val="0"/>
          <c:showCatName val="0"/>
          <c:showSerName val="0"/>
          <c:showPercent val="0"/>
          <c:showBubbleSize val="0"/>
        </c:dLbls>
        <c:marker val="1"/>
        <c:smooth val="0"/>
        <c:axId val="1482070783"/>
        <c:axId val="1406001407"/>
      </c:lineChart>
      <c:catAx>
        <c:axId val="1482070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6001407"/>
        <c:crosses val="autoZero"/>
        <c:auto val="1"/>
        <c:lblAlgn val="ctr"/>
        <c:lblOffset val="100"/>
        <c:noMultiLvlLbl val="0"/>
      </c:catAx>
      <c:valAx>
        <c:axId val="1406001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2070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Cost of investment, FTE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Sheet1!$B$2:$B$13</c:f>
              <c:numCache>
                <c:formatCode>General</c:formatCode>
                <c:ptCount val="12"/>
                <c:pt idx="0">
                  <c:v>3</c:v>
                </c:pt>
                <c:pt idx="1">
                  <c:v>7</c:v>
                </c:pt>
                <c:pt idx="2">
                  <c:v>10</c:v>
                </c:pt>
                <c:pt idx="3">
                  <c:v>11</c:v>
                </c:pt>
                <c:pt idx="4">
                  <c:v>11.5</c:v>
                </c:pt>
                <c:pt idx="5">
                  <c:v>12</c:v>
                </c:pt>
                <c:pt idx="6">
                  <c:v>12.5</c:v>
                </c:pt>
                <c:pt idx="7">
                  <c:v>13</c:v>
                </c:pt>
                <c:pt idx="8">
                  <c:v>13.5</c:v>
                </c:pt>
                <c:pt idx="9">
                  <c:v>14</c:v>
                </c:pt>
                <c:pt idx="10">
                  <c:v>14.5</c:v>
                </c:pt>
                <c:pt idx="11">
                  <c:v>15</c:v>
                </c:pt>
              </c:numCache>
            </c:numRef>
          </c:val>
          <c:smooth val="0"/>
          <c:extLst>
            <c:ext xmlns:c16="http://schemas.microsoft.com/office/drawing/2014/chart" uri="{C3380CC4-5D6E-409C-BE32-E72D297353CC}">
              <c16:uniqueId val="{00000000-FC92-4655-96B6-856A140D9B97}"/>
            </c:ext>
          </c:extLst>
        </c:ser>
        <c:ser>
          <c:idx val="1"/>
          <c:order val="1"/>
          <c:tx>
            <c:strRef>
              <c:f>Sheet1!$C$1</c:f>
              <c:strCache>
                <c:ptCount val="1"/>
                <c:pt idx="0">
                  <c:v>Return, FTE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Sheet1!$A$2:$A$13</c:f>
              <c:strCache>
                <c:ptCount val="12"/>
                <c:pt idx="0">
                  <c:v>m1</c:v>
                </c:pt>
                <c:pt idx="1">
                  <c:v>m2</c:v>
                </c:pt>
                <c:pt idx="2">
                  <c:v>m3</c:v>
                </c:pt>
                <c:pt idx="3">
                  <c:v>m4</c:v>
                </c:pt>
                <c:pt idx="4">
                  <c:v>m5</c:v>
                </c:pt>
                <c:pt idx="5">
                  <c:v>m6</c:v>
                </c:pt>
                <c:pt idx="6">
                  <c:v>m7</c:v>
                </c:pt>
                <c:pt idx="7">
                  <c:v>m8</c:v>
                </c:pt>
                <c:pt idx="8">
                  <c:v>m9</c:v>
                </c:pt>
                <c:pt idx="9">
                  <c:v>m10</c:v>
                </c:pt>
                <c:pt idx="10">
                  <c:v>m11</c:v>
                </c:pt>
                <c:pt idx="11">
                  <c:v>m12</c:v>
                </c:pt>
              </c:strCache>
            </c:strRef>
          </c:cat>
          <c:val>
            <c:numRef>
              <c:f>Sheet1!$C$2:$C$13</c:f>
              <c:numCache>
                <c:formatCode>General</c:formatCode>
                <c:ptCount val="12"/>
                <c:pt idx="0">
                  <c:v>0</c:v>
                </c:pt>
                <c:pt idx="1">
                  <c:v>0.2</c:v>
                </c:pt>
                <c:pt idx="2">
                  <c:v>1.1000000000000001</c:v>
                </c:pt>
                <c:pt idx="3">
                  <c:v>2.95</c:v>
                </c:pt>
                <c:pt idx="4">
                  <c:v>4.8000000000000007</c:v>
                </c:pt>
                <c:pt idx="5">
                  <c:v>6.65</c:v>
                </c:pt>
                <c:pt idx="6">
                  <c:v>8.5</c:v>
                </c:pt>
                <c:pt idx="7">
                  <c:v>10.35</c:v>
                </c:pt>
                <c:pt idx="8">
                  <c:v>12.2</c:v>
                </c:pt>
                <c:pt idx="9">
                  <c:v>14.049999999999999</c:v>
                </c:pt>
                <c:pt idx="10">
                  <c:v>15.899999999999999</c:v>
                </c:pt>
                <c:pt idx="11">
                  <c:v>17.75</c:v>
                </c:pt>
              </c:numCache>
            </c:numRef>
          </c:val>
          <c:smooth val="0"/>
          <c:extLst>
            <c:ext xmlns:c16="http://schemas.microsoft.com/office/drawing/2014/chart" uri="{C3380CC4-5D6E-409C-BE32-E72D297353CC}">
              <c16:uniqueId val="{00000001-FC92-4655-96B6-856A140D9B97}"/>
            </c:ext>
          </c:extLst>
        </c:ser>
        <c:dLbls>
          <c:showLegendKey val="0"/>
          <c:showVal val="0"/>
          <c:showCatName val="0"/>
          <c:showSerName val="0"/>
          <c:showPercent val="0"/>
          <c:showBubbleSize val="0"/>
        </c:dLbls>
        <c:marker val="1"/>
        <c:smooth val="0"/>
        <c:axId val="1482070783"/>
        <c:axId val="1406001407"/>
      </c:lineChart>
      <c:catAx>
        <c:axId val="1482070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6001407"/>
        <c:crosses val="autoZero"/>
        <c:auto val="1"/>
        <c:lblAlgn val="ctr"/>
        <c:lblOffset val="100"/>
        <c:noMultiLvlLbl val="0"/>
      </c:catAx>
      <c:valAx>
        <c:axId val="1406001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2070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9238D6-5FC4-BD77-79D8-78007A665A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443B01-ABAE-311D-EE43-6F625BFA00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2DBEB4-DB04-49C6-AD6A-A8F46DAD7FEB}" type="datetimeFigureOut">
              <a:rPr lang="en-US" smtClean="0"/>
              <a:t>11/10/25</a:t>
            </a:fld>
            <a:endParaRPr lang="en-US"/>
          </a:p>
        </p:txBody>
      </p:sp>
      <p:sp>
        <p:nvSpPr>
          <p:cNvPr id="4" name="Footer Placeholder 3">
            <a:extLst>
              <a:ext uri="{FF2B5EF4-FFF2-40B4-BE49-F238E27FC236}">
                <a16:creationId xmlns:a16="http://schemas.microsoft.com/office/drawing/2014/main" id="{F8B3E8CA-597B-8F06-42CB-E2F6AC7B54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CB119D-6563-8552-3904-F5C4E8EBB9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2E1712-3B8D-4968-9C19-9756B5396095}" type="slidenum">
              <a:rPr lang="en-US" smtClean="0"/>
              <a:t>‹#›</a:t>
            </a:fld>
            <a:endParaRPr lang="en-US"/>
          </a:p>
        </p:txBody>
      </p:sp>
    </p:spTree>
    <p:extLst>
      <p:ext uri="{BB962C8B-B14F-4D97-AF65-F5344CB8AC3E}">
        <p14:creationId xmlns:p14="http://schemas.microsoft.com/office/powerpoint/2010/main" val="7168561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8144C-9B1B-BC40-822A-F780D6019D3F}" type="datetimeFigureOut">
              <a:rPr lang="en-US" smtClean="0"/>
              <a:t>11/10/25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73912-D55A-3847-8562-BCCC7CBD6059}" type="slidenum">
              <a:rPr lang="en-US" smtClean="0"/>
              <a:t>‹#›</a:t>
            </a:fld>
            <a:endParaRPr lang="en-US"/>
          </a:p>
        </p:txBody>
      </p:sp>
    </p:spTree>
    <p:extLst>
      <p:ext uri="{BB962C8B-B14F-4D97-AF65-F5344CB8AC3E}">
        <p14:creationId xmlns:p14="http://schemas.microsoft.com/office/powerpoint/2010/main" val="353699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elescope.epam.com/project/WAYF-UTPC"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telescope.epam.com/project/OI01-GAI" TargetMode="External"/><Relationship Id="rId5" Type="http://schemas.openxmlformats.org/officeDocument/2006/relationships/hyperlink" Target="https://telescope.epam.com/project/EBS-SPEC" TargetMode="External"/><Relationship Id="rId4" Type="http://schemas.openxmlformats.org/officeDocument/2006/relationships/hyperlink" Target="https://telescope.epam.com/project/CTCO-EP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loud.google.com/transform/ai-impact-industries-2025"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blogs.microsoft.com/wp-content/uploads/prod/2024/11/OMB-IDC_Social-Stat-2_1080x1920.jpg" TargetMode="External"/><Relationship Id="rId4" Type="http://schemas.openxmlformats.org/officeDocument/2006/relationships/hyperlink" Target="https://protect.checkpoint.com/v2/___https:/info.microsoft.com/ww-landing-business-opportunity-of-ai.html___.YzJ1OndlY29tbXVuaWNhdGlvbnM6YzpvOjAxZWUwM2NlMzljZjdjMTA0YjIwYWViMmQ1MGYxYmU0OjY6YzEzMzo1Y2E2ZTI1ZTgyNzNiMjQ0ZDhjOTJhMmRjNjA1YzRhNWIwNGU4MjcwZmRjNDc0YjBmZjFkNDhmZDg4MDNjM2YwOnA6VDpG"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bc.com/2025/07/11/goldman-sachs-autonomous-coder-pilot-marks-major-ai-milestone.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x.com/karpathy/status/1937902205765607626" TargetMode="External"/><Relationship Id="rId5" Type="http://schemas.openxmlformats.org/officeDocument/2006/relationships/hyperlink" Target="https://x.com/tobi/status/1935533422589399127" TargetMode="External"/><Relationship Id="rId4" Type="http://schemas.openxmlformats.org/officeDocument/2006/relationships/hyperlink" Target="https://contextual.ai/"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Human Sans" charset="0"/>
                <a:cs typeface="+mn-lt"/>
              </a:rPr>
              <a:t>Last Update date: ?</a:t>
            </a:r>
            <a:br>
              <a:rPr lang="en-US" b="1">
                <a:ea typeface="Human Sans" charset="0"/>
                <a:cs typeface="+mn-lt"/>
              </a:rPr>
            </a:br>
            <a:r>
              <a:rPr lang="en-US" b="1">
                <a:ea typeface="Human Sans" charset="0"/>
                <a:cs typeface="+mn-lt"/>
              </a:rPr>
              <a:t>Slide Owners: </a:t>
            </a:r>
            <a:r>
              <a:rPr lang="en-US"/>
              <a:t>Thought Leaders: </a:t>
            </a:r>
            <a:r>
              <a:rPr lang="en-US" err="1"/>
              <a:t>Aliaksandr</a:t>
            </a:r>
            <a:r>
              <a:rPr lang="en-US"/>
              <a:t> </a:t>
            </a:r>
            <a:r>
              <a:rPr lang="en-US" err="1"/>
              <a:t>Paklonski</a:t>
            </a:r>
            <a:r>
              <a:rPr lang="en-US"/>
              <a:t> /</a:t>
            </a:r>
            <a:r>
              <a:rPr lang="en-US" err="1"/>
              <a:t>Tatsiana</a:t>
            </a:r>
            <a:r>
              <a:rPr lang="en-US"/>
              <a:t> </a:t>
            </a:r>
            <a:r>
              <a:rPr lang="en-US" err="1"/>
              <a:t>Hmyrak</a:t>
            </a:r>
            <a:endParaRPr lang="en-US"/>
          </a:p>
          <a:p>
            <a:r>
              <a:rPr lang="en-US"/>
              <a:t>Senior Practitioners: Alexey </a:t>
            </a:r>
            <a:r>
              <a:rPr lang="en-US" err="1"/>
              <a:t>Zalesov</a:t>
            </a:r>
            <a:r>
              <a:rPr lang="en-US"/>
              <a:t> / Alena </a:t>
            </a:r>
            <a:r>
              <a:rPr lang="en-US" err="1"/>
              <a:t>Zakharyeva</a:t>
            </a:r>
            <a:br>
              <a:rPr lang="en-US" b="1">
                <a:ea typeface="Human Sans" charset="0"/>
                <a:cs typeface="+mn-lt"/>
              </a:rPr>
            </a:br>
            <a:br>
              <a:rPr lang="en-US" b="1">
                <a:ea typeface="Human Sans" charset="0"/>
                <a:cs typeface="+mn-lt"/>
              </a:rPr>
            </a:br>
            <a:r>
              <a:rPr lang="en-US" sz="1200" b="1">
                <a:solidFill>
                  <a:schemeClr val="bg1"/>
                </a:solidFill>
                <a:ea typeface="Human Sans" charset="0"/>
                <a:cs typeface="Human Sans" charset="0"/>
              </a:rPr>
              <a:t>Model Intelligence Convergence</a:t>
            </a:r>
            <a:r>
              <a:rPr lang="en-US" sz="1200">
                <a:solidFill>
                  <a:schemeClr val="bg1"/>
                </a:solidFill>
                <a:ea typeface="Human Sans" charset="0"/>
                <a:cs typeface="Human Sans" charset="0"/>
              </a:rPr>
              <a:t>: Top models reach parity as open source catches up to GPT-4, Claude, and Gemini 2.0</a:t>
            </a:r>
            <a:endParaRPr lang="en-US"/>
          </a:p>
          <a:p>
            <a:pPr marL="285750" indent="-285750">
              <a:lnSpc>
                <a:spcPct val="110000"/>
              </a:lnSpc>
              <a:spcBef>
                <a:spcPts val="600"/>
              </a:spcBef>
              <a:buFontTx/>
              <a:buChar char="-"/>
            </a:pPr>
            <a:r>
              <a:rPr lang="en-US" sz="1200" b="1">
                <a:solidFill>
                  <a:schemeClr val="bg1"/>
                </a:solidFill>
                <a:ea typeface="Human Sans" charset="0"/>
                <a:cs typeface="Human Sans" charset="0"/>
              </a:rPr>
              <a:t>Dramatic Cost Reduction</a:t>
            </a:r>
            <a:r>
              <a:rPr lang="en-US" sz="1200">
                <a:solidFill>
                  <a:schemeClr val="bg1"/>
                </a:solidFill>
                <a:ea typeface="Human Sans" charset="0"/>
                <a:cs typeface="Human Sans" charset="0"/>
              </a:rPr>
              <a:t>: ~100x decrease in inference costs since GPT-3.5's making enterprise-scale implementation feasible</a:t>
            </a:r>
          </a:p>
          <a:p>
            <a:pPr marL="285750" indent="-285750">
              <a:lnSpc>
                <a:spcPct val="110000"/>
              </a:lnSpc>
              <a:spcBef>
                <a:spcPts val="600"/>
              </a:spcBef>
              <a:buFontTx/>
              <a:buChar char="-"/>
            </a:pPr>
            <a:r>
              <a:rPr lang="en-US" sz="1200" b="1">
                <a:solidFill>
                  <a:schemeClr val="bg1"/>
                </a:solidFill>
                <a:ea typeface="Human Sans" charset="0"/>
                <a:cs typeface="Human Sans" charset="0"/>
              </a:rPr>
              <a:t>Reasoning Models/Test-Time Scaling</a:t>
            </a:r>
            <a:r>
              <a:rPr lang="en-US" sz="1200">
                <a:solidFill>
                  <a:schemeClr val="bg1"/>
                </a:solidFill>
                <a:ea typeface="Human Sans" charset="0"/>
                <a:cs typeface="Human Sans" charset="0"/>
              </a:rPr>
              <a:t>: brand new models architecture with GPT-O1, O3 and Gemini 2.0's Flash Thinking</a:t>
            </a:r>
          </a:p>
          <a:p>
            <a:pPr marL="285750" indent="-285750">
              <a:lnSpc>
                <a:spcPct val="110000"/>
              </a:lnSpc>
              <a:spcBef>
                <a:spcPts val="600"/>
              </a:spcBef>
              <a:buFontTx/>
              <a:buChar char="-"/>
            </a:pPr>
            <a:r>
              <a:rPr lang="en-US" sz="1200" b="1">
                <a:solidFill>
                  <a:schemeClr val="bg1"/>
                </a:solidFill>
                <a:ea typeface="Human Sans" charset="0"/>
                <a:cs typeface="Human Sans" charset="0"/>
              </a:rPr>
              <a:t>Prompt Engineering as Established Field</a:t>
            </a:r>
            <a:r>
              <a:rPr lang="en-US" sz="1200">
                <a:solidFill>
                  <a:schemeClr val="bg1"/>
                </a:solidFill>
                <a:ea typeface="Human Sans" charset="0"/>
                <a:cs typeface="Human Sans" charset="0"/>
              </a:rPr>
              <a:t>: from ad-hoc techniques to structured methodologies, with established patterns like Chain-of-Thought and Tree-of-Thoughts becoming standard practice</a:t>
            </a:r>
          </a:p>
          <a:p>
            <a:pPr marL="285750" indent="-285750">
              <a:lnSpc>
                <a:spcPct val="110000"/>
              </a:lnSpc>
              <a:spcBef>
                <a:spcPts val="600"/>
              </a:spcBef>
              <a:buFontTx/>
              <a:buChar char="-"/>
            </a:pPr>
            <a:r>
              <a:rPr lang="en-US" sz="1200" b="1">
                <a:solidFill>
                  <a:schemeClr val="bg1"/>
                </a:solidFill>
                <a:ea typeface="Human Sans" charset="0"/>
                <a:cs typeface="Human Sans" charset="0"/>
              </a:rPr>
              <a:t>From LLMs to Multimodal Capabilities</a:t>
            </a:r>
            <a:r>
              <a:rPr lang="en-US" sz="1200">
                <a:solidFill>
                  <a:schemeClr val="bg1"/>
                </a:solidFill>
                <a:ea typeface="Human Sans" charset="0"/>
                <a:cs typeface="Human Sans" charset="0"/>
              </a:rPr>
              <a:t>: Models now seamlessly handle text, images, audio, and video inputs in real time</a:t>
            </a:r>
          </a:p>
          <a:p>
            <a:pPr marL="285750" indent="-285750">
              <a:lnSpc>
                <a:spcPct val="110000"/>
              </a:lnSpc>
              <a:spcBef>
                <a:spcPts val="600"/>
              </a:spcBef>
              <a:buFontTx/>
              <a:buChar char="-"/>
            </a:pPr>
            <a:r>
              <a:rPr lang="en-US" sz="1200" b="1">
                <a:solidFill>
                  <a:schemeClr val="bg1"/>
                </a:solidFill>
                <a:ea typeface="Human Sans" charset="0"/>
                <a:cs typeface="Human Sans" charset="0"/>
              </a:rPr>
              <a:t>Production-Ready RAG Solutions</a:t>
            </a:r>
            <a:r>
              <a:rPr lang="en-US" sz="1200">
                <a:solidFill>
                  <a:schemeClr val="bg1"/>
                </a:solidFill>
                <a:ea typeface="Human Sans" charset="0"/>
                <a:cs typeface="Human Sans" charset="0"/>
              </a:rPr>
              <a:t>: RAG matured from experimental to enterprise-grade, with robust patterns for knowledge integration and dynamic information access</a:t>
            </a:r>
          </a:p>
          <a:p>
            <a:pPr marL="285750" indent="-285750">
              <a:lnSpc>
                <a:spcPct val="110000"/>
              </a:lnSpc>
              <a:spcBef>
                <a:spcPts val="600"/>
              </a:spcBef>
              <a:buFontTx/>
              <a:buChar char="-"/>
            </a:pPr>
            <a:r>
              <a:rPr lang="en-US" sz="1200" b="1">
                <a:solidFill>
                  <a:schemeClr val="bg1"/>
                </a:solidFill>
                <a:ea typeface="Human Sans" charset="0"/>
                <a:cs typeface="Human Sans" charset="0"/>
              </a:rPr>
              <a:t>Numerous Established AI Development Frameworks</a:t>
            </a:r>
            <a:r>
              <a:rPr lang="en-US" sz="1200">
                <a:solidFill>
                  <a:schemeClr val="bg1"/>
                </a:solidFill>
                <a:ea typeface="Human Sans" charset="0"/>
                <a:cs typeface="Human Sans" charset="0"/>
              </a:rPr>
              <a:t>: End-to-end solutions now cover the full AI application lifecycle, including RAG implementation, agent orchestration, workflow management, and production monitoring</a:t>
            </a:r>
          </a:p>
          <a:p>
            <a:pPr marL="285750" indent="-285750">
              <a:lnSpc>
                <a:spcPct val="110000"/>
              </a:lnSpc>
              <a:spcBef>
                <a:spcPts val="600"/>
              </a:spcBef>
              <a:buFontTx/>
              <a:buChar char="-"/>
            </a:pPr>
            <a:r>
              <a:rPr lang="en-US" sz="1200" b="1">
                <a:solidFill>
                  <a:schemeClr val="bg1"/>
                </a:solidFill>
                <a:ea typeface="Human Sans" charset="0"/>
                <a:cs typeface="Human Sans" charset="0"/>
              </a:rPr>
              <a:t>Challenged Status Quo in IDEs Space</a:t>
            </a:r>
            <a:r>
              <a:rPr lang="en-US" sz="1200">
                <a:solidFill>
                  <a:schemeClr val="bg1"/>
                </a:solidFill>
                <a:ea typeface="Human Sans" charset="0"/>
                <a:cs typeface="Human Sans" charset="0"/>
              </a:rPr>
              <a:t>: from GitHub Copilot dominance, to “AI Native IDE” experience with the new solutions such as V0, Bolt, Cursor, Windsurf, to OS wide AI experience with Claude Computer Use</a:t>
            </a:r>
          </a:p>
        </p:txBody>
      </p:sp>
      <p:sp>
        <p:nvSpPr>
          <p:cNvPr id="4" name="Slide Number Placeholder 3"/>
          <p:cNvSpPr>
            <a:spLocks noGrp="1"/>
          </p:cNvSpPr>
          <p:nvPr>
            <p:ph type="sldNum" sz="quarter" idx="5"/>
          </p:nvPr>
        </p:nvSpPr>
        <p:spPr/>
        <p:txBody>
          <a:bodyPr/>
          <a:lstStyle/>
          <a:p>
            <a:fld id="{23173912-D55A-3847-8562-BCCC7CBD6059}" type="slidenum">
              <a:rPr lang="en-US" smtClean="0"/>
              <a:t>4</a:t>
            </a:fld>
            <a:endParaRPr lang="en-US"/>
          </a:p>
        </p:txBody>
      </p:sp>
    </p:spTree>
    <p:extLst>
      <p:ext uri="{BB962C8B-B14F-4D97-AF65-F5344CB8AC3E}">
        <p14:creationId xmlns:p14="http://schemas.microsoft.com/office/powerpoint/2010/main" val="1290561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97718-2B51-C7EE-603D-A1FCA88A5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99D48-A862-18C3-EE65-44010A437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7B71E-DF9C-5758-F40E-179CFEE66D23}"/>
              </a:ext>
            </a:extLst>
          </p:cNvPr>
          <p:cNvSpPr>
            <a:spLocks noGrp="1"/>
          </p:cNvSpPr>
          <p:nvPr>
            <p:ph type="body" idx="1"/>
          </p:nvPr>
        </p:nvSpPr>
        <p:spPr/>
        <p:txBody>
          <a:bodyPr/>
          <a:lstStyle/>
          <a:p>
            <a:r>
              <a:rPr lang="en-US"/>
              <a:t>https://</a:t>
            </a:r>
            <a:r>
              <a:rPr lang="en-US" err="1"/>
              <a:t>techedgeai.com</a:t>
            </a:r>
            <a:r>
              <a:rPr lang="en-US"/>
              <a:t>/news/epam-expands-collaboration-with-aws-to-advance-generative-ai-solutions/</a:t>
            </a:r>
          </a:p>
        </p:txBody>
      </p:sp>
      <p:sp>
        <p:nvSpPr>
          <p:cNvPr id="4" name="Slide Number Placeholder 3">
            <a:extLst>
              <a:ext uri="{FF2B5EF4-FFF2-40B4-BE49-F238E27FC236}">
                <a16:creationId xmlns:a16="http://schemas.microsoft.com/office/drawing/2014/main" id="{2F4BC584-8F3B-2E20-8AE0-7CC04F6B66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A9423-AC48-1D4B-910C-20E5519FA8C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518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Dima </a:t>
            </a:r>
          </a:p>
          <a:p>
            <a:endParaRPr lang="en-US" b="1"/>
          </a:p>
          <a:p>
            <a:r>
              <a:rPr lang="en-US" b="1"/>
              <a:t>We have AI Run solution to enable AI in any IT organization</a:t>
            </a:r>
            <a:endParaRPr lang="en-US"/>
          </a:p>
          <a:p>
            <a:endParaRPr lang="en-US"/>
          </a:p>
          <a:p>
            <a:r>
              <a:rPr lang="en-US" b="1"/>
              <a:t>We’re not just offering a platform. We’re offering a transformative solution</a:t>
            </a:r>
            <a:endParaRPr lang="en-US"/>
          </a:p>
          <a:p>
            <a:pPr>
              <a:lnSpc>
                <a:spcPct val="150000"/>
              </a:lnSpc>
            </a:pPr>
            <a:r>
              <a:rPr lang="en-US" b="1"/>
              <a:t>AI Run is a versatile platform designed to seamlessly integrate and enable AI across any IT organization, empowering teams, tools, and workflows to reach new heights</a:t>
            </a:r>
            <a:endParaRPr lang="en-US"/>
          </a:p>
          <a:p>
            <a:pPr lvl="1" algn="ctr">
              <a:lnSpc>
                <a:spcPct val="150000"/>
              </a:lnSpc>
            </a:pPr>
            <a:endParaRPr lang="en-US"/>
          </a:p>
          <a:p>
            <a:pPr>
              <a:lnSpc>
                <a:spcPct val="150000"/>
              </a:lnSpc>
            </a:pPr>
            <a:r>
              <a:rPr lang="en-US" b="1"/>
              <a:t>We meet customers where they are — no matter what tools or platforms they currently use</a:t>
            </a:r>
            <a:endParaRPr lang="en-US"/>
          </a:p>
          <a:p>
            <a:pPr>
              <a:lnSpc>
                <a:spcPct val="150000"/>
              </a:lnSpc>
            </a:pPr>
            <a:r>
              <a:rPr lang="en-US" b="1"/>
              <a:t>We empower people and processes, enabling organizations to harness the power of Gen AI without disruption</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990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9CE39-1D70-4D14-A870-BCE22930BE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9921E6-C04C-AA2D-7639-1562F678F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4D953-095D-0CFD-AEBF-7CF04202ABBD}"/>
              </a:ext>
            </a:extLst>
          </p:cNvPr>
          <p:cNvSpPr>
            <a:spLocks noGrp="1"/>
          </p:cNvSpPr>
          <p:nvPr>
            <p:ph type="body" idx="1"/>
          </p:nvPr>
        </p:nvSpPr>
        <p:spPr/>
        <p:txBody>
          <a:bodyPr/>
          <a:lstStyle/>
          <a:p>
            <a:r>
              <a:rPr lang="en-US"/>
              <a:t>Adam</a:t>
            </a:r>
          </a:p>
        </p:txBody>
      </p:sp>
      <p:sp>
        <p:nvSpPr>
          <p:cNvPr id="4" name="Slide Number Placeholder 3">
            <a:extLst>
              <a:ext uri="{FF2B5EF4-FFF2-40B4-BE49-F238E27FC236}">
                <a16:creationId xmlns:a16="http://schemas.microsoft.com/office/drawing/2014/main" id="{999606D5-3B1F-1A63-6BAC-A143C9B114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3047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AB8CD-4A3C-F7C1-9CA7-37D4000E2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17D6C-7F54-7AA2-C983-176310B9C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6D3307-7347-87D3-FC2A-7B88F966D24D}"/>
              </a:ext>
            </a:extLst>
          </p:cNvPr>
          <p:cNvSpPr>
            <a:spLocks noGrp="1"/>
          </p:cNvSpPr>
          <p:nvPr>
            <p:ph type="body" idx="1"/>
          </p:nvPr>
        </p:nvSpPr>
        <p:spPr/>
        <p:txBody>
          <a:bodyPr/>
          <a:lstStyle/>
          <a:p>
            <a:r>
              <a:rPr lang="en-US"/>
              <a:t>AI Frameworks and Design Patterns (alternative, can’t validate with the sources)</a:t>
            </a:r>
          </a:p>
          <a:p>
            <a:pPr marL="171450" indent="-171450" algn="l">
              <a:spcBef>
                <a:spcPts val="600"/>
              </a:spcBef>
              <a:buFont typeface="Arial" panose="020B0604020202020204" pitchFamily="34" charset="0"/>
              <a:buChar char="•"/>
            </a:pPr>
            <a:endParaRPr lang="ru-RU" sz="1200">
              <a:solidFill>
                <a:srgbClr val="FFFFFF"/>
              </a:solidFill>
              <a:latin typeface="Calibri"/>
              <a:cs typeface="Calibri"/>
            </a:endParaRPr>
          </a:p>
          <a:p>
            <a:pPr>
              <a:buFont typeface="Arial" panose="020B0604020202020204" pitchFamily="34" charset="0"/>
              <a:buChar char="•"/>
            </a:pPr>
            <a:r>
              <a:rPr lang="en-US" b="1"/>
              <a:t>RAG as the New Standard</a:t>
            </a:r>
            <a:br>
              <a:rPr lang="en-US"/>
            </a:br>
            <a:r>
              <a:rPr lang="en-US"/>
              <a:t>In 2024, over </a:t>
            </a:r>
            <a:r>
              <a:rPr lang="en-US" b="1"/>
              <a:t>60% of enterprise LLM deployments</a:t>
            </a:r>
            <a:r>
              <a:rPr lang="en-US"/>
              <a:t> integrated Retrieval-Augmented Generation (RAG) using frameworks like </a:t>
            </a:r>
            <a:r>
              <a:rPr lang="en-US" b="1" err="1"/>
              <a:t>LlamaIndex</a:t>
            </a:r>
            <a:r>
              <a:rPr lang="en-US"/>
              <a:t> and </a:t>
            </a:r>
            <a:r>
              <a:rPr lang="en-US" b="1" err="1"/>
              <a:t>LangChain</a:t>
            </a:r>
            <a:r>
              <a:rPr lang="en-US"/>
              <a:t> (Source: </a:t>
            </a:r>
            <a:r>
              <a:rPr lang="en-US" i="1" err="1"/>
              <a:t>LlamaIndex</a:t>
            </a:r>
            <a:r>
              <a:rPr lang="en-US" i="1"/>
              <a:t> &amp; </a:t>
            </a:r>
            <a:r>
              <a:rPr lang="en-US" i="1" err="1"/>
              <a:t>LangChain</a:t>
            </a:r>
            <a:r>
              <a:rPr lang="en-US" i="1"/>
              <a:t> 2024 Adoption Report</a:t>
            </a:r>
            <a:r>
              <a:rPr lang="en-US"/>
              <a:t>). Projections indicate RAG adoption could exceed </a:t>
            </a:r>
            <a:r>
              <a:rPr lang="en-US" b="1"/>
              <a:t>80%</a:t>
            </a:r>
            <a:r>
              <a:rPr lang="en-US"/>
              <a:t> in 2025 (Source: </a:t>
            </a:r>
            <a:r>
              <a:rPr lang="en-US" i="1"/>
              <a:t>Gartner AI Deployment Trends 2025</a:t>
            </a:r>
            <a:r>
              <a:rPr lang="en-US"/>
              <a:t>).</a:t>
            </a:r>
          </a:p>
          <a:p>
            <a:pPr>
              <a:buFont typeface="Arial" panose="020B0604020202020204" pitchFamily="34" charset="0"/>
              <a:buChar char="•"/>
            </a:pPr>
            <a:r>
              <a:rPr lang="en-US" b="1"/>
              <a:t>AI Agentic Frameworks Surge</a:t>
            </a:r>
            <a:br>
              <a:rPr lang="en-US"/>
            </a:br>
            <a:r>
              <a:rPr lang="en-US"/>
              <a:t>Agent frameworks such as </a:t>
            </a:r>
            <a:r>
              <a:rPr lang="en-US" b="1" err="1"/>
              <a:t>CrewAI</a:t>
            </a:r>
            <a:r>
              <a:rPr lang="en-US"/>
              <a:t> and </a:t>
            </a:r>
            <a:r>
              <a:rPr lang="en-US" b="1" err="1"/>
              <a:t>AutoGPT</a:t>
            </a:r>
            <a:r>
              <a:rPr lang="en-US"/>
              <a:t> surpassed </a:t>
            </a:r>
            <a:r>
              <a:rPr lang="en-US" b="1"/>
              <a:t>100K GitHub stars</a:t>
            </a:r>
            <a:r>
              <a:rPr lang="en-US"/>
              <a:t> combined in 2024 (Source: </a:t>
            </a:r>
            <a:r>
              <a:rPr lang="en-US" i="1"/>
              <a:t>GitHub Trending Analytics Q4 2024</a:t>
            </a:r>
            <a:r>
              <a:rPr lang="en-US"/>
              <a:t>). Analysts predict that the number of new agentic libraries will </a:t>
            </a:r>
            <a:r>
              <a:rPr lang="en-US" b="1"/>
              <a:t>triple</a:t>
            </a:r>
            <a:r>
              <a:rPr lang="en-US"/>
              <a:t> by the end of 2025 (Source: </a:t>
            </a:r>
            <a:r>
              <a:rPr lang="en-US" i="1"/>
              <a:t>TechCrunch AI Startup Trends 2025</a:t>
            </a:r>
            <a:r>
              <a:rPr lang="en-US"/>
              <a:t>).</a:t>
            </a:r>
          </a:p>
          <a:p>
            <a:pPr>
              <a:buFont typeface="Arial" panose="020B0604020202020204" pitchFamily="34" charset="0"/>
              <a:buChar char="•"/>
            </a:pPr>
            <a:r>
              <a:rPr lang="en-US" b="1"/>
              <a:t>Evals Become Essential</a:t>
            </a:r>
            <a:br>
              <a:rPr lang="en-US"/>
            </a:br>
            <a:r>
              <a:rPr lang="en-US"/>
              <a:t>In 2024, </a:t>
            </a:r>
            <a:r>
              <a:rPr lang="en-US" b="1"/>
              <a:t>80% of leading AI teams</a:t>
            </a:r>
            <a:r>
              <a:rPr lang="en-US"/>
              <a:t> adopted structured evaluation solutions like </a:t>
            </a:r>
            <a:r>
              <a:rPr lang="en-US" b="1"/>
              <a:t>OpenAI Evals</a:t>
            </a:r>
            <a:r>
              <a:rPr lang="en-US"/>
              <a:t> and </a:t>
            </a:r>
            <a:r>
              <a:rPr lang="en-US" b="1" err="1"/>
              <a:t>TruLens</a:t>
            </a:r>
            <a:r>
              <a:rPr lang="en-US"/>
              <a:t> to monitor model performance and safety (Source: </a:t>
            </a:r>
            <a:r>
              <a:rPr lang="en-US" i="1"/>
              <a:t>OpenAI Evals Usage Report 2024</a:t>
            </a:r>
            <a:r>
              <a:rPr lang="en-US"/>
              <a:t>). This adoption is expected to rise to over </a:t>
            </a:r>
            <a:r>
              <a:rPr lang="en-US" b="1"/>
              <a:t>90%</a:t>
            </a:r>
            <a:r>
              <a:rPr lang="en-US"/>
              <a:t> in 2025 (Source: </a:t>
            </a:r>
            <a:r>
              <a:rPr lang="en-US" i="1"/>
              <a:t>IDC AI Quality Survey 2025</a:t>
            </a:r>
            <a:r>
              <a:rPr lang="en-US"/>
              <a:t>).</a:t>
            </a:r>
          </a:p>
          <a:p>
            <a:pPr>
              <a:buFont typeface="Arial" panose="020B0604020202020204" pitchFamily="34" charset="0"/>
              <a:buChar char="•"/>
            </a:pPr>
            <a:r>
              <a:rPr lang="en-US" b="1"/>
              <a:t>Observability Takes Center Stage</a:t>
            </a:r>
            <a:br>
              <a:rPr lang="en-US"/>
            </a:br>
            <a:r>
              <a:rPr lang="en-US"/>
              <a:t>Observability platforms such as </a:t>
            </a:r>
            <a:r>
              <a:rPr lang="en-US" b="1" err="1"/>
              <a:t>Arize</a:t>
            </a:r>
            <a:r>
              <a:rPr lang="en-US" b="1"/>
              <a:t> AI</a:t>
            </a:r>
            <a:r>
              <a:rPr lang="en-US"/>
              <a:t> and </a:t>
            </a:r>
            <a:r>
              <a:rPr lang="en-US" b="1" err="1"/>
              <a:t>LangSmith</a:t>
            </a:r>
            <a:r>
              <a:rPr lang="en-US"/>
              <a:t> saw a </a:t>
            </a:r>
            <a:r>
              <a:rPr lang="en-US" b="1"/>
              <a:t>5x increase</a:t>
            </a:r>
            <a:r>
              <a:rPr lang="en-US"/>
              <a:t> in enterprise usage throughout 2024 (Source: </a:t>
            </a:r>
            <a:r>
              <a:rPr lang="en-US" i="1" err="1"/>
              <a:t>Arize</a:t>
            </a:r>
            <a:r>
              <a:rPr lang="en-US" i="1"/>
              <a:t> AI Annual Report 2024</a:t>
            </a:r>
            <a:r>
              <a:rPr lang="en-US"/>
              <a:t>). Forecasts project usage will </a:t>
            </a:r>
            <a:r>
              <a:rPr lang="en-US" b="1"/>
              <a:t>double again</a:t>
            </a:r>
            <a:r>
              <a:rPr lang="en-US"/>
              <a:t> in 2025 as real-time debugging becomes critical (Source: </a:t>
            </a:r>
            <a:r>
              <a:rPr lang="en-US" i="1"/>
              <a:t>Forrester AI Monitoring Trends 2025</a:t>
            </a:r>
            <a:r>
              <a:rPr lang="en-US"/>
              <a:t>).</a:t>
            </a:r>
          </a:p>
          <a:p>
            <a:pPr>
              <a:buFont typeface="Arial" panose="020B0604020202020204" pitchFamily="34" charset="0"/>
              <a:buChar char="•"/>
            </a:pPr>
            <a:r>
              <a:rPr lang="en-US" b="1"/>
              <a:t>Specialized Runtimes Cut Costs</a:t>
            </a:r>
            <a:br>
              <a:rPr lang="en-US"/>
            </a:br>
            <a:r>
              <a:rPr lang="en-US"/>
              <a:t>Next-gen AI runtimes like </a:t>
            </a:r>
            <a:r>
              <a:rPr lang="en-US" b="1" err="1"/>
              <a:t>vLLM</a:t>
            </a:r>
            <a:r>
              <a:rPr lang="en-US"/>
              <a:t> and </a:t>
            </a:r>
            <a:r>
              <a:rPr lang="en-US" b="1"/>
              <a:t>MLC-LLM</a:t>
            </a:r>
            <a:r>
              <a:rPr lang="en-US"/>
              <a:t> reduced inference costs by around </a:t>
            </a:r>
            <a:r>
              <a:rPr lang="en-US" b="1"/>
              <a:t>50%</a:t>
            </a:r>
            <a:r>
              <a:rPr lang="en-US"/>
              <a:t> in 2024 (Source: </a:t>
            </a:r>
            <a:r>
              <a:rPr lang="en-US" i="1" err="1"/>
              <a:t>vLLM</a:t>
            </a:r>
            <a:r>
              <a:rPr lang="en-US" i="1"/>
              <a:t> Performance Whitepaper 2024</a:t>
            </a:r>
            <a:r>
              <a:rPr lang="en-US"/>
              <a:t>). This cost reduction is paving the way for widespread on-device AI, with adoption predicted to surge in 2025 (Source: </a:t>
            </a:r>
            <a:r>
              <a:rPr lang="en-US" i="1"/>
              <a:t>IDC Edge AI Forecast 2025</a:t>
            </a:r>
            <a:r>
              <a:rPr lang="en-US"/>
              <a:t>).</a:t>
            </a:r>
          </a:p>
          <a:p>
            <a:pPr>
              <a:buFont typeface="Arial" panose="020B0604020202020204" pitchFamily="34" charset="0"/>
              <a:buChar char="•"/>
            </a:pPr>
            <a:r>
              <a:rPr lang="en-US"/>
              <a:t> </a:t>
            </a:r>
          </a:p>
          <a:p>
            <a:pPr marL="171450" indent="-171450" algn="l">
              <a:spcBef>
                <a:spcPts val="600"/>
              </a:spcBef>
              <a:buFont typeface="Arial" panose="020B0604020202020204" pitchFamily="34" charset="0"/>
              <a:buChar char="•"/>
            </a:pPr>
            <a:endParaRPr lang="en-US" sz="1200">
              <a:solidFill>
                <a:srgbClr val="FFFFFF"/>
              </a:solidFill>
              <a:latin typeface="Calibri"/>
              <a:cs typeface="Calibri"/>
            </a:endParaRPr>
          </a:p>
          <a:p>
            <a:r>
              <a:rPr lang="en-US"/>
              <a:t> </a:t>
            </a:r>
          </a:p>
        </p:txBody>
      </p:sp>
      <p:sp>
        <p:nvSpPr>
          <p:cNvPr id="4" name="Slide Number Placeholder 3">
            <a:extLst>
              <a:ext uri="{FF2B5EF4-FFF2-40B4-BE49-F238E27FC236}">
                <a16:creationId xmlns:a16="http://schemas.microsoft.com/office/drawing/2014/main" id="{23B2EF69-EBA3-F9C1-FB4D-D5BB6AE87E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A5C3A5-A464-4897-B884-BB9B35180A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961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6C6DD-3512-9CD0-D632-10C44AF06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0A984-1B10-1170-7249-E4EBE78BC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810F4-D7F9-FF1A-D6DE-12BEEF76FAEF}"/>
              </a:ext>
            </a:extLst>
          </p:cNvPr>
          <p:cNvSpPr>
            <a:spLocks noGrp="1"/>
          </p:cNvSpPr>
          <p:nvPr>
            <p:ph type="body" idx="1"/>
          </p:nvPr>
        </p:nvSpPr>
        <p:spPr/>
        <p:txBody>
          <a:bodyPr/>
          <a:lstStyle/>
          <a:p>
            <a:pPr>
              <a:lnSpc>
                <a:spcPts val="1880"/>
              </a:lnSpc>
              <a:spcAft>
                <a:spcPts val="800"/>
              </a:spcAft>
            </a:pPr>
            <a:r>
              <a:rPr lang="en-US" sz="1400" b="1" cap="all" spc="300">
                <a:gradFill>
                  <a:gsLst>
                    <a:gs pos="0">
                      <a:schemeClr val="accent2"/>
                    </a:gs>
                    <a:gs pos="50000">
                      <a:schemeClr val="accent2">
                        <a:lumMod val="75000"/>
                      </a:schemeClr>
                    </a:gs>
                    <a:gs pos="100000">
                      <a:schemeClr val="accent4"/>
                    </a:gs>
                  </a:gsLst>
                  <a:lin ang="4200000" scaled="0"/>
                </a:gradFill>
                <a:latin typeface="Calibri" panose="020F0502020204030204" pitchFamily="34" charset="0"/>
                <a:ea typeface="Calibri" panose="020F0502020204030204" pitchFamily="34" charset="0"/>
                <a:cs typeface="Calibri" panose="020F0502020204030204" pitchFamily="34" charset="0"/>
              </a:rPr>
              <a:t>AI/Run Framework </a:t>
            </a:r>
            <a:endParaRPr lang="ru-RU" sz="1400" b="1" cap="all" spc="300">
              <a:gradFill>
                <a:gsLst>
                  <a:gs pos="0">
                    <a:schemeClr val="accent2"/>
                  </a:gs>
                  <a:gs pos="50000">
                    <a:schemeClr val="accent2">
                      <a:lumMod val="75000"/>
                    </a:schemeClr>
                  </a:gs>
                  <a:gs pos="100000">
                    <a:schemeClr val="accent4"/>
                  </a:gs>
                </a:gsLst>
                <a:lin ang="4200000" scaled="0"/>
              </a:gradFill>
              <a:latin typeface="Calibri" panose="020F0502020204030204" pitchFamily="34" charset="0"/>
              <a:ea typeface="Calibri" panose="020F0502020204030204" pitchFamily="34" charset="0"/>
              <a:cs typeface="Calibri" panose="020F0502020204030204" pitchFamily="34" charset="0"/>
            </a:endParaRPr>
          </a:p>
          <a:p>
            <a:pPr>
              <a:lnSpc>
                <a:spcPts val="1880"/>
              </a:lnSpc>
            </a:pPr>
            <a:r>
              <a:rPr lang="en-US" sz="1200">
                <a:solidFill>
                  <a:schemeClr val="bg1"/>
                </a:solidFill>
                <a:latin typeface="Calibri" panose="020F0502020204030204" pitchFamily="34" charset="0"/>
                <a:cs typeface="Calibri" panose="020F0502020204030204" pitchFamily="34" charset="0"/>
              </a:rPr>
              <a:t>is a strategic approach for AI adoption in software development to maximize business value and ROI. It focuses on governance, performance tracking, and upskilling through AI education, while offering tools and best practices to improve efficiency and innovation in software projects.</a:t>
            </a:r>
          </a:p>
          <a:p>
            <a:endParaRPr lang="en-US"/>
          </a:p>
        </p:txBody>
      </p:sp>
      <p:sp>
        <p:nvSpPr>
          <p:cNvPr id="4" name="Slide Number Placeholder 3">
            <a:extLst>
              <a:ext uri="{FF2B5EF4-FFF2-40B4-BE49-F238E27FC236}">
                <a16:creationId xmlns:a16="http://schemas.microsoft.com/office/drawing/2014/main" id="{A5773180-4F5E-27AC-7C5D-7E5ED5B0EF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3553998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3578713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6615-01D6-D316-7A07-8A62019B1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3C725-9AAA-3554-64FB-96788A948F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CCCD7-9A3E-58D7-E452-52E6A1A150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E34178-ADAC-DDD0-105E-3925988395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A5C3A5-A464-4897-B884-BB9B35180A5B}" type="slidenum">
              <a:rPr kumimoji="0" lang="en-US" sz="1200" b="0" i="0" u="none" strike="noStrike" kern="1200" cap="none" spc="0" normalizeH="0" baseline="0" noProof="0" smtClean="0">
                <a:ln>
                  <a:noFill/>
                </a:ln>
                <a:solidFill>
                  <a:prstClr val="black"/>
                </a:solidFill>
                <a:effectLst/>
                <a:uLnTx/>
                <a:uFillTx/>
                <a:latin typeface="Calibri"/>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Arial"/>
            </a:endParaRPr>
          </a:p>
        </p:txBody>
      </p:sp>
    </p:spTree>
    <p:extLst>
      <p:ext uri="{BB962C8B-B14F-4D97-AF65-F5344CB8AC3E}">
        <p14:creationId xmlns:p14="http://schemas.microsoft.com/office/powerpoint/2010/main" val="3879280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252A0-9DA5-6073-1251-1AFFDECFB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10ABDB-BA21-A5D3-8EDC-D1FA9088C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02DA5-9B33-B85C-DEC9-F8C4433ED08F}"/>
              </a:ext>
            </a:extLst>
          </p:cNvPr>
          <p:cNvSpPr>
            <a:spLocks noGrp="1"/>
          </p:cNvSpPr>
          <p:nvPr>
            <p:ph type="body" idx="1"/>
          </p:nvPr>
        </p:nvSpPr>
        <p:spPr/>
        <p:txBody>
          <a:bodyPr/>
          <a:lstStyle/>
          <a:p>
            <a:endParaRPr lang="en-UA"/>
          </a:p>
        </p:txBody>
      </p:sp>
      <p:sp>
        <p:nvSpPr>
          <p:cNvPr id="4" name="Slide Number Placeholder 3">
            <a:extLst>
              <a:ext uri="{FF2B5EF4-FFF2-40B4-BE49-F238E27FC236}">
                <a16:creationId xmlns:a16="http://schemas.microsoft.com/office/drawing/2014/main" id="{FB11D1DE-0F33-2366-BFC3-13203653BEF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8507D-3283-4684-A476-0479322365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74689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20644-526F-FFEB-66AF-772F4D5DD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E3B20-F31B-32AA-86FA-7A3F6F2A8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8589D-472B-DF2E-3453-64AC827A8067}"/>
              </a:ext>
            </a:extLst>
          </p:cNvPr>
          <p:cNvSpPr>
            <a:spLocks noGrp="1"/>
          </p:cNvSpPr>
          <p:nvPr>
            <p:ph type="body" idx="1"/>
          </p:nvPr>
        </p:nvSpPr>
        <p:spPr/>
        <p:txBody>
          <a:bodyPr/>
          <a:lstStyle/>
          <a:p>
            <a:pPr marL="171450" indent="-171450">
              <a:spcAft>
                <a:spcPts val="1200"/>
              </a:spcAft>
              <a:buFont typeface="Arial,Sans-Serif"/>
              <a:buChar char="•"/>
            </a:pPr>
            <a:r>
              <a:rPr lang="en-US" b="1">
                <a:ea typeface="Calibri"/>
                <a:cs typeface="Calibri"/>
              </a:rPr>
              <a:t>Dima</a:t>
            </a:r>
          </a:p>
          <a:p>
            <a:pPr marL="171450" indent="-171450">
              <a:spcAft>
                <a:spcPts val="1200"/>
              </a:spcAft>
              <a:buFont typeface="Arial,Sans-Serif"/>
              <a:buChar char="•"/>
            </a:pPr>
            <a:endParaRPr lang="en-US" b="1">
              <a:ea typeface="Calibri"/>
              <a:cs typeface="Calibri"/>
            </a:endParaRPr>
          </a:p>
          <a:p>
            <a:pPr marL="171450" indent="-171450">
              <a:spcAft>
                <a:spcPts val="1200"/>
              </a:spcAft>
              <a:buFont typeface="Arial,Sans-Serif"/>
              <a:buChar char="•"/>
            </a:pPr>
            <a:r>
              <a:rPr lang="en-US" b="1">
                <a:ea typeface="Calibri"/>
                <a:cs typeface="Calibri"/>
              </a:rPr>
              <a:t>Collaboration</a:t>
            </a:r>
            <a:endParaRPr lang="en-US" b="1"/>
          </a:p>
          <a:p>
            <a:pPr marL="171450" indent="-171450">
              <a:spcAft>
                <a:spcPts val="1200"/>
              </a:spcAft>
              <a:buFont typeface="Arial,Sans-Serif"/>
              <a:buChar char="•"/>
            </a:pPr>
            <a:r>
              <a:rPr lang="en-US" b="1">
                <a:ea typeface="Calibri"/>
                <a:cs typeface="Calibri"/>
              </a:rPr>
              <a:t>Integration Extensive</a:t>
            </a:r>
            <a:r>
              <a:rPr lang="en-US" b="1"/>
              <a:t> Library of Tools: </a:t>
            </a:r>
            <a:r>
              <a:rPr lang="en-US"/>
              <a:t>VCS, codebase management, research, cloud integration, Jira, Confluence, open APIs, notifications, and data management.</a:t>
            </a:r>
            <a:endParaRPr lang="en-US" b="1">
              <a:ea typeface="Calibri"/>
              <a:cs typeface="Calibri"/>
            </a:endParaRPr>
          </a:p>
          <a:p>
            <a:pPr marL="171450" indent="-171450">
              <a:spcAft>
                <a:spcPts val="1200"/>
              </a:spcAft>
              <a:buFont typeface="Arial,Sans-Serif"/>
              <a:buChar char="•"/>
            </a:pPr>
            <a:r>
              <a:rPr lang="en-US">
                <a:ea typeface="Calibri"/>
                <a:cs typeface="Calibri"/>
              </a:rPr>
              <a:t>LLM</a:t>
            </a:r>
          </a:p>
          <a:p>
            <a:pPr marL="171450" indent="-171450">
              <a:spcAft>
                <a:spcPts val="1200"/>
              </a:spcAft>
              <a:buFont typeface="Arial,Sans-Serif"/>
              <a:buChar char="•"/>
            </a:pPr>
            <a:r>
              <a:rPr lang="en-US">
                <a:ea typeface="Calibri"/>
                <a:cs typeface="Calibri"/>
              </a:rPr>
              <a:t>Workflow</a:t>
            </a:r>
          </a:p>
          <a:p>
            <a:endParaRPr lang="en-US">
              <a:ea typeface="Calibri"/>
              <a:cs typeface="Calibri"/>
            </a:endParaRPr>
          </a:p>
        </p:txBody>
      </p:sp>
      <p:sp>
        <p:nvSpPr>
          <p:cNvPr id="4" name="Slide Number Placeholder 3">
            <a:extLst>
              <a:ext uri="{FF2B5EF4-FFF2-40B4-BE49-F238E27FC236}">
                <a16:creationId xmlns:a16="http://schemas.microsoft.com/office/drawing/2014/main" id="{685DB039-8A8E-3B3D-59F5-802AE39962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73006A-F4C3-4D45-9F3F-D111F9544EF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2181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719AC-1965-837F-8163-2B06BB38A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51385-9542-ABA6-72DC-7E77A502C9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29D3A-2EB8-ADD1-303B-A4A93094E562}"/>
              </a:ext>
            </a:extLst>
          </p:cNvPr>
          <p:cNvSpPr>
            <a:spLocks noGrp="1"/>
          </p:cNvSpPr>
          <p:nvPr>
            <p:ph type="body" idx="1"/>
          </p:nvPr>
        </p:nvSpPr>
        <p:spPr/>
        <p:txBody>
          <a:bodyPr/>
          <a:lstStyle/>
          <a:p>
            <a:r>
              <a:rPr lang="en-US" b="1"/>
              <a:t>Last Update date: Aug 14</a:t>
            </a:r>
            <a:br>
              <a:rPr lang="en-US" b="1">
                <a:cs typeface="+mn-lt"/>
              </a:rPr>
            </a:br>
            <a:r>
              <a:rPr lang="en-US" b="1"/>
              <a:t>Slide Owners: </a:t>
            </a:r>
            <a:r>
              <a:rPr lang="en-US"/>
              <a:t>Thought Leaders: Tatsiana Hmyrak / Aliaksandr Paklonski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Senior Practitioners: Tatsiana Hmyrak / Aliaksandr Paklonski </a:t>
            </a:r>
          </a:p>
          <a:p>
            <a:endParaRPr lang="en-US"/>
          </a:p>
        </p:txBody>
      </p:sp>
      <p:sp>
        <p:nvSpPr>
          <p:cNvPr id="4" name="Slide Number Placeholder 3">
            <a:extLst>
              <a:ext uri="{FF2B5EF4-FFF2-40B4-BE49-F238E27FC236}">
                <a16:creationId xmlns:a16="http://schemas.microsoft.com/office/drawing/2014/main" id="{EDE1B0B0-1F94-5FE5-1C8D-8E096C779C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649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Last Update date: Sept 22</a:t>
            </a:r>
            <a:br>
              <a:rPr lang="en-US" b="1" dirty="0">
                <a:cs typeface="+mn-lt"/>
              </a:rPr>
            </a:br>
            <a:r>
              <a:rPr lang="en-US" b="1" dirty="0"/>
              <a:t>Slide Owners: </a:t>
            </a:r>
            <a:r>
              <a:rPr lang="en-US" dirty="0"/>
              <a:t>Thought Leaders: Tatsiana Hmyrak / Aliaksandr Paklonski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Senior Practitioners: Tatsiana Hmyrak / Aliaksandr Paklonski </a:t>
            </a:r>
          </a:p>
        </p:txBody>
      </p:sp>
      <p:sp>
        <p:nvSpPr>
          <p:cNvPr id="4" name="Slide Number Placeholder 3"/>
          <p:cNvSpPr>
            <a:spLocks noGrp="1"/>
          </p:cNvSpPr>
          <p:nvPr>
            <p:ph type="sldNum" sz="quarter" idx="5"/>
          </p:nvPr>
        </p:nvSpPr>
        <p:spPr/>
        <p:txBody>
          <a:bodyPr/>
          <a:lstStyle/>
          <a:p>
            <a:fld id="{23173912-D55A-3847-8562-BCCC7CBD6059}" type="slidenum">
              <a:rPr lang="en-US" smtClean="0"/>
              <a:t>5</a:t>
            </a:fld>
            <a:endParaRPr lang="en-US"/>
          </a:p>
        </p:txBody>
      </p:sp>
    </p:spTree>
    <p:extLst>
      <p:ext uri="{BB962C8B-B14F-4D97-AF65-F5344CB8AC3E}">
        <p14:creationId xmlns:p14="http://schemas.microsoft.com/office/powerpoint/2010/main" val="183757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4AFDC-2ED4-AE93-3022-64DE3C976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F9CFA-203F-A68A-7C82-3752CCC54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6B7859-7216-503A-A862-4E59E6DDC762}"/>
              </a:ext>
            </a:extLst>
          </p:cNvPr>
          <p:cNvSpPr>
            <a:spLocks noGrp="1"/>
          </p:cNvSpPr>
          <p:nvPr>
            <p:ph type="body" idx="1"/>
          </p:nvPr>
        </p:nvSpPr>
        <p:spPr/>
        <p:txBody>
          <a:bodyPr/>
          <a:lstStyle/>
          <a:p>
            <a:r>
              <a:rPr lang="en-US" b="1"/>
              <a:t>Last Update date: Aug 28</a:t>
            </a:r>
            <a:br>
              <a:rPr lang="en-US" b="1">
                <a:cs typeface="+mn-lt"/>
              </a:rPr>
            </a:br>
            <a:r>
              <a:rPr lang="en-US" b="1"/>
              <a:t>Slide Owners: </a:t>
            </a:r>
            <a:r>
              <a:rPr lang="en-US" b="0"/>
              <a:t>Artem Pak / Alena Zakharyeva / Dmitry Tovpeko</a:t>
            </a:r>
            <a:br>
              <a:rPr lang="en-US" b="0"/>
            </a:br>
            <a:br>
              <a:rPr lang="en-US" b="0"/>
            </a:br>
            <a:r>
              <a:rPr lang="en-US" b="0"/>
              <a:t>Notes from Tanya:</a:t>
            </a:r>
            <a:br>
              <a:rPr lang="en-US" b="0"/>
            </a:br>
            <a:r>
              <a:rPr lang="en-US" b="0"/>
              <a:t>1. consider adding UX Designer role</a:t>
            </a:r>
          </a:p>
          <a:p>
            <a:r>
              <a:rPr lang="en-US" b="0"/>
              <a:t>2. Consider using Hats instead of roles and show separately that 1 hat can be covered by multiple roles based on load, e.g. BA role can be 70%-100% done by any other role </a:t>
            </a:r>
          </a:p>
          <a:p>
            <a:r>
              <a:rPr lang="en-US" b="0"/>
              <a:t>3. Do we want to add background agents as next level? </a:t>
            </a:r>
          </a:p>
          <a:p>
            <a:endParaRPr lang="en-US" b="0"/>
          </a:p>
        </p:txBody>
      </p:sp>
      <p:sp>
        <p:nvSpPr>
          <p:cNvPr id="4" name="Footer Placeholder 3">
            <a:extLst>
              <a:ext uri="{FF2B5EF4-FFF2-40B4-BE49-F238E27FC236}">
                <a16:creationId xmlns:a16="http://schemas.microsoft.com/office/drawing/2014/main" id="{AC002ECE-4A1D-819E-9154-B452A654070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Slide Number Placeholder 4">
            <a:extLst>
              <a:ext uri="{FF2B5EF4-FFF2-40B4-BE49-F238E27FC236}">
                <a16:creationId xmlns:a16="http://schemas.microsoft.com/office/drawing/2014/main" id="{184A2E5B-D590-3E93-9728-4B014F75D0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4FABB-6DBE-47C4-B626-20167906F47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3268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61472-7F58-3764-3FD6-318D7E72D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AA468-C9FD-18F4-0B1F-BBCC94D86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3AFC1-F694-42BE-11E6-12AC4EE045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6CF54E-00A7-F207-3C5B-9AE4185F61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773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85D55-D0E4-C91F-3C13-327CB39DA5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BBAFD9-1225-1755-4783-9B852A959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FF39A-3DF2-EFE7-A44A-1CFEA09C52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AA8581-8B03-77AA-CFFD-646DBE49B7F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D36957-0E33-4D3D-B81A-D71F18399D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0969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D236E-9EF1-79E1-C3AA-CE90B8F72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EDA27-D01E-133E-1FDD-3CE8BFAFD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39296-81C2-DC4E-520E-A4FF6FEFFB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E222FB-F7F6-36CD-8FA2-7830416322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38659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lumMod val="85000"/>
                  </a:schemeClr>
                </a:solidFill>
              </a:rPr>
              <a:t>The AI Adoption Dashboard is a crucial tool for organizations aiming to harness the full potential of AI in their engineering processes. This intuitive dashboard offers:</a:t>
            </a:r>
          </a:p>
          <a:p>
            <a:pPr marL="171450" indent="-171450">
              <a:buFont typeface="Arial" panose="020B0604020202020204" pitchFamily="34" charset="0"/>
              <a:buChar char="•"/>
            </a:pPr>
            <a:r>
              <a:rPr lang="en-US" b="1" dirty="0">
                <a:solidFill>
                  <a:schemeClr val="bg1">
                    <a:lumMod val="85000"/>
                  </a:schemeClr>
                </a:solidFill>
              </a:rPr>
              <a:t>User Engagement Metrics:</a:t>
            </a:r>
            <a:r>
              <a:rPr lang="en-US" dirty="0">
                <a:solidFill>
                  <a:schemeClr val="bg1">
                    <a:lumMod val="85000"/>
                  </a:schemeClr>
                </a:solidFill>
              </a:rPr>
              <a:t> By quantifying the number of team members actively integrating AI into their workflows, leaders can identify both pioneering adopters and those who might benefit from additional guidance or training.</a:t>
            </a:r>
          </a:p>
          <a:p>
            <a:pPr marL="171450" indent="-171450">
              <a:buFont typeface="Arial" panose="020B0604020202020204" pitchFamily="34" charset="0"/>
              <a:buChar char="•"/>
            </a:pPr>
            <a:r>
              <a:rPr lang="en-US" b="1" dirty="0">
                <a:solidFill>
                  <a:schemeClr val="bg1">
                    <a:lumMod val="85000"/>
                  </a:schemeClr>
                </a:solidFill>
              </a:rPr>
              <a:t>Proficiency Analysis:</a:t>
            </a:r>
            <a:r>
              <a:rPr lang="en-US" dirty="0">
                <a:solidFill>
                  <a:schemeClr val="bg1">
                    <a:lumMod val="85000"/>
                  </a:schemeClr>
                </a:solidFill>
              </a:rPr>
              <a:t> Understand, at both individual and team levels, the depth of AI tool mastery. This aids in pinpointing where further training or support is most needed, ensuring that all members are optimally leveraging AI capabilities.</a:t>
            </a:r>
          </a:p>
          <a:p>
            <a:pPr marL="171450" indent="-171450">
              <a:buFont typeface="Arial" panose="020B0604020202020204" pitchFamily="34" charset="0"/>
              <a:buChar char="•"/>
            </a:pPr>
            <a:r>
              <a:rPr lang="en-US" b="1" dirty="0">
                <a:solidFill>
                  <a:schemeClr val="bg1">
                    <a:lumMod val="85000"/>
                  </a:schemeClr>
                </a:solidFill>
              </a:rPr>
              <a:t>Productivity Impact Assessment:</a:t>
            </a:r>
            <a:r>
              <a:rPr lang="en-US" dirty="0">
                <a:solidFill>
                  <a:schemeClr val="bg1">
                    <a:lumMod val="85000"/>
                  </a:schemeClr>
                </a:solidFill>
              </a:rPr>
              <a:t> Track the real-world benefits of AI adoption, measuring factors such as time savings, increased accuracy, and overall efficiency improvements.</a:t>
            </a:r>
          </a:p>
          <a:p>
            <a:r>
              <a:rPr lang="en-US" dirty="0">
                <a:solidFill>
                  <a:schemeClr val="bg1">
                    <a:lumMod val="85000"/>
                  </a:schemeClr>
                </a:solidFill>
              </a:rPr>
              <a:t>This comprehensive dashboard provides a transparent and strategic view of AI's evolving role within the organization.</a:t>
            </a:r>
          </a:p>
          <a:p>
            <a:pPr>
              <a:spcAft>
                <a:spcPts val="800"/>
              </a:spcAft>
              <a:defRPr/>
            </a:pPr>
            <a:br>
              <a:rPr lang="en-US" dirty="0"/>
            </a:br>
            <a:r>
              <a:rPr lang="en-US" sz="1800" b="1" dirty="0">
                <a:solidFill>
                  <a:srgbClr val="FFFFFF"/>
                </a:solidFill>
                <a:latin typeface="+mj-lt"/>
              </a:rPr>
              <a:t>Enhanced monitoring capabilities allow users to track usage statistics with selectable metrics and timeframes, providing deeper insights into application performance and usage patterns..</a:t>
            </a:r>
          </a:p>
          <a:p>
            <a:pPr marL="0" marR="0" lvl="0" indent="0" algn="l" defTabSz="514324" rtl="0" eaLnBrk="1" fontAlgn="auto" latinLnBrk="0" hangingPunct="1">
              <a:lnSpc>
                <a:spcPct val="100000"/>
              </a:lnSpc>
              <a:spcAft>
                <a:spcPts val="400"/>
              </a:spcAft>
              <a:buClr>
                <a:srgbClr val="FFFFFF"/>
              </a:buClr>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Source Sans Pro" panose="020B0503030403020204" pitchFamily="34" charset="0"/>
                <a:cs typeface="Calibri" panose="020F0502020204030204" pitchFamily="34" charset="0"/>
              </a:rPr>
              <a:t>User Adoption: </a:t>
            </a:r>
            <a:r>
              <a:rPr kumimoji="0" lang="en-US" sz="1200" b="0" i="0" u="none" strike="noStrike" kern="1200" cap="none" spc="0" normalizeH="0" baseline="0" noProof="0" dirty="0">
                <a:ln>
                  <a:noFill/>
                </a:ln>
                <a:solidFill>
                  <a:srgbClr val="FFFFFF"/>
                </a:solidFill>
                <a:effectLst/>
                <a:uLnTx/>
                <a:uFillTx/>
                <a:latin typeface="Calibri"/>
                <a:ea typeface="+mn-ea"/>
                <a:cs typeface="+mn-cs"/>
              </a:rPr>
              <a:t>By quantifying the number of teams and users actively integrating AI into their workflows. Metric like:</a:t>
            </a:r>
          </a:p>
          <a:p>
            <a:pPr marL="171450" marR="0" lvl="0" indent="-171450" algn="l" defTabSz="514324" rtl="0" eaLnBrk="1" fontAlgn="auto" latinLnBrk="0" hangingPunct="1">
              <a:lnSpc>
                <a:spcPct val="100000"/>
              </a:lnSpc>
              <a:spcAft>
                <a:spcPts val="400"/>
              </a:spcAft>
              <a:buClr>
                <a:srgbClr val="FFFF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Number of teams using AI</a:t>
            </a:r>
          </a:p>
          <a:p>
            <a:pPr marL="171450" marR="0" lvl="0" indent="-171450" algn="l" defTabSz="514324" rtl="0" eaLnBrk="1" fontAlgn="auto" latinLnBrk="0" hangingPunct="1">
              <a:lnSpc>
                <a:spcPct val="100000"/>
              </a:lnSpc>
              <a:spcAft>
                <a:spcPts val="400"/>
              </a:spcAft>
              <a:buClr>
                <a:srgbClr val="FFFF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Active Users over time</a:t>
            </a:r>
          </a:p>
          <a:p>
            <a:pPr marL="171450" marR="0" lvl="0" indent="-171450" algn="l" defTabSz="514324" rtl="0" eaLnBrk="1" fontAlgn="auto" latinLnBrk="0" hangingPunct="1">
              <a:lnSpc>
                <a:spcPct val="100000"/>
              </a:lnSpc>
              <a:spcAft>
                <a:spcPts val="400"/>
              </a:spcAft>
              <a:buClr>
                <a:srgbClr val="FFFF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Prompt / Data Sources / LLM calls</a:t>
            </a:r>
          </a:p>
          <a:p>
            <a:pPr marL="171450" marR="0" lvl="0" indent="-171450" algn="l" defTabSz="514324" rtl="0" eaLnBrk="1" fontAlgn="auto" latinLnBrk="0" hangingPunct="1">
              <a:lnSpc>
                <a:spcPct val="100000"/>
              </a:lnSpc>
              <a:spcAft>
                <a:spcPts val="400"/>
              </a:spcAft>
              <a:buClr>
                <a:srgbClr val="FFFF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Tokens in and out collected by calculating</a:t>
            </a:r>
          </a:p>
          <a:p>
            <a:pPr marL="171450" marR="0" lvl="0" indent="-171450" algn="l" defTabSz="514324" rtl="0" eaLnBrk="1" fontAlgn="auto" latinLnBrk="0" hangingPunct="1">
              <a:lnSpc>
                <a:spcPct val="100000"/>
              </a:lnSpc>
              <a:spcAft>
                <a:spcPts val="400"/>
              </a:spcAft>
              <a:buClr>
                <a:srgbClr val="FFFFFF"/>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Topic of requests collected using LLM</a:t>
            </a:r>
          </a:p>
          <a:p>
            <a:pPr defTabSz="514324">
              <a:spcBef>
                <a:spcPts val="600"/>
              </a:spcBef>
              <a:spcAft>
                <a:spcPts val="400"/>
              </a:spcAft>
              <a:buClr>
                <a:srgbClr val="FFFFFF"/>
              </a:buClr>
              <a:defRPr/>
            </a:pPr>
            <a:r>
              <a:rPr kumimoji="0" lang="en-US" sz="1200" b="1" i="0" u="none" strike="noStrike" kern="1200" cap="none" spc="0" normalizeH="0" baseline="0" noProof="0" dirty="0">
                <a:ln>
                  <a:noFill/>
                </a:ln>
                <a:solidFill>
                  <a:srgbClr val="FFFFFF"/>
                </a:solidFill>
                <a:effectLst/>
                <a:uLnTx/>
                <a:uFillTx/>
                <a:latin typeface="Calibri"/>
                <a:ea typeface="Source Sans Pro" panose="020B0503030403020204" pitchFamily="34" charset="0"/>
                <a:cs typeface="Calibri" panose="020F0502020204030204" pitchFamily="34" charset="0"/>
              </a:rPr>
              <a:t>Response Accuracy: </a:t>
            </a:r>
            <a:r>
              <a:rPr kumimoji="0" lang="en-US" sz="1200" b="0" i="0" u="none" strike="noStrike" kern="1200" cap="none" spc="0" normalizeH="0" baseline="0" noProof="0" dirty="0">
                <a:ln>
                  <a:noFill/>
                </a:ln>
                <a:solidFill>
                  <a:srgbClr val="FFFFFF"/>
                </a:solidFill>
                <a:effectLst/>
                <a:uLnTx/>
                <a:uFillTx/>
                <a:latin typeface="Calibri"/>
                <a:ea typeface="Source Sans Pro" panose="020B0503030403020204" pitchFamily="34" charset="0"/>
                <a:cs typeface="Calibri" panose="020F0502020204030204" pitchFamily="34" charset="0"/>
              </a:rPr>
              <a:t>Advanced metric</a:t>
            </a:r>
            <a:r>
              <a:rPr kumimoji="0" lang="en-US" sz="1200" b="1" i="0" u="none" strike="noStrike" kern="1200" cap="none" spc="0" normalizeH="0" baseline="0" noProof="0" dirty="0">
                <a:ln>
                  <a:noFill/>
                </a:ln>
                <a:solidFill>
                  <a:srgbClr val="FFFFFF"/>
                </a:solidFill>
                <a:effectLst/>
                <a:uLnTx/>
                <a:uFillTx/>
                <a:latin typeface="Calibri"/>
                <a:ea typeface="Source Sans Pro" panose="020B0503030403020204" pitchFamily="34" charset="0"/>
                <a:cs typeface="Calibri" panose="020F0502020204030204" pitchFamily="34" charset="0"/>
              </a:rPr>
              <a:t> </a:t>
            </a:r>
            <a:r>
              <a:rPr kumimoji="0" lang="en-US" sz="1200" b="0" i="0" u="none" strike="noStrike" kern="1200" cap="none" spc="0" normalizeH="0" baseline="0" noProof="0" dirty="0">
                <a:ln>
                  <a:noFill/>
                </a:ln>
                <a:solidFill>
                  <a:srgbClr val="FFFFFF"/>
                </a:solidFill>
                <a:effectLst/>
                <a:uLnTx/>
                <a:uFillTx/>
                <a:latin typeface="Calibri"/>
                <a:ea typeface="+mn-ea"/>
                <a:cs typeface="+mn-cs"/>
              </a:rPr>
              <a:t>quantifying the </a:t>
            </a:r>
            <a:r>
              <a:rPr lang="en-US" sz="1200" dirty="0">
                <a:solidFill>
                  <a:srgbClr val="FFFFFF"/>
                </a:solidFill>
                <a:latin typeface="Calibri"/>
              </a:rPr>
              <a:t>relevancy of AI predictions. Metrics like:</a:t>
            </a:r>
          </a:p>
          <a:p>
            <a:pPr marL="171450" indent="-171450" defTabSz="514324">
              <a:spcAft>
                <a:spcPts val="400"/>
              </a:spcAft>
              <a:buClr>
                <a:srgbClr val="FFFFFF"/>
              </a:buClr>
              <a:buFont typeface="Arial" panose="020B0604020202020204" pitchFamily="34" charset="0"/>
              <a:buChar char="•"/>
              <a:defRPr/>
            </a:pPr>
            <a:r>
              <a:rPr lang="en-US" sz="1200" dirty="0">
                <a:solidFill>
                  <a:srgbClr val="FFFFFF"/>
                </a:solidFill>
                <a:latin typeface="Calibri"/>
              </a:rPr>
              <a:t>Relevancy collected using LLM</a:t>
            </a:r>
          </a:p>
          <a:p>
            <a:pPr marL="171450" indent="-171450" defTabSz="514324">
              <a:spcAft>
                <a:spcPts val="400"/>
              </a:spcAft>
              <a:buClr>
                <a:srgbClr val="FFFFFF"/>
              </a:buClr>
              <a:buFont typeface="Arial" panose="020B0604020202020204" pitchFamily="34" charset="0"/>
              <a:buChar char="•"/>
              <a:defRPr/>
            </a:pPr>
            <a:r>
              <a:rPr lang="en-US" sz="1200" dirty="0">
                <a:solidFill>
                  <a:srgbClr val="FFFFFF"/>
                </a:solidFill>
                <a:latin typeface="Calibri"/>
              </a:rPr>
              <a:t>Reliability collected using LLM</a:t>
            </a:r>
          </a:p>
          <a:p>
            <a:pPr marL="171450" indent="-171450" defTabSz="514324">
              <a:spcAft>
                <a:spcPts val="400"/>
              </a:spcAft>
              <a:buClr>
                <a:srgbClr val="FFFFFF"/>
              </a:buClr>
              <a:buFont typeface="Arial" panose="020B0604020202020204" pitchFamily="34" charset="0"/>
              <a:buChar char="•"/>
              <a:defRPr/>
            </a:pPr>
            <a:r>
              <a:rPr lang="en-US" sz="1200" dirty="0">
                <a:solidFill>
                  <a:srgbClr val="FFFFFF"/>
                </a:solidFill>
                <a:latin typeface="Calibri"/>
              </a:rPr>
              <a:t>Prompt quality collected using LLM</a:t>
            </a:r>
          </a:p>
          <a:p>
            <a:pPr marL="171450" indent="-171450" defTabSz="514324">
              <a:spcAft>
                <a:spcPts val="400"/>
              </a:spcAft>
              <a:buClr>
                <a:srgbClr val="FFFFFF"/>
              </a:buClr>
              <a:buFont typeface="Arial" panose="020B0604020202020204" pitchFamily="34" charset="0"/>
              <a:buChar char="•"/>
              <a:defRPr/>
            </a:pPr>
            <a:r>
              <a:rPr lang="en-US" sz="1200" dirty="0">
                <a:solidFill>
                  <a:srgbClr val="FFFFFF"/>
                </a:solidFill>
                <a:latin typeface="Calibri"/>
              </a:rPr>
              <a:t>Sentiment collected using LLM</a:t>
            </a:r>
          </a:p>
          <a:p>
            <a:pPr defTabSz="514324">
              <a:spcBef>
                <a:spcPts val="600"/>
              </a:spcBef>
              <a:spcAft>
                <a:spcPts val="400"/>
              </a:spcAft>
              <a:buClr>
                <a:srgbClr val="FFFFFF"/>
              </a:buClr>
              <a:defRPr/>
            </a:pPr>
            <a:r>
              <a:rPr lang="en-US" sz="1200" b="1" dirty="0">
                <a:solidFill>
                  <a:srgbClr val="FFFFFF"/>
                </a:solidFill>
                <a:latin typeface="Calibri"/>
              </a:rPr>
              <a:t>User Satisfaction</a:t>
            </a:r>
          </a:p>
          <a:p>
            <a:pPr marL="171450" indent="-171450" defTabSz="514324">
              <a:spcAft>
                <a:spcPts val="400"/>
              </a:spcAft>
              <a:buClr>
                <a:srgbClr val="FFFFFF"/>
              </a:buClr>
              <a:buFont typeface="Arial" panose="020B0604020202020204" pitchFamily="34" charset="0"/>
              <a:buChar char="•"/>
              <a:defRPr/>
            </a:pPr>
            <a:r>
              <a:rPr lang="en-US" sz="1200" dirty="0">
                <a:solidFill>
                  <a:srgbClr val="FFFFFF"/>
                </a:solidFill>
                <a:latin typeface="Calibri"/>
              </a:rPr>
              <a:t>User’s satisfaction collected with surveys</a:t>
            </a:r>
          </a:p>
          <a:p>
            <a:pPr marL="171450" indent="-171450" defTabSz="514324">
              <a:spcAft>
                <a:spcPts val="400"/>
              </a:spcAft>
              <a:buClr>
                <a:srgbClr val="FFFFFF"/>
              </a:buClr>
              <a:buFont typeface="Arial" panose="020B0604020202020204" pitchFamily="34" charset="0"/>
              <a:buChar char="•"/>
              <a:defRPr/>
            </a:pPr>
            <a:r>
              <a:rPr lang="en-US" sz="1200" dirty="0">
                <a:solidFill>
                  <a:srgbClr val="FFFFFF"/>
                </a:solidFill>
                <a:latin typeface="Calibri"/>
              </a:rPr>
              <a:t>Net promoter score collected through feedbacks on ELITEA UI</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838241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D236E-9EF1-79E1-C3AA-CE90B8F72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EDA27-D01E-133E-1FDD-3CE8BFAFD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39296-81C2-DC4E-520E-A4FF6FEFFB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E222FB-F7F6-36CD-8FA2-7830416322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38659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D98D0-B698-B9F4-C7E0-19BEBD43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ACE41-6575-5D16-718B-B416A6F14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541B8-F581-5FEA-EBA9-2989CC0EA087}"/>
              </a:ext>
            </a:extLst>
          </p:cNvPr>
          <p:cNvSpPr>
            <a:spLocks noGrp="1"/>
          </p:cNvSpPr>
          <p:nvPr>
            <p:ph type="body" idx="1"/>
          </p:nvPr>
        </p:nvSpPr>
        <p:spPr/>
        <p:txBody>
          <a:bodyPr/>
          <a:lstStyle/>
          <a:p>
            <a:pPr marL="285750" indent="-285750">
              <a:lnSpc>
                <a:spcPct val="110000"/>
              </a:lnSpc>
              <a:buFont typeface="Arial" panose="020B0604020202020204" pitchFamily="34" charset="0"/>
              <a:buChar char="•"/>
            </a:pPr>
            <a:r>
              <a:rPr lang="en-US" sz="1200" i="1">
                <a:solidFill>
                  <a:schemeClr val="bg1"/>
                </a:solidFill>
                <a:ea typeface="Human Sans" charset="0"/>
                <a:cs typeface="Human Sans" charset="0"/>
              </a:rPr>
              <a:t>AI for SDLC Rollout &amp; Business Case – </a:t>
            </a:r>
            <a:r>
              <a:rPr lang="en-US" sz="1200">
                <a:solidFill>
                  <a:schemeClr val="bg1"/>
                </a:solidFill>
                <a:ea typeface="Human Sans" charset="0"/>
                <a:cs typeface="Human Sans" charset="0"/>
              </a:rPr>
              <a:t>the creation of AI for SDLC strategy for the client organization.</a:t>
            </a:r>
          </a:p>
          <a:p>
            <a:pPr marL="285750" indent="-285750">
              <a:lnSpc>
                <a:spcPct val="110000"/>
              </a:lnSpc>
              <a:buFont typeface="Arial" panose="020B0604020202020204" pitchFamily="34" charset="0"/>
              <a:buChar char="•"/>
            </a:pPr>
            <a:r>
              <a:rPr lang="en-US" sz="1200" i="1">
                <a:solidFill>
                  <a:schemeClr val="bg1"/>
                </a:solidFill>
                <a:ea typeface="Human Sans" charset="0"/>
                <a:cs typeface="Human Sans" charset="0"/>
              </a:rPr>
              <a:t>AI Education  &amp; Engagement </a:t>
            </a:r>
            <a:r>
              <a:rPr lang="en-US" sz="1200">
                <a:solidFill>
                  <a:schemeClr val="bg1"/>
                </a:solidFill>
                <a:ea typeface="Human Sans" charset="0"/>
                <a:cs typeface="Human Sans" charset="0"/>
              </a:rPr>
              <a:t>– a combination of formal and informal learning to upskill the client workforce with fundamental AI Literacy and role-based and tool-specific training.</a:t>
            </a:r>
          </a:p>
          <a:p>
            <a:pPr marL="285750" indent="-285750">
              <a:lnSpc>
                <a:spcPct val="110000"/>
              </a:lnSpc>
              <a:buFont typeface="Arial" panose="020B0604020202020204" pitchFamily="34" charset="0"/>
              <a:buChar char="•"/>
            </a:pPr>
            <a:r>
              <a:rPr lang="en-US" sz="1200" i="1">
                <a:solidFill>
                  <a:schemeClr val="bg1"/>
                </a:solidFill>
                <a:ea typeface="Human Sans" charset="0"/>
                <a:cs typeface="Human Sans" charset="0"/>
              </a:rPr>
              <a:t>EPAM GenAI Agentic Development Ecosystem </a:t>
            </a:r>
            <a:r>
              <a:rPr lang="en-US" sz="1200">
                <a:solidFill>
                  <a:schemeClr val="bg1"/>
                </a:solidFill>
                <a:ea typeface="Human Sans" charset="0"/>
                <a:cs typeface="Human Sans" charset="0"/>
              </a:rPr>
              <a:t>– creating an integrated GenAI agentic environment to boost the productivity of every employee. </a:t>
            </a:r>
          </a:p>
          <a:p>
            <a:pPr marL="285750" indent="-285750">
              <a:lnSpc>
                <a:spcPct val="110000"/>
              </a:lnSpc>
              <a:buFont typeface="Arial" panose="020B0604020202020204" pitchFamily="34" charset="0"/>
              <a:buChar char="•"/>
            </a:pPr>
            <a:r>
              <a:rPr lang="en-US" sz="1200" i="1">
                <a:solidFill>
                  <a:schemeClr val="bg1"/>
                </a:solidFill>
                <a:ea typeface="Human Sans" charset="0"/>
                <a:cs typeface="Human Sans" charset="0"/>
              </a:rPr>
              <a:t>GenAI Adoption &amp; Impact Measurement – </a:t>
            </a:r>
            <a:r>
              <a:rPr lang="en-US" sz="1200">
                <a:solidFill>
                  <a:schemeClr val="bg1"/>
                </a:solidFill>
                <a:ea typeface="Human Sans" charset="0"/>
                <a:cs typeface="Human Sans" charset="0"/>
              </a:rPr>
              <a:t>client employee coaching focused on adopting and efficiently using GenAI tools with real-time measurement of productivity gains.</a:t>
            </a:r>
          </a:p>
          <a:p>
            <a:endParaRPr lang="en-US"/>
          </a:p>
        </p:txBody>
      </p:sp>
      <p:sp>
        <p:nvSpPr>
          <p:cNvPr id="4" name="Slide Number Placeholder 3">
            <a:extLst>
              <a:ext uri="{FF2B5EF4-FFF2-40B4-BE49-F238E27FC236}">
                <a16:creationId xmlns:a16="http://schemas.microsoft.com/office/drawing/2014/main" id="{8D48D810-A7EC-8D7F-4737-D7CEFF9BD0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4273201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1" dirty="0">
                <a:solidFill>
                  <a:schemeClr val="tx1"/>
                </a:solidFill>
              </a:rPr>
              <a:t> </a:t>
            </a:r>
            <a:r>
              <a:rPr lang="en-GB" sz="1200" dirty="0">
                <a:solidFill>
                  <a:schemeClr val="tx1"/>
                </a:solidFill>
              </a:rPr>
              <a:t>The AI Upskilling Training Programs are </a:t>
            </a:r>
            <a:r>
              <a:rPr lang="en-GB" sz="1200" b="0" i="1" dirty="0">
                <a:solidFill>
                  <a:schemeClr val="tx1"/>
                </a:solidFill>
              </a:rPr>
              <a:t>designed to </a:t>
            </a:r>
            <a:r>
              <a:rPr lang="en-US" sz="1200" b="0" i="1" dirty="0">
                <a:solidFill>
                  <a:schemeClr val="tx1"/>
                </a:solidFill>
              </a:rPr>
              <a:t>continuously provide employees with a top-notch set of knowledge and skills to stay ahead of GenAI disruption and market demands.</a:t>
            </a:r>
            <a:endParaRPr lang="en-US" dirty="0"/>
          </a:p>
        </p:txBody>
      </p:sp>
      <p:sp>
        <p:nvSpPr>
          <p:cNvPr id="4" name="Slide Number Placeholder 3"/>
          <p:cNvSpPr>
            <a:spLocks noGrp="1"/>
          </p:cNvSpPr>
          <p:nvPr>
            <p:ph type="sldNum" sz="quarter" idx="5"/>
          </p:nvPr>
        </p:nvSpPr>
        <p:spPr/>
        <p:txBody>
          <a:bodyPr/>
          <a:lstStyle/>
          <a:p>
            <a:fld id="{23173912-D55A-3847-8562-BCCC7CBD6059}" type="slidenum">
              <a:rPr lang="en-US" smtClean="0"/>
              <a:t>35</a:t>
            </a:fld>
            <a:endParaRPr lang="en-US"/>
          </a:p>
        </p:txBody>
      </p:sp>
    </p:spTree>
    <p:extLst>
      <p:ext uri="{BB962C8B-B14F-4D97-AF65-F5344CB8AC3E}">
        <p14:creationId xmlns:p14="http://schemas.microsoft.com/office/powerpoint/2010/main" val="3761288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C2A10-D735-72B8-6FCB-268EBC85E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BDDC6-C243-615F-530F-42F31566E2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9B80BB-CB61-A785-5DAD-95DD65F4A617}"/>
              </a:ext>
            </a:extLst>
          </p:cNvPr>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t>One-page Version</a:t>
            </a:r>
          </a:p>
          <a:p>
            <a:pPr marL="0" marR="0" lvl="0" indent="0" algn="l" defTabSz="914400" rtl="0" eaLnBrk="1" fontAlgn="auto" latinLnBrk="0" hangingPunct="1">
              <a:lnSpc>
                <a:spcPct val="100000"/>
              </a:lnSpc>
              <a:spcBef>
                <a:spcPct val="0"/>
              </a:spcBef>
              <a:spcAft>
                <a:spcPct val="0"/>
              </a:spcAft>
              <a:buClrTx/>
              <a:buSzTx/>
              <a:buFontTx/>
              <a:buNone/>
              <a:defRPr/>
            </a:pPr>
            <a:endParaRPr lang="en-US"/>
          </a:p>
          <a:p>
            <a:endParaRPr lang="en-US"/>
          </a:p>
        </p:txBody>
      </p:sp>
      <p:sp>
        <p:nvSpPr>
          <p:cNvPr id="4" name="Slide Number Placeholder 3">
            <a:extLst>
              <a:ext uri="{FF2B5EF4-FFF2-40B4-BE49-F238E27FC236}">
                <a16:creationId xmlns:a16="http://schemas.microsoft.com/office/drawing/2014/main" id="{D101E7A5-8DA4-6BF5-3B2A-4BE60C1D6C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4BA5C3A5-A464-4897-B884-BB9B35180A5B}"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3120368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AC853-4DFE-B5E5-4381-25E238D62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AB1FF8-5829-B5A2-4F55-7878F1A99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FDC3D-3843-4810-717B-198137E2D4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01A76A-5E15-3E30-100A-C138B64269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F1C2D-920C-4533-8FAE-7E3CE041DE23}"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3415971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White House: https://www.whitehouse.gov/briefing-room/presidential-actions/2025/01/14/executive-order-on-advancing-united-states-leadership-in-artificial-intelligence-infrastructure/</a:t>
            </a:r>
          </a:p>
          <a:p>
            <a:pPr marL="171450" indent="-171450">
              <a:buFont typeface="Arial" panose="020B0604020202020204" pitchFamily="34" charset="0"/>
              <a:buChar char="•"/>
            </a:pPr>
            <a:r>
              <a:rPr lang="en-US"/>
              <a:t>Microsoft: https://blogs.microsoft.com/on-the-issues/2025/01/03/the-golden-opportunity-for-american-ai/#:~:text=In%20FY%202025%2C%20Microsoft%20is,based%20applications%20around%20the%20world.</a:t>
            </a:r>
          </a:p>
          <a:p>
            <a:pPr marL="171450" indent="-171450">
              <a:buFont typeface="Arial" panose="020B0604020202020204" pitchFamily="34" charset="0"/>
              <a:buChar char="•"/>
            </a:pPr>
            <a:r>
              <a:rPr lang="en-US"/>
              <a:t>Google: </a:t>
            </a:r>
          </a:p>
          <a:p>
            <a:pPr marL="171450" indent="-171450">
              <a:buFont typeface="Arial" panose="020B0604020202020204" pitchFamily="34" charset="0"/>
              <a:buChar char="•"/>
            </a:pPr>
            <a:r>
              <a:rPr lang="en-US"/>
              <a:t>Meta: https://www.investopedia.com/meta-says-it-is-making-progress-with-ai-as-spending-grows-8737166</a:t>
            </a:r>
          </a:p>
          <a:p>
            <a:pPr marL="171450" indent="-171450">
              <a:buFont typeface="Arial" panose="020B0604020202020204" pitchFamily="34" charset="0"/>
              <a:buChar char="•"/>
            </a:pPr>
            <a:r>
              <a:rPr lang="en-US"/>
              <a:t>Amazon: </a:t>
            </a:r>
          </a:p>
          <a:p>
            <a:endParaRPr lang="en-US"/>
          </a:p>
          <a:p>
            <a:endParaRPr lang="en-US"/>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ea typeface="Human Sans" charset="0"/>
                <a:cs typeface="Human Sans" charset="0"/>
              </a:rPr>
              <a:t>Can you find numbers mentioned by Google, Amazon, Meta for 2025?</a:t>
            </a:r>
          </a:p>
          <a:p>
            <a:endParaRPr lang="en-US"/>
          </a:p>
          <a:p>
            <a:endParaRPr lang="en-US"/>
          </a:p>
          <a:p>
            <a:r>
              <a:rPr lang="en-US"/>
              <a:t>Investment in AI infra</a:t>
            </a:r>
          </a:p>
          <a:p>
            <a:r>
              <a:rPr lang="en-US"/>
              <a:t>Models, cloud hosting, copilots, agents. </a:t>
            </a:r>
          </a:p>
          <a:p>
            <a:r>
              <a:rPr lang="en-US"/>
              <a:t>Anomaly gigantic investment from all companies </a:t>
            </a:r>
          </a:p>
          <a:p>
            <a:r>
              <a:rPr lang="en-US"/>
              <a:t>2025 – MS are ready to spend 80B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2814310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36570-4347-675A-49F0-67FA96922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A840B-4EF3-823D-0365-3231825B8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3334E-54DD-39F2-C30B-8E636CA0AB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kumimoji="0" lang="en-US"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US e-commerce company (Wayfair), </a:t>
            </a:r>
            <a:r>
              <a:rPr lang="en-US" b="0" i="0" u="none" strike="noStrike" dirty="0">
                <a:solidFill>
                  <a:srgbClr val="FAFAFC"/>
                </a:solidFill>
                <a:effectLst/>
                <a:latin typeface="Sans Semibold"/>
                <a:hlinkClick r:id="rId3" tooltip="Visit Telescope"/>
              </a:rPr>
              <a:t>WAYF-UTPC</a:t>
            </a:r>
            <a:br>
              <a:rPr lang="en-US" b="0" i="0" u="none" strike="noStrike" dirty="0">
                <a:solidFill>
                  <a:srgbClr val="FAFAFC"/>
                </a:solidFill>
                <a:effectLst/>
                <a:latin typeface="Sans Semibold"/>
              </a:rPr>
            </a:br>
            <a:r>
              <a:rPr lang="en-US" b="0" i="0" u="none" strike="noStrike" dirty="0">
                <a:solidFill>
                  <a:srgbClr val="FAFAFC"/>
                </a:solidFill>
                <a:effectLst/>
                <a:latin typeface="Sans Semibold"/>
              </a:rPr>
              <a:t>2. Multi-brand retailer (Canadian Tire), </a:t>
            </a:r>
            <a:r>
              <a:rPr lang="en-US" b="0" i="0" u="none" strike="noStrike" dirty="0">
                <a:solidFill>
                  <a:srgbClr val="FAFAFC"/>
                </a:solidFill>
                <a:effectLst/>
                <a:latin typeface="Sans Semibold"/>
                <a:hlinkClick r:id="rId4" tooltip="Visit Telescope"/>
              </a:rPr>
              <a:t>CTCO-EPE</a:t>
            </a:r>
            <a:br>
              <a:rPr lang="en-US" b="0" i="0" u="none" strike="noStrike" dirty="0">
                <a:solidFill>
                  <a:srgbClr val="FAFAFC"/>
                </a:solidFill>
                <a:effectLst/>
                <a:latin typeface="Sans Semibold"/>
              </a:rPr>
            </a:br>
            <a:r>
              <a:rPr lang="en-US" b="0" i="0" u="none" strike="noStrike" dirty="0">
                <a:solidFill>
                  <a:srgbClr val="FAFAFC"/>
                </a:solidFill>
                <a:effectLst/>
                <a:latin typeface="Sans Semibold"/>
              </a:rPr>
              <a:t>3. EBSCO, </a:t>
            </a:r>
            <a:r>
              <a:rPr lang="en-US" b="0" i="0" u="none" strike="noStrike" dirty="0">
                <a:solidFill>
                  <a:srgbClr val="FAFAFC"/>
                </a:solidFill>
                <a:effectLst/>
                <a:latin typeface="Sans Semibold"/>
                <a:hlinkClick r:id="rId5" tooltip="Visit Telescope"/>
              </a:rPr>
              <a:t>EBS-SPEC</a:t>
            </a:r>
            <a:br>
              <a:rPr lang="en-US" b="0" i="0" u="none" strike="noStrike" dirty="0">
                <a:solidFill>
                  <a:srgbClr val="FAFAFC"/>
                </a:solidFill>
                <a:effectLst/>
                <a:latin typeface="Sans Semibold"/>
              </a:rPr>
            </a:br>
            <a:r>
              <a:rPr lang="en-US" b="0" i="0" u="none" strike="noStrike" dirty="0">
                <a:solidFill>
                  <a:srgbClr val="FAFAFC"/>
                </a:solidFill>
                <a:effectLst/>
                <a:latin typeface="Sans Semibold"/>
              </a:rPr>
              <a:t>4. IoT company (</a:t>
            </a:r>
            <a:r>
              <a:rPr lang="en-US" b="0" i="0" u="none" strike="noStrike" dirty="0" err="1">
                <a:solidFill>
                  <a:srgbClr val="FAFAFC"/>
                </a:solidFill>
                <a:effectLst/>
                <a:latin typeface="Sans Semibold"/>
              </a:rPr>
              <a:t>Relayr</a:t>
            </a:r>
            <a:r>
              <a:rPr lang="en-US" b="0" i="0" u="none" strike="noStrike" dirty="0">
                <a:solidFill>
                  <a:srgbClr val="FAFAFC"/>
                </a:solidFill>
                <a:effectLst/>
                <a:latin typeface="Sans Semibold"/>
              </a:rPr>
              <a:t>)</a:t>
            </a:r>
            <a:br>
              <a:rPr lang="en-US" b="0" i="0" u="none" strike="noStrike" dirty="0">
                <a:solidFill>
                  <a:srgbClr val="FAFAFC"/>
                </a:solidFill>
                <a:effectLst/>
                <a:latin typeface="Sans Semibold"/>
              </a:rPr>
            </a:br>
            <a:r>
              <a:rPr lang="en-US" b="0" i="0" u="none" strike="noStrike" dirty="0">
                <a:solidFill>
                  <a:srgbClr val="FAFAFC"/>
                </a:solidFill>
                <a:effectLst/>
                <a:latin typeface="Sans Semibold"/>
              </a:rPr>
              <a:t>5. Insurance payment provider (</a:t>
            </a:r>
            <a:r>
              <a:rPr lang="en-US" b="0" i="0" u="none" strike="noStrike" dirty="0" err="1">
                <a:solidFill>
                  <a:srgbClr val="FAFAFC"/>
                </a:solidFill>
                <a:effectLst/>
                <a:latin typeface="Sans Semibold"/>
              </a:rPr>
              <a:t>OneInc</a:t>
            </a:r>
            <a:r>
              <a:rPr lang="en-US" b="0" i="0" u="none" strike="noStrike" dirty="0">
                <a:solidFill>
                  <a:srgbClr val="FAFAFC"/>
                </a:solidFill>
                <a:effectLst/>
                <a:latin typeface="Sans Semibold"/>
              </a:rPr>
              <a:t>), </a:t>
            </a:r>
            <a:r>
              <a:rPr lang="en-US" b="0" i="0" u="none" strike="noStrike" dirty="0">
                <a:solidFill>
                  <a:srgbClr val="FAFAFC"/>
                </a:solidFill>
                <a:effectLst/>
                <a:latin typeface="Sans Semibold"/>
                <a:hlinkClick r:id="rId6" tooltip="Visit Telescope"/>
              </a:rPr>
              <a:t>OI01-GAI</a:t>
            </a:r>
            <a:br>
              <a:rPr lang="en-US" b="0" i="0" u="none" strike="noStrike" dirty="0">
                <a:solidFill>
                  <a:srgbClr val="FAFAFC"/>
                </a:solidFill>
                <a:effectLst/>
                <a:latin typeface="Sans Semibold"/>
              </a:rPr>
            </a:br>
            <a:r>
              <a:rPr lang="en-US" b="0" i="0" u="none" strike="noStrike" dirty="0">
                <a:solidFill>
                  <a:srgbClr val="FAFAFC"/>
                </a:solidFill>
                <a:effectLst/>
                <a:latin typeface="Sans Semibold"/>
              </a:rPr>
              <a:t>6. Health technology company (Philips)</a:t>
            </a:r>
            <a:endParaRPr kumimoji="0" lang="en-US"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p>
            <a:endParaRPr lang="en-GE" dirty="0"/>
          </a:p>
        </p:txBody>
      </p:sp>
      <p:sp>
        <p:nvSpPr>
          <p:cNvPr id="4" name="Slide Number Placeholder 3">
            <a:extLst>
              <a:ext uri="{FF2B5EF4-FFF2-40B4-BE49-F238E27FC236}">
                <a16:creationId xmlns:a16="http://schemas.microsoft.com/office/drawing/2014/main" id="{3B05F820-F51C-CEDC-9C27-18EC015010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4FABB-6DBE-47C4-B626-20167906F47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9145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8A990-5274-99CF-90F1-6C3F29393F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F2358-B493-45BC-52AC-0FB47C9467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747B7-92E2-D2CD-DF1C-5DAB961D5138}"/>
              </a:ext>
            </a:extLst>
          </p:cNvPr>
          <p:cNvSpPr>
            <a:spLocks noGrp="1"/>
          </p:cNvSpPr>
          <p:nvPr>
            <p:ph type="body" idx="1"/>
          </p:nvPr>
        </p:nvSpPr>
        <p:spPr/>
        <p:txBody>
          <a:bodyPr/>
          <a:lstStyle/>
          <a:p>
            <a:r>
              <a:rPr lang="en-US"/>
              <a:t>Focused transformation journey</a:t>
            </a:r>
          </a:p>
        </p:txBody>
      </p:sp>
      <p:sp>
        <p:nvSpPr>
          <p:cNvPr id="4" name="Slide Number Placeholder 3">
            <a:extLst>
              <a:ext uri="{FF2B5EF4-FFF2-40B4-BE49-F238E27FC236}">
                <a16:creationId xmlns:a16="http://schemas.microsoft.com/office/drawing/2014/main" id="{6478F46E-B0E0-C653-7E52-A3E38BF6FE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72747E-5BCD-4334-93E7-ED225465B0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3380738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81B01-5424-7B5D-F912-6CE6012249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46CCB-A4F9-C338-A18B-DC5DC8C68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8AA99-B830-27CF-119B-6F5CF2FCAF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B3B9B9-570E-F5F8-B49B-853D31AEF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1358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3819529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829AD-5655-1AA6-8AD2-38472CCEEC75}"/>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6622EBE-7ED0-2D91-705E-640C001FB9BF}"/>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61EBD9B0-4654-DFA3-8848-4B6BD7AAAF40}"/>
              </a:ext>
            </a:extLst>
          </p:cNvPr>
          <p:cNvSpPr>
            <a:spLocks noGrp="1"/>
          </p:cNvSpPr>
          <p:nvPr>
            <p:ph type="body" idx="1"/>
          </p:nvPr>
        </p:nvSpPr>
        <p:spPr/>
        <p:txBody>
          <a:bodyPr/>
          <a:lstStyle/>
          <a:p>
            <a:endParaRPr lang="ru-RU"/>
          </a:p>
        </p:txBody>
      </p:sp>
      <p:sp>
        <p:nvSpPr>
          <p:cNvPr id="4" name="Номер слайда 3">
            <a:extLst>
              <a:ext uri="{FF2B5EF4-FFF2-40B4-BE49-F238E27FC236}">
                <a16:creationId xmlns:a16="http://schemas.microsoft.com/office/drawing/2014/main" id="{666941BF-DC37-1EE7-766F-D5741CEB33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962D0-A2BD-EE4A-BD5C-D4521BFAF250}" type="slidenum">
              <a:rPr kumimoji="0" lang="en-US" sz="1200" b="0" i="0" u="none" strike="noStrike" kern="1200" cap="none" spc="0" normalizeH="0" baseline="0" noProof="0">
                <a:ln>
                  <a:noFill/>
                </a:ln>
                <a:solidFill>
                  <a:prstClr val="black"/>
                </a:solidFill>
                <a:effectLst/>
                <a:uLnTx/>
                <a:uFillTx/>
                <a:latin typeface="Aptos" panose="0211000402020202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Calibri"/>
              <a:cs typeface="Arial"/>
            </a:endParaRPr>
          </a:p>
        </p:txBody>
      </p:sp>
    </p:spTree>
    <p:extLst>
      <p:ext uri="{BB962C8B-B14F-4D97-AF65-F5344CB8AC3E}">
        <p14:creationId xmlns:p14="http://schemas.microsoft.com/office/powerpoint/2010/main" val="1531909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8CE12-0883-CA64-5BB5-A8E821E673FE}"/>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FFFFCF56-DEF5-547B-5BDF-3D5B675997FA}"/>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BADD5E27-49C1-BDBD-A310-52CD5F8326C6}"/>
              </a:ext>
            </a:extLst>
          </p:cNvPr>
          <p:cNvSpPr>
            <a:spLocks noGrp="1"/>
          </p:cNvSpPr>
          <p:nvPr>
            <p:ph type="body" idx="1"/>
          </p:nvPr>
        </p:nvSpPr>
        <p:spPr/>
        <p:txBody>
          <a:bodyPr/>
          <a:lstStyle/>
          <a:p>
            <a:r>
              <a:rPr lang="en-US"/>
              <a:t>Ihar</a:t>
            </a:r>
            <a:endParaRPr lang="ru-RU"/>
          </a:p>
        </p:txBody>
      </p:sp>
      <p:sp>
        <p:nvSpPr>
          <p:cNvPr id="4" name="Номер слайда 3">
            <a:extLst>
              <a:ext uri="{FF2B5EF4-FFF2-40B4-BE49-F238E27FC236}">
                <a16:creationId xmlns:a16="http://schemas.microsoft.com/office/drawing/2014/main" id="{7D6ABAB1-1498-2F84-96C0-0B9F1603EC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962D0-A2BD-EE4A-BD5C-D4521BFAF250}" type="slidenum">
              <a:rPr kumimoji="0" lang="en-US" sz="1200" b="0" i="0" u="none" strike="noStrike" kern="1200" cap="none" spc="0" normalizeH="0" baseline="0" noProof="0">
                <a:ln>
                  <a:noFill/>
                </a:ln>
                <a:solidFill>
                  <a:prstClr val="black"/>
                </a:solidFill>
                <a:effectLst/>
                <a:uLnTx/>
                <a:uFillTx/>
                <a:latin typeface="Aptos" panose="0211000402020202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ptos" panose="02110004020202020204"/>
              <a:ea typeface="Calibri"/>
              <a:cs typeface="Arial"/>
            </a:endParaRPr>
          </a:p>
        </p:txBody>
      </p:sp>
    </p:spTree>
    <p:extLst>
      <p:ext uri="{BB962C8B-B14F-4D97-AF65-F5344CB8AC3E}">
        <p14:creationId xmlns:p14="http://schemas.microsoft.com/office/powerpoint/2010/main" val="3437127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C0F49-30BA-9697-1872-741E34B3EEB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E0B06F6B-D428-D16B-6EE3-D258CDD44227}"/>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0296D363-3EEE-F982-88C7-250DDF1E2FDA}"/>
              </a:ext>
            </a:extLst>
          </p:cNvPr>
          <p:cNvSpPr>
            <a:spLocks noGrp="1"/>
          </p:cNvSpPr>
          <p:nvPr>
            <p:ph type="body" idx="1"/>
          </p:nvPr>
        </p:nvSpPr>
        <p:spPr/>
        <p:txBody>
          <a:bodyPr/>
          <a:lstStyle/>
          <a:p>
            <a:r>
              <a:rPr lang="en-US"/>
              <a:t>Ihar</a:t>
            </a:r>
            <a:endParaRPr lang="ru-RU"/>
          </a:p>
        </p:txBody>
      </p:sp>
      <p:sp>
        <p:nvSpPr>
          <p:cNvPr id="4" name="Номер слайда 3">
            <a:extLst>
              <a:ext uri="{FF2B5EF4-FFF2-40B4-BE49-F238E27FC236}">
                <a16:creationId xmlns:a16="http://schemas.microsoft.com/office/drawing/2014/main" id="{8368D99A-EB3A-1F59-82C2-848743743B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962D0-A2BD-EE4A-BD5C-D4521BFAF250}" type="slidenum">
              <a:rPr kumimoji="0" lang="en-US" sz="1200" b="0" i="0" u="none" strike="noStrike" kern="1200" cap="none" spc="0" normalizeH="0" baseline="0" noProof="0">
                <a:ln>
                  <a:noFill/>
                </a:ln>
                <a:solidFill>
                  <a:prstClr val="black"/>
                </a:solidFill>
                <a:effectLst/>
                <a:uLnTx/>
                <a:uFillTx/>
                <a:latin typeface="Aptos" panose="0211000402020202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Calibri"/>
              <a:cs typeface="Arial"/>
            </a:endParaRPr>
          </a:p>
        </p:txBody>
      </p:sp>
    </p:spTree>
    <p:extLst>
      <p:ext uri="{BB962C8B-B14F-4D97-AF65-F5344CB8AC3E}">
        <p14:creationId xmlns:p14="http://schemas.microsoft.com/office/powerpoint/2010/main" val="3323369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EPM-TIMS</a:t>
            </a:r>
            <a:endParaRPr lang="pl-PL" dirty="0"/>
          </a:p>
          <a:p>
            <a:r>
              <a:rPr lang="en-US" dirty="0"/>
              <a:t>LNV-LDM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8A001-691D-41D9-91DC-B9507CB04C79}" type="slidenum">
              <a:rPr kumimoji="0" lang="en-US" sz="1200" b="0" i="0" u="none" strike="noStrike" kern="1200" cap="none" spc="0" normalizeH="0" baseline="0" noProof="0" smtClean="0">
                <a:ln>
                  <a:noFill/>
                </a:ln>
                <a:solidFill>
                  <a:prstClr val="black"/>
                </a:solidFill>
                <a:effectLst/>
                <a:uLnTx/>
                <a:uFillTx/>
                <a:latin typeface="Aptos" panose="0211000402020202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ptos" panose="02110004020202020204"/>
              <a:ea typeface="Calibri"/>
              <a:cs typeface="Arial"/>
            </a:endParaRPr>
          </a:p>
        </p:txBody>
      </p:sp>
    </p:spTree>
    <p:extLst>
      <p:ext uri="{BB962C8B-B14F-4D97-AF65-F5344CB8AC3E}">
        <p14:creationId xmlns:p14="http://schemas.microsoft.com/office/powerpoint/2010/main" val="2862310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3A874-2C13-4EAE-1D72-95D119657D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26181-31C8-0927-2653-60C5A1FCA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B3E04-454E-2F44-83B9-23A834C6E573}"/>
              </a:ext>
            </a:extLst>
          </p:cNvPr>
          <p:cNvSpPr>
            <a:spLocks noGrp="1"/>
          </p:cNvSpPr>
          <p:nvPr>
            <p:ph type="body" idx="1"/>
          </p:nvPr>
        </p:nvSpPr>
        <p:spPr/>
        <p:txBody>
          <a:bodyPr/>
          <a:lstStyle/>
          <a:p>
            <a:r>
              <a:rPr lang="en-US"/>
              <a:t>CTCO-DCRO</a:t>
            </a:r>
          </a:p>
        </p:txBody>
      </p:sp>
      <p:sp>
        <p:nvSpPr>
          <p:cNvPr id="4" name="Slide Number Placeholder 3">
            <a:extLst>
              <a:ext uri="{FF2B5EF4-FFF2-40B4-BE49-F238E27FC236}">
                <a16:creationId xmlns:a16="http://schemas.microsoft.com/office/drawing/2014/main" id="{64484D11-0DFF-BAA9-E5CE-F27E82263E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87139-71A2-4E40-B124-29014CD93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148114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F870-49DE-C71F-D708-305AF1B0B1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4DD54E-6264-74FA-8BD6-726232352B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B2A006-5170-1F4C-7A21-CC4CB9AE3DCD}"/>
              </a:ext>
            </a:extLst>
          </p:cNvPr>
          <p:cNvSpPr>
            <a:spLocks noGrp="1"/>
          </p:cNvSpPr>
          <p:nvPr>
            <p:ph type="body" idx="1"/>
          </p:nvPr>
        </p:nvSpPr>
        <p:spPr/>
        <p:txBody>
          <a:bodyPr/>
          <a:lstStyle/>
          <a:p>
            <a:r>
              <a:rPr lang="en-US"/>
              <a:t>No way to measure success</a:t>
            </a:r>
          </a:p>
          <a:p>
            <a:r>
              <a:rPr lang="en-US"/>
              <a:t>Just used the tool without any use cases defined</a:t>
            </a:r>
          </a:p>
        </p:txBody>
      </p:sp>
      <p:sp>
        <p:nvSpPr>
          <p:cNvPr id="4" name="Slide Number Placeholder 3">
            <a:extLst>
              <a:ext uri="{FF2B5EF4-FFF2-40B4-BE49-F238E27FC236}">
                <a16:creationId xmlns:a16="http://schemas.microsoft.com/office/drawing/2014/main" id="{B18DBE36-9995-D4B1-377C-3E4CCDCD56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87139-71A2-4E40-B124-29014CD93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4110807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1) Google: </a:t>
            </a:r>
            <a:r>
              <a:rPr lang="en-US">
                <a:hlinkClick r:id="rId3"/>
              </a:rPr>
              <a:t>AI's impact on industries in 2025 | Google Cloud Blog</a:t>
            </a:r>
            <a:r>
              <a:rPr lang="en-US"/>
              <a:t> , https://cloud.google.com/transform/101-real-world-generative-ai-use-cases-from-industry-leaders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2) </a:t>
            </a:r>
            <a:r>
              <a:rPr lang="en-US" b="0" i="0">
                <a:effectLst/>
                <a:latin typeface="Roboto" panose="02000000000000000000" pitchFamily="2" charset="0"/>
              </a:rPr>
              <a:t>NVIDIA CEO Jensen Huang Keynote at CES 2025: </a:t>
            </a:r>
            <a:endParaRPr lang="en-US" b="0"/>
          </a:p>
          <a:p>
            <a:r>
              <a:rPr lang="en-US"/>
              <a:t>https://blogs.nvidia.com/blog/ces-2025-jensen-huang/</a:t>
            </a:r>
          </a:p>
          <a:p>
            <a:r>
              <a:rPr lang="en-US"/>
              <a:t>https://m.economictimes.com/news/international/us/what-are-ai-agents-that-nvidia-ceo-jensen-huang-says-are-a-multitrillion-dollar-opportunity/amp_articleshow/117247927.cms</a:t>
            </a:r>
          </a:p>
          <a:p>
            <a:r>
              <a:rPr lang="en-US"/>
              <a:t>3) Microsoft, Satya Nadella: https://blogs.microsoft.com/blog/2025/01/13/introducing-core-ai-platform-and-tools/</a:t>
            </a:r>
          </a:p>
          <a:p>
            <a:endParaRPr lang="en-US"/>
          </a:p>
          <a:p>
            <a:endParaRPr lang="en-US"/>
          </a:p>
          <a:p>
            <a:r>
              <a:rPr lang="en-US"/>
              <a:t>IDC Research sponsored b y Microsoft : https://blogs.microsoft.com/blog/2024/11/12/idcs-2024-ai-opportunity-study-top-five-ai-trends-to-watch/</a:t>
            </a:r>
          </a:p>
          <a:p>
            <a:pPr algn="l">
              <a:lnSpc>
                <a:spcPts val="1500"/>
              </a:lnSpc>
            </a:pPr>
            <a:r>
              <a:rPr lang="en-US" b="0" i="0">
                <a:solidFill>
                  <a:srgbClr val="2F2F2F"/>
                </a:solidFill>
                <a:effectLst/>
                <a:latin typeface="Segoe UI" panose="020B0502040204020203" pitchFamily="34" charset="0"/>
              </a:rPr>
              <a:t>To help guide organizations on their AI transformation journey, Microsoft recently commissioned a new study through IDC, </a:t>
            </a:r>
            <a:r>
              <a:rPr lang="en-US" b="1" i="0" u="sng">
                <a:solidFill>
                  <a:srgbClr val="0067B8"/>
                </a:solidFill>
                <a:effectLst/>
                <a:latin typeface="Segoe UI" panose="020B0502040204020203" pitchFamily="34" charset="0"/>
                <a:hlinkClick r:id="rId4"/>
              </a:rPr>
              <a:t>The Business Opportunity of AI</a:t>
            </a:r>
            <a:r>
              <a:rPr lang="en-US" b="0" i="0">
                <a:solidFill>
                  <a:srgbClr val="2F2F2F"/>
                </a:solidFill>
                <a:effectLst/>
                <a:latin typeface="Segoe UI" panose="020B0502040204020203" pitchFamily="34" charset="0"/>
              </a:rPr>
              <a:t>. IDC’s findings show that when organizations truly commit to and invest in AI, the return on investment (ROI) potential grows significantly.</a:t>
            </a:r>
          </a:p>
          <a:p>
            <a:br>
              <a:rPr lang="en-US" b="0" i="0" u="sng">
                <a:solidFill>
                  <a:srgbClr val="0067B8"/>
                </a:solidFill>
                <a:effectLst/>
                <a:latin typeface="Segoe UI" panose="020B0502040204020203" pitchFamily="34" charset="0"/>
                <a:hlinkClick r:id="rId5"/>
              </a:rPr>
            </a:b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2934122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80BE-60C3-6110-008B-A018846D3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D02D1-336D-03E0-202C-BFE7F4CA5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04105-1B2C-FBB9-7E2D-6808EF78F8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D81783-D9AE-8E3F-FFD7-DD76957122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87139-71A2-4E40-B124-29014CD93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218152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21FC1-D639-5813-4C81-39030F369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32550-6E9F-B4CC-CF28-298F87E6C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8704D-CE17-36BD-625A-C8A4C3E47C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B2BBE2-7975-A815-E1D1-D76C31AC64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87139-71A2-4E40-B124-29014CD93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2348870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AF7AE-0249-78B4-FFA4-0DD00F192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CBAAA-C67C-4422-4072-48CD941C3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E78931-1E23-C66E-3A47-0B06994003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6E52CF-E494-0BDB-4209-79B847AD03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87139-71A2-4E40-B124-29014CD93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3430649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36934-B068-E6D7-004B-12F5677BD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C1047-2ADF-11B3-7482-B66586863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12E4D-A926-2D06-2134-65270616CEA0}"/>
              </a:ext>
            </a:extLst>
          </p:cNvPr>
          <p:cNvSpPr>
            <a:spLocks noGrp="1"/>
          </p:cNvSpPr>
          <p:nvPr>
            <p:ph type="body" idx="1"/>
          </p:nvPr>
        </p:nvSpPr>
        <p:spPr/>
        <p:txBody>
          <a:bodyPr/>
          <a:lstStyle/>
          <a:p>
            <a:r>
              <a:rPr lang="en-US"/>
              <a:t>No way to measure success</a:t>
            </a:r>
          </a:p>
          <a:p>
            <a:r>
              <a:rPr lang="en-US"/>
              <a:t>Just used the tool without any use cases defined</a:t>
            </a:r>
          </a:p>
        </p:txBody>
      </p:sp>
      <p:sp>
        <p:nvSpPr>
          <p:cNvPr id="4" name="Slide Number Placeholder 3">
            <a:extLst>
              <a:ext uri="{FF2B5EF4-FFF2-40B4-BE49-F238E27FC236}">
                <a16:creationId xmlns:a16="http://schemas.microsoft.com/office/drawing/2014/main" id="{F3619A94-8AA2-F075-97EA-127AB0E504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87139-71A2-4E40-B124-29014CD93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3664302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D0E8-AB75-D2DE-5B5A-A1F1293DF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8D5C2-12F5-F26D-9F32-4231F5716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A75169-B196-4A09-D6D3-B1473DA17BE8}"/>
              </a:ext>
            </a:extLst>
          </p:cNvPr>
          <p:cNvSpPr>
            <a:spLocks noGrp="1"/>
          </p:cNvSpPr>
          <p:nvPr>
            <p:ph type="body" idx="1"/>
          </p:nvPr>
        </p:nvSpPr>
        <p:spPr/>
        <p:txBody>
          <a:bodyPr/>
          <a:lstStyle/>
          <a:p>
            <a:r>
              <a:rPr lang="en-US"/>
              <a:t>No way to measure success</a:t>
            </a:r>
          </a:p>
          <a:p>
            <a:r>
              <a:rPr lang="en-US"/>
              <a:t>Just used the tool without any use cases defined</a:t>
            </a:r>
          </a:p>
        </p:txBody>
      </p:sp>
      <p:sp>
        <p:nvSpPr>
          <p:cNvPr id="4" name="Slide Number Placeholder 3">
            <a:extLst>
              <a:ext uri="{FF2B5EF4-FFF2-40B4-BE49-F238E27FC236}">
                <a16:creationId xmlns:a16="http://schemas.microsoft.com/office/drawing/2014/main" id="{1DD1D4E2-EEB4-9FB7-2C3A-6C8914FCCD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87139-71A2-4E40-B124-29014CD93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2770806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0057D-E31E-C5B4-3EAC-897698837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9BE2A-4A42-7BC6-44B1-E5D8B3195B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170914-3C1F-3761-96AA-9BC0C5D99440}"/>
              </a:ext>
            </a:extLst>
          </p:cNvPr>
          <p:cNvSpPr>
            <a:spLocks noGrp="1"/>
          </p:cNvSpPr>
          <p:nvPr>
            <p:ph type="body" idx="1"/>
          </p:nvPr>
        </p:nvSpPr>
        <p:spPr/>
        <p:txBody>
          <a:bodyPr/>
          <a:lstStyle/>
          <a:p>
            <a:r>
              <a:rPr lang="en-US">
                <a:effectLst/>
                <a:latin typeface="-apple-system"/>
              </a:rPr>
              <a:t>Here is how we addressed these challenges:</a:t>
            </a:r>
          </a:p>
          <a:p>
            <a:r>
              <a:rPr lang="en-US">
                <a:effectLst/>
                <a:latin typeface="-apple-system"/>
              </a:rPr>
              <a:t> </a:t>
            </a:r>
          </a:p>
          <a:p>
            <a:r>
              <a:rPr lang="en-US">
                <a:effectLst/>
                <a:latin typeface="-apple-system"/>
              </a:rPr>
              <a:t>We acknowledge and accept the challenges faced during the initial stages of the project. We were very clear and transparent in this with stakeholder. Also, we have taken specific actions to address them effectively:</a:t>
            </a:r>
          </a:p>
          <a:p>
            <a:r>
              <a:rPr lang="en-US">
                <a:effectLst/>
                <a:latin typeface="-apple-system"/>
              </a:rPr>
              <a:t> </a:t>
            </a:r>
          </a:p>
          <a:p>
            <a:pPr>
              <a:buFont typeface="Arial" panose="020B0604020202020204" pitchFamily="34" charset="0"/>
              <a:buChar char="•"/>
            </a:pPr>
            <a:r>
              <a:rPr lang="en-US" b="1">
                <a:effectLst/>
                <a:latin typeface="-apple-system"/>
              </a:rPr>
              <a:t>Step 1: </a:t>
            </a:r>
            <a:r>
              <a:rPr lang="en-US">
                <a:effectLst/>
                <a:latin typeface="-apple-system"/>
              </a:rPr>
              <a:t>We introduced a structured approach to define and measure AI impact, focusing on key performance metrics tailored to the ROI Calculation. The ROI is for our stakeholder so he can use and protect us in communication with company management</a:t>
            </a:r>
          </a:p>
          <a:p>
            <a:pPr>
              <a:buFont typeface="Arial" panose="020B0604020202020204" pitchFamily="34" charset="0"/>
              <a:buChar char="•"/>
            </a:pPr>
            <a:r>
              <a:rPr lang="en-US" b="1">
                <a:effectLst/>
                <a:latin typeface="-apple-system"/>
              </a:rPr>
              <a:t>Step 2: </a:t>
            </a:r>
            <a:r>
              <a:rPr lang="en-US">
                <a:effectLst/>
                <a:latin typeface="-apple-system"/>
              </a:rPr>
              <a:t>Conducted workshops and regular AI/Office Hours to align on relevant use cases, ensuring they were practical and impactful for the team. At least for initial jump start teams. </a:t>
            </a:r>
          </a:p>
          <a:p>
            <a:pPr>
              <a:buFont typeface="Arial" panose="020B0604020202020204" pitchFamily="34" charset="0"/>
              <a:buChar char="•"/>
            </a:pPr>
            <a:r>
              <a:rPr lang="en-US" b="1">
                <a:effectLst/>
                <a:latin typeface="-apple-system"/>
              </a:rPr>
              <a:t>Step 3:</a:t>
            </a:r>
            <a:r>
              <a:rPr lang="en-US">
                <a:effectLst/>
                <a:latin typeface="-apple-system"/>
              </a:rPr>
              <a:t> Established a  governance structure, including a champion model to drive adoption and promote knowledge sharing within the organization. For this purpose, we identified about 6 AI Champions and start intensively to collect relevant use cases from them and share with the rest audience (reference to Step 2)</a:t>
            </a:r>
          </a:p>
          <a:p>
            <a:pPr>
              <a:buFont typeface="Arial" panose="020B0604020202020204" pitchFamily="34" charset="0"/>
              <a:buChar char="•"/>
            </a:pPr>
            <a:r>
              <a:rPr lang="en-US" b="1">
                <a:effectLst/>
                <a:latin typeface="-apple-system"/>
              </a:rPr>
              <a:t>Step 4: </a:t>
            </a:r>
            <a:r>
              <a:rPr lang="en-US">
                <a:effectLst/>
                <a:latin typeface="-apple-system"/>
              </a:rPr>
              <a:t>Created data collection (survey) and performance measurement systems (Rally, GitHub, CoPilot etc.) so we can review all performance improvement regularly in real time. Proposed them correlation structure, so they can see how the performance improvement from day-to-day, week-to-week impacts on productivity and how that can converted to cost savings. Also, build for them Budget Planning so they can make projections for rollout</a:t>
            </a:r>
          </a:p>
          <a:p>
            <a:pPr>
              <a:buFont typeface="Arial" panose="020B0604020202020204" pitchFamily="34" charset="0"/>
              <a:buChar char="•"/>
            </a:pPr>
            <a:r>
              <a:rPr lang="en-US" b="1">
                <a:effectLst/>
                <a:latin typeface="-apple-system"/>
              </a:rPr>
              <a:t>Step 5:</a:t>
            </a:r>
            <a:r>
              <a:rPr lang="en-US">
                <a:effectLst/>
                <a:latin typeface="-apple-system"/>
              </a:rPr>
              <a:t> Established OneStop Shop space in their Knowledge Base, so we can accumulate all relevant materials, use cases, prompts, etc.. in one word everything in one place, and of course promoted that</a:t>
            </a:r>
          </a:p>
          <a:p>
            <a:pPr>
              <a:buFont typeface="Arial" panose="020B0604020202020204" pitchFamily="34" charset="0"/>
              <a:buChar char="•"/>
            </a:pPr>
            <a:r>
              <a:rPr lang="en-US" b="1">
                <a:effectLst/>
                <a:latin typeface="-apple-system"/>
              </a:rPr>
              <a:t>Step 6:</a:t>
            </a:r>
            <a:r>
              <a:rPr lang="en-US">
                <a:effectLst/>
                <a:latin typeface="-apple-system"/>
              </a:rPr>
              <a:t> Immediately started to train AI Champions who will serve later as foundation layer for successful rollout.</a:t>
            </a:r>
          </a:p>
          <a:p>
            <a:r>
              <a:rPr lang="en-US">
                <a:effectLst/>
                <a:latin typeface="-apple-system"/>
              </a:rPr>
              <a:t>This is briefly, of course there are more nuances, like building BI tools, tailor training materials, shadow and reverse shadow sessions with champions and then contributors, recognition program, leaderboard etc.</a:t>
            </a:r>
          </a:p>
          <a:p>
            <a:r>
              <a:rPr lang="en-US">
                <a:effectLst/>
                <a:latin typeface="-apple-system"/>
              </a:rPr>
              <a:t> </a:t>
            </a:r>
            <a:endParaRPr lang="en-US"/>
          </a:p>
        </p:txBody>
      </p:sp>
      <p:sp>
        <p:nvSpPr>
          <p:cNvPr id="4" name="Slide Number Placeholder 3">
            <a:extLst>
              <a:ext uri="{FF2B5EF4-FFF2-40B4-BE49-F238E27FC236}">
                <a16:creationId xmlns:a16="http://schemas.microsoft.com/office/drawing/2014/main" id="{1FCD6112-A6C2-3DB3-D76C-06CB36FC78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87139-71A2-4E40-B124-29014CD938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33865951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244E1-91FC-42C1-165E-D5195382D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01661-A28A-B5D6-7D24-7142A98D8F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2D0DB-431A-D66D-1DFC-BD75351A0F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ea typeface="+mn-lt"/>
                <a:cs typeface="Calibri Light" panose="020F0302020204030204" pitchFamily="34" charset="0"/>
              </a:rPr>
              <a:t>Creating reusable prompts to Generative AI adoption across individuals and teams.</a:t>
            </a:r>
          </a:p>
          <a:p>
            <a:endParaRPr lang="en-US"/>
          </a:p>
        </p:txBody>
      </p:sp>
      <p:sp>
        <p:nvSpPr>
          <p:cNvPr id="4" name="Slide Number Placeholder 3">
            <a:extLst>
              <a:ext uri="{FF2B5EF4-FFF2-40B4-BE49-F238E27FC236}">
                <a16:creationId xmlns:a16="http://schemas.microsoft.com/office/drawing/2014/main" id="{EE1679D5-3178-719C-684D-2AA98B40C8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72747E-5BCD-4334-93E7-ED225465B0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Calibri"/>
              <a:cs typeface="Arial"/>
            </a:endParaRPr>
          </a:p>
        </p:txBody>
      </p:sp>
    </p:spTree>
    <p:extLst>
      <p:ext uri="{BB962C8B-B14F-4D97-AF65-F5344CB8AC3E}">
        <p14:creationId xmlns:p14="http://schemas.microsoft.com/office/powerpoint/2010/main" val="2441820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45E81-6560-B68A-835C-47171B1DF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42603-EE6B-56A9-03F5-283A987C44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29A64-AB79-F2DA-D57D-A5DFD2323B25}"/>
              </a:ext>
            </a:extLst>
          </p:cNvPr>
          <p:cNvSpPr>
            <a:spLocks noGrp="1"/>
          </p:cNvSpPr>
          <p:nvPr>
            <p:ph type="body" idx="1"/>
          </p:nvPr>
        </p:nvSpPr>
        <p:spPr/>
        <p:txBody>
          <a:bodyPr/>
          <a:lstStyle/>
          <a:p>
            <a:r>
              <a:rPr lang="en-GB" b="0" i="0" u="none" strike="noStrike">
                <a:solidFill>
                  <a:srgbClr val="F3F4F6"/>
                </a:solidFill>
                <a:effectLst/>
                <a:latin typeface="__Inter_d65c78"/>
              </a:rPr>
              <a:t>Adam 1. does client want to grow and improve, 2. do client has approach and instruments to adopt improvements, 3. does client have measurements for it, 4. and does client ready to move with AI.</a:t>
            </a:r>
            <a:endParaRPr lang="en-US"/>
          </a:p>
        </p:txBody>
      </p:sp>
      <p:sp>
        <p:nvSpPr>
          <p:cNvPr id="4" name="Slide Number Placeholder 3">
            <a:extLst>
              <a:ext uri="{FF2B5EF4-FFF2-40B4-BE49-F238E27FC236}">
                <a16:creationId xmlns:a16="http://schemas.microsoft.com/office/drawing/2014/main" id="{CEFD3197-C8AB-9C97-720A-156F55EAF34F}"/>
              </a:ext>
            </a:extLst>
          </p:cNvPr>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F68A001-691D-41D9-91DC-B9507CB04C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597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CDA719-C0C9-4FCC-9C72-B1CE2D3B908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8473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C5E6C-8459-2F3F-8BA7-34BF859A4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F5AF90-4448-A409-5D39-DA59B04A25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21ED90-11C8-4DE3-AA15-45AC864B166A}"/>
              </a:ext>
            </a:extLst>
          </p:cNvPr>
          <p:cNvSpPr>
            <a:spLocks noGrp="1"/>
          </p:cNvSpPr>
          <p:nvPr>
            <p:ph type="body" idx="1"/>
          </p:nvPr>
        </p:nvSpPr>
        <p:spPr/>
        <p:txBody>
          <a:bodyPr/>
          <a:lstStyle/>
          <a:p>
            <a:r>
              <a:rPr lang="en-US" b="1"/>
              <a:t>Last Update date: ?</a:t>
            </a:r>
            <a:br>
              <a:rPr lang="en-US" b="1">
                <a:cs typeface="+mn-lt"/>
              </a:rPr>
            </a:br>
            <a:r>
              <a:rPr lang="en-US" b="1"/>
              <a:t>Slide Owners: </a:t>
            </a:r>
            <a:r>
              <a:rPr lang="en-US"/>
              <a:t>Thought Leaders: Aliaksandr </a:t>
            </a:r>
            <a:r>
              <a:rPr lang="en-US" err="1"/>
              <a:t>Paklonski</a:t>
            </a:r>
            <a:r>
              <a:rPr lang="en-US"/>
              <a:t> /Tatsiana </a:t>
            </a:r>
            <a:r>
              <a:rPr lang="en-US" err="1"/>
              <a:t>Hmyrak</a:t>
            </a:r>
          </a:p>
          <a:p>
            <a:r>
              <a:rPr lang="en-US"/>
              <a:t>Senior Practitioner: Tatsiana Hmyrak</a:t>
            </a:r>
          </a:p>
        </p:txBody>
      </p:sp>
      <p:sp>
        <p:nvSpPr>
          <p:cNvPr id="4" name="Slide Number Placeholder 3">
            <a:extLst>
              <a:ext uri="{FF2B5EF4-FFF2-40B4-BE49-F238E27FC236}">
                <a16:creationId xmlns:a16="http://schemas.microsoft.com/office/drawing/2014/main" id="{7C285E6B-FEE7-DD2B-7C82-1107590765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90083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experiments – failed at Client</a:t>
            </a:r>
          </a:p>
          <a:p>
            <a:r>
              <a:rPr lang="en-US"/>
              <a:t>Need to explain: </a:t>
            </a:r>
          </a:p>
          <a:p>
            <a:r>
              <a:rPr lang="en-US"/>
              <a:t>No failure is achieved through adoption, with the right strategy, with the measurement framework. </a:t>
            </a:r>
          </a:p>
          <a:p>
            <a:r>
              <a:rPr lang="en-US"/>
              <a:t>Need to have the above three points to make experiments successful. </a:t>
            </a:r>
          </a:p>
          <a:p>
            <a:r>
              <a:rPr lang="en-US"/>
              <a:t>Analyst to prove – “companies need to create umbrella competency for AI adoption.</a:t>
            </a:r>
          </a:p>
          <a:p>
            <a:endParaRPr lang="en-US"/>
          </a:p>
          <a:p>
            <a:r>
              <a:rPr lang="en-US" b="1"/>
              <a:t>Forrester article: </a:t>
            </a:r>
            <a:r>
              <a:rPr lang="en-US"/>
              <a:t>https://www.forrester.com/blogs/2025-is-the-year-of-ai-maturation-and-solidification-in-india/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 </a:t>
            </a:r>
            <a:r>
              <a:rPr lang="en-US" b="1">
                <a:solidFill>
                  <a:srgbClr val="000000"/>
                </a:solidFill>
                <a:effectLst/>
              </a:rPr>
              <a:t>IDC chief research officer interview: GenAI, from experimentation to adoption </a:t>
            </a:r>
            <a:r>
              <a:rPr lang="en-US" b="0">
                <a:solidFill>
                  <a:srgbClr val="000000"/>
                </a:solidFill>
                <a:effectLst/>
              </a:rPr>
              <a:t>- https://www.cio.com/article/3627447/idc-chief-research-officer-genai-from-experimentation-to-adoption.html</a:t>
            </a:r>
          </a:p>
          <a:p>
            <a:endParaRPr lang="en-US"/>
          </a:p>
          <a:p>
            <a:endParaRPr lang="en-US"/>
          </a:p>
          <a:p>
            <a:pPr>
              <a:spcAft>
                <a:spcPts val="200"/>
              </a:spcAft>
            </a:pPr>
            <a:r>
              <a:rPr lang="en-US" sz="1200" b="0" i="1">
                <a:solidFill>
                  <a:schemeClr val="bg1"/>
                </a:solidFill>
                <a:effectLst/>
                <a:latin typeface="proxima-nova"/>
              </a:rPr>
              <a:t>Enterprises still need to get their basic act together, including: </a:t>
            </a:r>
          </a:p>
          <a:p>
            <a:pPr marL="285750" indent="-285750">
              <a:spcAft>
                <a:spcPts val="200"/>
              </a:spcAft>
              <a:buFont typeface="Arial" panose="020B0604020202020204" pitchFamily="34" charset="0"/>
              <a:buChar char="•"/>
            </a:pPr>
            <a:r>
              <a:rPr lang="en-US" sz="1200" b="0" i="1">
                <a:solidFill>
                  <a:schemeClr val="bg1"/>
                </a:solidFill>
                <a:effectLst/>
                <a:latin typeface="proxima-nova"/>
              </a:rPr>
              <a:t>having a proper data strategy and governance in place</a:t>
            </a:r>
          </a:p>
          <a:p>
            <a:pPr marL="285750" indent="-285750">
              <a:spcAft>
                <a:spcPts val="200"/>
              </a:spcAft>
              <a:buFont typeface="Arial" panose="020B0604020202020204" pitchFamily="34" charset="0"/>
              <a:buChar char="•"/>
            </a:pPr>
            <a:r>
              <a:rPr lang="en-US" sz="1200" i="1">
                <a:solidFill>
                  <a:schemeClr val="bg1"/>
                </a:solidFill>
                <a:effectLst/>
                <a:latin typeface="proxima-nova"/>
              </a:rPr>
              <a:t>working with the overall business in </a:t>
            </a:r>
            <a:r>
              <a:rPr lang="en-US" sz="1200" b="1" i="1">
                <a:solidFill>
                  <a:schemeClr val="bg1"/>
                </a:solidFill>
                <a:effectLst/>
                <a:latin typeface="proxima-nova"/>
              </a:rPr>
              <a:t>understating the business cases</a:t>
            </a:r>
            <a:r>
              <a:rPr lang="en-US" sz="1200" i="1">
                <a:solidFill>
                  <a:schemeClr val="bg1"/>
                </a:solidFill>
                <a:effectLst/>
                <a:latin typeface="proxima-nova"/>
              </a:rPr>
              <a:t> that can be solved using agentic AI</a:t>
            </a:r>
          </a:p>
          <a:p>
            <a:pPr marL="285750" indent="-285750">
              <a:spcAft>
                <a:spcPts val="200"/>
              </a:spcAft>
              <a:buFont typeface="Arial" panose="020B0604020202020204" pitchFamily="34" charset="0"/>
              <a:buChar char="•"/>
            </a:pPr>
            <a:r>
              <a:rPr lang="en-US" sz="1200" i="1">
                <a:solidFill>
                  <a:schemeClr val="bg1"/>
                </a:solidFill>
                <a:effectLst/>
                <a:latin typeface="proxima-nova"/>
              </a:rPr>
              <a:t>working with partners and software vendors on </a:t>
            </a:r>
            <a:r>
              <a:rPr lang="en-US" sz="1200" b="1" i="1">
                <a:solidFill>
                  <a:schemeClr val="bg1"/>
                </a:solidFill>
                <a:effectLst/>
                <a:latin typeface="proxima-nova"/>
              </a:rPr>
              <a:t>building templates and toolkits for easy adoption of agentic AI solutions</a:t>
            </a:r>
            <a:r>
              <a:rPr lang="en-US" sz="1200" i="1">
                <a:solidFill>
                  <a:schemeClr val="bg1"/>
                </a:solidFill>
                <a:effectLst/>
                <a:latin typeface="proxima-nova"/>
              </a:rPr>
              <a:t>.</a:t>
            </a:r>
            <a:endParaRPr lang="en-US" sz="1200" i="1">
              <a:solidFill>
                <a:schemeClr val="bg1"/>
              </a:solidFill>
            </a:endParaRP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Calibri"/>
                <a:ea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Calibri"/>
              <a:cs typeface="Arial"/>
            </a:endParaRPr>
          </a:p>
        </p:txBody>
      </p:sp>
    </p:spTree>
    <p:extLst>
      <p:ext uri="{BB962C8B-B14F-4D97-AF65-F5344CB8AC3E}">
        <p14:creationId xmlns:p14="http://schemas.microsoft.com/office/powerpoint/2010/main" val="18261054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EF4D7-DF03-9AC7-85A2-B5C86D79D2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8CC13B-C942-CD62-8AC6-B9827660F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1D139-3182-BBA3-01D8-380069DE154A}"/>
              </a:ext>
            </a:extLst>
          </p:cNvPr>
          <p:cNvSpPr>
            <a:spLocks noGrp="1"/>
          </p:cNvSpPr>
          <p:nvPr>
            <p:ph type="body" idx="1"/>
          </p:nvPr>
        </p:nvSpPr>
        <p:spPr/>
        <p:txBody>
          <a:bodyPr/>
          <a:lstStyle/>
          <a:p>
            <a:r>
              <a:rPr lang="en-US" b="1"/>
              <a:t>Last Update date: ?</a:t>
            </a:r>
            <a:br>
              <a:rPr lang="en-US" b="1">
                <a:cs typeface="+mn-lt"/>
              </a:rPr>
            </a:br>
            <a:r>
              <a:rPr lang="en-US" b="1"/>
              <a:t>Slide Owners: </a:t>
            </a:r>
            <a:r>
              <a:rPr lang="en-US"/>
              <a:t>Thought Leaders: Aliaksandr </a:t>
            </a:r>
            <a:r>
              <a:rPr lang="en-US" err="1"/>
              <a:t>Paklonski</a:t>
            </a:r>
            <a:r>
              <a:rPr lang="en-US"/>
              <a:t> /Tatsiana </a:t>
            </a:r>
            <a:r>
              <a:rPr lang="en-US" err="1"/>
              <a:t>Hmyrak</a:t>
            </a:r>
          </a:p>
          <a:p>
            <a:r>
              <a:rPr lang="en-US"/>
              <a:t>Senior Practitioner: Tatsiana Hmyrak</a:t>
            </a:r>
            <a:br>
              <a:rPr lang="en-US" b="1">
                <a:cs typeface="+mn-lt"/>
              </a:rPr>
            </a:br>
            <a:br>
              <a:rPr lang="en-US" b="1">
                <a:cs typeface="+mn-lt"/>
              </a:rPr>
            </a:br>
            <a:r>
              <a:rPr lang="en-US" b="1"/>
              <a:t>Automation Code Review</a:t>
            </a:r>
            <a:br>
              <a:rPr lang="en-US">
                <a:cs typeface="+mn-lt"/>
              </a:rPr>
            </a:br>
            <a:r>
              <a:rPr lang="en-US"/>
              <a:t>Integrates with CI pipelines to review and validate code changes </a:t>
            </a:r>
            <a:r>
              <a:rPr lang="en-US" err="1"/>
              <a:t>automatically.</a:t>
            </a:r>
            <a:r>
              <a:rPr lang="en-US" b="1" err="1"/>
              <a:t>Test</a:t>
            </a:r>
            <a:r>
              <a:rPr lang="en-US" b="1"/>
              <a:t> Data Generation</a:t>
            </a:r>
            <a:br>
              <a:rPr lang="en-US">
                <a:cs typeface="+mn-lt"/>
              </a:rPr>
            </a:br>
            <a:r>
              <a:rPr lang="en-US"/>
              <a:t>Dynamically creates or masks test data for various scenarios, including edge </a:t>
            </a:r>
            <a:r>
              <a:rPr lang="en-US" err="1"/>
              <a:t>cases.</a:t>
            </a:r>
            <a:r>
              <a:rPr lang="en-US" b="1" err="1"/>
              <a:t>Automated</a:t>
            </a:r>
            <a:r>
              <a:rPr lang="en-US" b="1"/>
              <a:t> Maintenance</a:t>
            </a:r>
            <a:br>
              <a:rPr lang="en-US">
                <a:cs typeface="+mn-lt"/>
              </a:rPr>
            </a:br>
            <a:r>
              <a:rPr lang="en-US"/>
              <a:t>Updates and maintains scripts as application changes occur (healing locators, etc.).</a:t>
            </a:r>
            <a:r>
              <a:rPr lang="en-US" b="1"/>
              <a:t>Autonomous Triage &amp; Root Cause Analysis</a:t>
            </a:r>
            <a:br>
              <a:rPr lang="en-US">
                <a:cs typeface="+mn-lt"/>
              </a:rPr>
            </a:br>
            <a:r>
              <a:rPr lang="en-US"/>
              <a:t>Uses AI to group similar defects and pinpoint underlying issues </a:t>
            </a:r>
            <a:r>
              <a:rPr lang="en-US" err="1"/>
              <a:t>faster.</a:t>
            </a:r>
            <a:r>
              <a:rPr lang="en-US" b="1" err="1"/>
              <a:t>Compliance</a:t>
            </a:r>
            <a:r>
              <a:rPr lang="en-US" b="1"/>
              <a:t> &amp; Standards Review</a:t>
            </a:r>
            <a:br>
              <a:rPr lang="en-US">
                <a:cs typeface="+mn-lt"/>
              </a:rPr>
            </a:br>
            <a:r>
              <a:rPr lang="en-US"/>
              <a:t>Flags potential regulatory or standards-related gaps (e.g., security, accessibility).</a:t>
            </a:r>
            <a:r>
              <a:rPr lang="en-US" b="1"/>
              <a:t>AI-Driven Extensions</a:t>
            </a:r>
            <a:br>
              <a:rPr lang="en-US">
                <a:cs typeface="+mn-lt"/>
              </a:rPr>
            </a:br>
            <a:r>
              <a:rPr lang="en-US"/>
              <a:t>Integrates AI-based features into existing QA platforms (e.g., predictive analytics, self-healing tests).</a:t>
            </a:r>
          </a:p>
        </p:txBody>
      </p:sp>
      <p:sp>
        <p:nvSpPr>
          <p:cNvPr id="4" name="Slide Number Placeholder 3">
            <a:extLst>
              <a:ext uri="{FF2B5EF4-FFF2-40B4-BE49-F238E27FC236}">
                <a16:creationId xmlns:a16="http://schemas.microsoft.com/office/drawing/2014/main" id="{C593AC26-F0A9-F047-AC1C-F02400DB9A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23492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39511-29E5-848E-CAF0-FC4408515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1215FA-A652-B1F5-5007-F653DD459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E46DC3-17F4-EC5A-D7BB-72E3D23A3EEC}"/>
              </a:ext>
            </a:extLst>
          </p:cNvPr>
          <p:cNvSpPr>
            <a:spLocks noGrp="1"/>
          </p:cNvSpPr>
          <p:nvPr>
            <p:ph type="body" idx="1"/>
          </p:nvPr>
        </p:nvSpPr>
        <p:spPr/>
        <p:txBody>
          <a:bodyPr/>
          <a:lstStyle/>
          <a:p>
            <a:r>
              <a:rPr lang="en-US" b="1"/>
              <a:t>Last Update date: April 9</a:t>
            </a:r>
            <a:br>
              <a:rPr lang="en-US" b="1">
                <a:cs typeface="+mn-lt"/>
              </a:rPr>
            </a:br>
            <a:r>
              <a:rPr lang="en-US" b="1"/>
              <a:t>Slide Owners: </a:t>
            </a:r>
            <a:r>
              <a:rPr lang="en-US"/>
              <a:t>Thought Leaders: Aliaksandr Paklonski /Tatsiana Hmyrak</a:t>
            </a:r>
          </a:p>
          <a:p>
            <a:r>
              <a:rPr lang="en-US"/>
              <a:t>Senior Practitioner: Tatsiana Hmyrak</a:t>
            </a:r>
          </a:p>
        </p:txBody>
      </p:sp>
      <p:sp>
        <p:nvSpPr>
          <p:cNvPr id="4" name="Slide Number Placeholder 3">
            <a:extLst>
              <a:ext uri="{FF2B5EF4-FFF2-40B4-BE49-F238E27FC236}">
                <a16:creationId xmlns:a16="http://schemas.microsoft.com/office/drawing/2014/main" id="{E69412B8-1BE8-0EEC-58C8-34665C635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44824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44BAE-CD5C-B4DE-23AE-10BC1FABCC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65FBD-00AA-F1B4-4CAA-3DA96E607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4C69C-5AD5-2A0F-4277-8980393739A6}"/>
              </a:ext>
            </a:extLst>
          </p:cNvPr>
          <p:cNvSpPr>
            <a:spLocks noGrp="1"/>
          </p:cNvSpPr>
          <p:nvPr>
            <p:ph type="body" idx="1"/>
          </p:nvPr>
        </p:nvSpPr>
        <p:spPr/>
        <p:txBody>
          <a:bodyPr/>
          <a:lstStyle/>
          <a:p>
            <a:r>
              <a:rPr lang="en-US" b="1" dirty="0"/>
              <a:t>Last Update date: </a:t>
            </a:r>
            <a:r>
              <a:rPr lang="en-US" b="1"/>
              <a:t>September 17</a:t>
            </a:r>
            <a:br>
              <a:rPr lang="en-US" b="1" dirty="0">
                <a:cs typeface="+mn-lt"/>
              </a:rPr>
            </a:br>
            <a:r>
              <a:rPr lang="en-US" b="1" dirty="0"/>
              <a:t>Slide Owners: </a:t>
            </a:r>
            <a:r>
              <a:rPr lang="en-US" dirty="0"/>
              <a:t>Thought Leaders: Tatsiana </a:t>
            </a:r>
            <a:r>
              <a:rPr lang="en-US"/>
              <a:t>Hmyrak</a:t>
            </a:r>
            <a:r>
              <a:rPr lang="en-US" dirty="0"/>
              <a:t> / Aliaksandr </a:t>
            </a:r>
            <a:r>
              <a:rPr lang="en-US"/>
              <a:t>Paklonski</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Senior Practitioners: Alexey Zalesov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1&amp;2 </a:t>
            </a:r>
            <a:r>
              <a:rPr lang="en-GB" sz="1200" b="1" dirty="0">
                <a:solidFill>
                  <a:srgbClr val="000000"/>
                </a:solidFill>
                <a:latin typeface="Calibri"/>
                <a:cs typeface="Calibri"/>
              </a:rPr>
              <a:t>Open-Weight Models</a:t>
            </a:r>
            <a:r>
              <a:rPr lang="ru-RU" sz="1200" b="1" dirty="0">
                <a:solidFill>
                  <a:srgbClr val="000000"/>
                </a:solidFill>
                <a:latin typeface="Calibri"/>
                <a:cs typeface="Calibri"/>
              </a:rPr>
              <a:t> </a:t>
            </a:r>
            <a:r>
              <a:rPr lang="en-US" sz="1200" b="1" dirty="0">
                <a:solidFill>
                  <a:srgbClr val="000000"/>
                </a:solidFill>
                <a:latin typeface="Calibri"/>
                <a:cs typeface="Calibri"/>
              </a:rPr>
              <a:t>available across major Clouds and Local Deployments and Pioneering Wave of Thousand-Tokens-Per-Second Models for End-to-End Tasks</a:t>
            </a:r>
          </a:p>
          <a:p>
            <a:pPr marL="685800" lvl="1" indent="-228600">
              <a:spcBef>
                <a:spcPts val="600"/>
              </a:spcBef>
              <a:buFont typeface="Arial" panose="020B0604020202020204" pitchFamily="34" charset="0"/>
              <a:buAutoNum type="arabicPeriod"/>
              <a:defRPr/>
            </a:pPr>
            <a:r>
              <a:rPr lang="en-US" dirty="0"/>
              <a:t>https://</a:t>
            </a:r>
            <a:r>
              <a:rPr lang="en-US" dirty="0" err="1"/>
              <a:t>openai.com</a:t>
            </a:r>
            <a:r>
              <a:rPr lang="en-US" dirty="0"/>
              <a:t>/index/introducing-gpt-5/</a:t>
            </a:r>
          </a:p>
          <a:p>
            <a:pPr marL="685800" lvl="1" indent="-228600">
              <a:spcBef>
                <a:spcPts val="600"/>
              </a:spcBef>
              <a:buFont typeface="Arial" panose="020B0604020202020204" pitchFamily="34" charset="0"/>
              <a:buAutoNum type="arabicPeriod"/>
              <a:defRPr/>
            </a:pPr>
            <a:r>
              <a:rPr lang="en-US" dirty="0"/>
              <a:t>https://</a:t>
            </a:r>
            <a:r>
              <a:rPr lang="en-US" dirty="0" err="1"/>
              <a:t>openai.com</a:t>
            </a:r>
            <a:r>
              <a:rPr lang="en-US" dirty="0"/>
              <a:t>/index/introducing-</a:t>
            </a:r>
            <a:r>
              <a:rPr lang="en-US" dirty="0" err="1"/>
              <a:t>gpt</a:t>
            </a:r>
            <a:r>
              <a:rPr lang="en-US" dirty="0"/>
              <a:t>-</a:t>
            </a:r>
            <a:r>
              <a:rPr lang="en-US" dirty="0" err="1"/>
              <a:t>oss</a:t>
            </a:r>
            <a:r>
              <a:rPr lang="en-US" dirty="0"/>
              <a:t>/</a:t>
            </a:r>
          </a:p>
          <a:p>
            <a:pPr marL="685800" lvl="1" indent="-228600">
              <a:spcBef>
                <a:spcPts val="600"/>
              </a:spcBef>
              <a:buFont typeface="Arial" panose="020B0604020202020204" pitchFamily="34" charset="0"/>
              <a:buAutoNum type="arabicPeriod"/>
              <a:defRPr/>
            </a:pPr>
            <a:r>
              <a:rPr lang="en-US" dirty="0"/>
              <a:t>https://</a:t>
            </a:r>
            <a:r>
              <a:rPr lang="en-US" dirty="0" err="1"/>
              <a:t>www.cerebras.ai</a:t>
            </a:r>
            <a:r>
              <a:rPr lang="en-US" dirty="0"/>
              <a:t>/news/cerebras-helps-power-openai-s-open-model-at-world-record-inference-speeds-gpt-oss-120b-delivers</a:t>
            </a:r>
          </a:p>
          <a:p>
            <a:pPr marL="685800" lvl="1" indent="-228600">
              <a:spcBef>
                <a:spcPts val="600"/>
              </a:spcBef>
              <a:buFont typeface="Arial" panose="020B0604020202020204" pitchFamily="34" charset="0"/>
              <a:buAutoNum type="arabicPeriod"/>
              <a:defRPr/>
            </a:pPr>
            <a:r>
              <a:rPr lang="en-US" dirty="0"/>
              <a:t>https://</a:t>
            </a:r>
            <a:r>
              <a:rPr lang="en-US" dirty="0" err="1"/>
              <a:t>www.aboutamazon.com</a:t>
            </a:r>
            <a:r>
              <a:rPr lang="en-US" dirty="0"/>
              <a:t>/news/</a:t>
            </a:r>
            <a:r>
              <a:rPr lang="en-US" dirty="0" err="1"/>
              <a:t>aws</a:t>
            </a:r>
            <a:r>
              <a:rPr lang="en-US" dirty="0"/>
              <a:t>/</a:t>
            </a:r>
            <a:r>
              <a:rPr lang="en-US" dirty="0" err="1"/>
              <a:t>openai</a:t>
            </a:r>
            <a:r>
              <a:rPr lang="en-US" dirty="0"/>
              <a:t>-models-amazon-bedrock-</a:t>
            </a:r>
            <a:r>
              <a:rPr lang="en-US" dirty="0" err="1"/>
              <a:t>sagemaker</a:t>
            </a:r>
            <a:endParaRPr lang="en-US" dirty="0"/>
          </a:p>
          <a:p>
            <a:pPr marL="685800" lvl="1" indent="-228600">
              <a:spcBef>
                <a:spcPts val="600"/>
              </a:spcBef>
              <a:buFont typeface="Arial" panose="020B0604020202020204" pitchFamily="34" charset="0"/>
              <a:buAutoNum type="arabicPeriod"/>
              <a:defRPr/>
            </a:pPr>
            <a:r>
              <a:rPr lang="en-US" dirty="0"/>
              <a:t>https://</a:t>
            </a:r>
            <a:r>
              <a:rPr lang="en-US" dirty="0" err="1"/>
              <a:t>cloud.google.com</a:t>
            </a:r>
            <a:r>
              <a:rPr lang="en-US" dirty="0"/>
              <a:t>/blog/products/containers-</a:t>
            </a:r>
            <a:r>
              <a:rPr lang="en-US" dirty="0" err="1"/>
              <a:t>kubernetes</a:t>
            </a:r>
            <a:r>
              <a:rPr lang="en-US" dirty="0"/>
              <a:t>/run-</a:t>
            </a:r>
            <a:r>
              <a:rPr lang="en-US" dirty="0" err="1"/>
              <a:t>openais</a:t>
            </a:r>
            <a:r>
              <a:rPr lang="en-US" dirty="0"/>
              <a:t>-new-</a:t>
            </a:r>
            <a:r>
              <a:rPr lang="en-US" dirty="0" err="1"/>
              <a:t>gpt</a:t>
            </a:r>
            <a:r>
              <a:rPr lang="en-US" dirty="0"/>
              <a:t>-</a:t>
            </a:r>
            <a:r>
              <a:rPr lang="en-US" dirty="0" err="1"/>
              <a:t>oss</a:t>
            </a:r>
            <a:r>
              <a:rPr lang="en-US" dirty="0"/>
              <a:t>-model-at-scale-with-</a:t>
            </a:r>
            <a:r>
              <a:rPr lang="en-US" dirty="0" err="1"/>
              <a:t>gke</a:t>
            </a:r>
            <a:endParaRPr lang="en-US" dirty="0"/>
          </a:p>
          <a:p>
            <a:pPr marL="685800" lvl="1" indent="-228600">
              <a:spcBef>
                <a:spcPts val="600"/>
              </a:spcBef>
              <a:buFont typeface="Arial" panose="020B0604020202020204" pitchFamily="34" charset="0"/>
              <a:buAutoNum type="arabicPeriod"/>
              <a:defRPr/>
            </a:pPr>
            <a:r>
              <a:rPr lang="en-US" dirty="0"/>
              <a:t>https://</a:t>
            </a:r>
            <a:r>
              <a:rPr lang="en-US" dirty="0" err="1"/>
              <a:t>moonshotai.github.io</a:t>
            </a:r>
            <a:r>
              <a:rPr lang="en-US" dirty="0"/>
              <a:t>/Kimi-K2/</a:t>
            </a:r>
          </a:p>
          <a:p>
            <a:pPr marL="685800" lvl="1" indent="-228600">
              <a:spcBef>
                <a:spcPts val="600"/>
              </a:spcBef>
              <a:buFont typeface="Arial" panose="020B0604020202020204" pitchFamily="34" charset="0"/>
              <a:buAutoNum type="arabicPeriod"/>
              <a:defRPr/>
            </a:pPr>
            <a:r>
              <a:rPr lang="en-US" dirty="0"/>
              <a:t>https://</a:t>
            </a:r>
            <a:r>
              <a:rPr lang="en-US" dirty="0" err="1"/>
              <a:t>z.ai</a:t>
            </a:r>
            <a:r>
              <a:rPr lang="en-US" dirty="0"/>
              <a:t>/blog/glm-4.5</a:t>
            </a:r>
          </a:p>
          <a:p>
            <a:pPr marL="685800" lvl="1" indent="-228600">
              <a:spcBef>
                <a:spcPts val="600"/>
              </a:spcBef>
              <a:buFont typeface="Arial" panose="020B0604020202020204" pitchFamily="34" charset="0"/>
              <a:buAutoNum type="arabicPeriod"/>
              <a:defRPr/>
            </a:pPr>
            <a:r>
              <a:rPr lang="en-US" dirty="0"/>
              <a:t>https://</a:t>
            </a:r>
            <a:r>
              <a:rPr lang="en-US" dirty="0" err="1"/>
              <a:t>www.cerebras.ai</a:t>
            </a:r>
            <a:r>
              <a:rPr lang="en-US" dirty="0"/>
              <a:t>/blog/qwen3-coder-480b-is-live-on-cerebras</a:t>
            </a:r>
          </a:p>
          <a:p>
            <a:pPr marL="685800" lvl="1" indent="-228600">
              <a:spcBef>
                <a:spcPts val="600"/>
              </a:spcBef>
              <a:buFont typeface="Arial" panose="020B0604020202020204" pitchFamily="34" charset="0"/>
              <a:buAutoNum type="arabicPeriod"/>
              <a:defRPr/>
            </a:pPr>
            <a:r>
              <a:rPr lang="en-US" dirty="0"/>
              <a:t>https://</a:t>
            </a:r>
            <a:r>
              <a:rPr lang="en-US" dirty="0" err="1"/>
              <a:t>simonwillison.net</a:t>
            </a:r>
            <a:r>
              <a:rPr lang="en-US" dirty="0"/>
              <a:t>/2025/Aug/5/</a:t>
            </a:r>
            <a:r>
              <a:rPr lang="en-US" dirty="0" err="1"/>
              <a:t>gpt-oss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dirty="0">
                <a:solidFill>
                  <a:srgbClr val="FFFFFF"/>
                </a:solidFill>
                <a:latin typeface="Calibri Bold"/>
                <a:ea typeface="Calibri"/>
                <a:cs typeface="Calibri Bold"/>
              </a:rPr>
              <a:t>3. </a:t>
            </a:r>
            <a:r>
              <a:rPr lang="en-US" sz="1200" b="1" dirty="0">
                <a:solidFill>
                  <a:srgbClr val="FFFFFF"/>
                </a:solidFill>
                <a:latin typeface="Calibri Bold"/>
                <a:ea typeface="Calibri"/>
                <a:cs typeface="Calibri Bold"/>
              </a:rPr>
              <a:t>AI Code Assistants Expand Beyond Developer Role &amp; Enter the Enterprise</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	https://</a:t>
            </a:r>
            <a:r>
              <a:rPr kumimoji="0" lang="en-US" sz="1200" b="0" i="0" u="none" strike="noStrike" kern="1200" cap="none" spc="0" normalizeH="0" baseline="0" noProof="0" dirty="0" err="1">
                <a:ln>
                  <a:noFill/>
                </a:ln>
                <a:solidFill>
                  <a:srgbClr val="FFFFFF"/>
                </a:solidFill>
                <a:effectLst/>
                <a:uLnTx/>
                <a:uFillTx/>
                <a:latin typeface="Calibri Bold"/>
                <a:ea typeface="Calibri"/>
                <a:cs typeface="Calibri Bold"/>
              </a:rPr>
              <a:t>windsurf.com</a:t>
            </a: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/plugins - IntelliJ plugin</a:t>
            </a:r>
            <a:endParaRPr lang="en-US" sz="1200" b="0" i="0" u="none" strike="noStrike" kern="1200" cap="none" spc="0" normalizeH="0" baseline="0" noProof="0" dirty="0">
              <a:ln>
                <a:noFill/>
              </a:ln>
              <a:solidFill>
                <a:srgbClr val="FFFFFF"/>
              </a:solidFill>
              <a:effectLst/>
              <a:uLnTx/>
              <a:uFillTx/>
              <a:latin typeface="Calibri Bold"/>
              <a:ea typeface="Calibri"/>
              <a:cs typeface="Calibri Bold"/>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	https://</a:t>
            </a:r>
            <a:r>
              <a:rPr kumimoji="0" lang="en-US" sz="1200" b="0" i="0" u="none" strike="noStrike" kern="1200" cap="none" spc="0" normalizeH="0" baseline="0" noProof="0" dirty="0" err="1">
                <a:ln>
                  <a:noFill/>
                </a:ln>
                <a:solidFill>
                  <a:srgbClr val="FFFFFF"/>
                </a:solidFill>
                <a:effectLst/>
                <a:uLnTx/>
                <a:uFillTx/>
                <a:latin typeface="Calibri Bold"/>
                <a:ea typeface="Calibri"/>
                <a:cs typeface="Calibri Bold"/>
              </a:rPr>
              <a:t>cursor.com</a:t>
            </a: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a:t>
            </a:r>
            <a:r>
              <a:rPr kumimoji="0" lang="en-US" sz="1200" b="0" i="0" u="none" strike="noStrike" kern="1200" cap="none" spc="0" normalizeH="0" baseline="0" noProof="0" dirty="0" err="1">
                <a:ln>
                  <a:noFill/>
                </a:ln>
                <a:solidFill>
                  <a:srgbClr val="FFFFFF"/>
                </a:solidFill>
                <a:effectLst/>
                <a:uLnTx/>
                <a:uFillTx/>
                <a:latin typeface="Calibri Bold"/>
                <a:ea typeface="Calibri"/>
                <a:cs typeface="Calibri Bold"/>
              </a:rPr>
              <a:t>en</a:t>
            </a: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/changelog, https://</a:t>
            </a:r>
            <a:r>
              <a:rPr kumimoji="0" lang="en-US" sz="1200" b="0" i="0" u="none" strike="noStrike" kern="1200" cap="none" spc="0" normalizeH="0" baseline="0" noProof="0" dirty="0" err="1">
                <a:ln>
                  <a:noFill/>
                </a:ln>
                <a:solidFill>
                  <a:srgbClr val="FFFFFF"/>
                </a:solidFill>
                <a:effectLst/>
                <a:uLnTx/>
                <a:uFillTx/>
                <a:latin typeface="Calibri Bold"/>
                <a:ea typeface="Calibri"/>
                <a:cs typeface="Calibri Bold"/>
              </a:rPr>
              <a:t>www.analyticsvidhya.com</a:t>
            </a: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/blog/2025/07/cursor-agent-guide/ – Background Agents in Cursor</a:t>
            </a:r>
            <a:endParaRPr lang="en-US" sz="1200" b="0" i="0" u="none" strike="noStrike" kern="1200" cap="none" spc="0" normalizeH="0" baseline="0" noProof="0" dirty="0">
              <a:ln>
                <a:noFill/>
              </a:ln>
              <a:solidFill>
                <a:srgbClr val="FFFFFF"/>
              </a:solidFill>
              <a:effectLst/>
              <a:uLnTx/>
              <a:uFillTx/>
              <a:latin typeface="Calibri Bold"/>
              <a:ea typeface="Calibri"/>
              <a:cs typeface="Calibri Bold"/>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	https://</a:t>
            </a:r>
            <a:r>
              <a:rPr kumimoji="0" lang="en-US" sz="1200" b="0" i="0" u="none" strike="noStrike" kern="1200" cap="none" spc="0" normalizeH="0" baseline="0" noProof="0" dirty="0" err="1">
                <a:ln>
                  <a:noFill/>
                </a:ln>
                <a:solidFill>
                  <a:srgbClr val="FFFFFF"/>
                </a:solidFill>
                <a:effectLst/>
                <a:uLnTx/>
                <a:uFillTx/>
                <a:latin typeface="Calibri Bold"/>
                <a:ea typeface="Calibri"/>
                <a:cs typeface="Calibri Bold"/>
              </a:rPr>
              <a:t>www.lifewire.com</a:t>
            </a: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/enterprise-beware-cognition-acquires-windsurf-11772127 Windsurf </a:t>
            </a:r>
            <a:endParaRPr lang="en-US" sz="1200" b="0" i="0" u="none" strike="noStrike" kern="1200" cap="none" spc="0" normalizeH="0" baseline="0" noProof="0" dirty="0">
              <a:ln>
                <a:noFill/>
              </a:ln>
              <a:solidFill>
                <a:srgbClr val="FFFFFF"/>
              </a:solidFill>
              <a:effectLst/>
              <a:uLnTx/>
              <a:uFillTx/>
              <a:latin typeface="Calibri Bold"/>
              <a:ea typeface="Calibri"/>
              <a:cs typeface="Calibri Bold"/>
            </a:endParaRPr>
          </a:p>
          <a:p>
            <a:pPr>
              <a:buFont typeface="Arial" panose="020B0604020202020204" pitchFamily="34" charset="0"/>
              <a:defRPr/>
            </a:pPr>
            <a:r>
              <a:rPr lang="en-US" dirty="0">
                <a:solidFill>
                  <a:srgbClr val="FFFFFF"/>
                </a:solidFill>
                <a:latin typeface="Calibri Bold"/>
                <a:ea typeface="Calibri"/>
                <a:cs typeface="Calibri Bold"/>
              </a:rPr>
              <a:t> </a:t>
            </a:r>
            <a:r>
              <a:rPr lang="en-US" dirty="0">
                <a:solidFill>
                  <a:srgbClr val="FFFFFF"/>
                </a:solidFill>
                <a:hlinkClick r:id="rId3"/>
              </a:rPr>
              <a:t>https://www.cnbc.com/2025/07/11/goldman-sachs-autonomous-coder-pilot-marks-major-ai-milestone.html</a:t>
            </a:r>
            <a:r>
              <a:rPr lang="en-US" dirty="0">
                <a:solidFill>
                  <a:srgbClr val="FFFFFF"/>
                </a:solidFill>
              </a:rPr>
              <a:t> – GS pilots their first autonomous coder </a:t>
            </a:r>
            <a:endParaRPr lang="en-US" dirty="0">
              <a:solidFill>
                <a:srgbClr val="FFFFFF"/>
              </a:solidFill>
              <a:latin typeface="Calibri Bold"/>
              <a:ea typeface="Calibri"/>
              <a:cs typeface="Calibri Bold"/>
            </a:endParaRPr>
          </a:p>
          <a:p>
            <a:pPr>
              <a:spcBef>
                <a:spcPts val="600"/>
              </a:spcBef>
              <a:buFont typeface="Arial" panose="020B0604020202020204" pitchFamily="34" charset="0"/>
              <a:defRPr/>
            </a:pPr>
            <a:r>
              <a:rPr lang="en-US" dirty="0">
                <a:solidFill>
                  <a:srgbClr val="FFFFFF"/>
                </a:solidFill>
              </a:rPr>
              <a:t> https://</a:t>
            </a:r>
            <a:r>
              <a:rPr lang="en-US" dirty="0" err="1">
                <a:solidFill>
                  <a:srgbClr val="FFFFFF"/>
                </a:solidFill>
              </a:rPr>
              <a:t>www.americanbanker.com</a:t>
            </a:r>
            <a:r>
              <a:rPr lang="en-US" dirty="0">
                <a:solidFill>
                  <a:srgbClr val="FFFFFF"/>
                </a:solidFill>
              </a:rPr>
              <a:t>/news/citi-is-rolling-out-agentic-ai-to-its-40-000-developers - City is rolling out agentic AI to its 40K developers</a:t>
            </a:r>
            <a:endParaRPr lang="en-US" dirty="0"/>
          </a:p>
          <a:p>
            <a:pPr>
              <a:spcBef>
                <a:spcPts val="600"/>
              </a:spcBef>
              <a:buFont typeface="Arial" panose="020B0604020202020204" pitchFamily="34" charset="0"/>
              <a:defRPr/>
            </a:pPr>
            <a:endParaRPr lang="en-US" dirty="0">
              <a:solidFill>
                <a:srgbClr val="FFFFFF"/>
              </a:solidFill>
              <a:latin typeface="Calibri Bold"/>
              <a:ea typeface="Calibri"/>
              <a:cs typeface="Calibri Bold"/>
            </a:endParaRPr>
          </a:p>
          <a:p>
            <a:pPr>
              <a:spcBef>
                <a:spcPts val="600"/>
              </a:spcBef>
              <a:defRPr/>
            </a:pPr>
            <a:endParaRPr lang="en-US" dirty="0">
              <a:solidFill>
                <a:srgbClr val="FFFFFF"/>
              </a:solidFill>
              <a:latin typeface="Calibri Bold"/>
              <a:ea typeface="Calibri"/>
              <a:cs typeface="Arial"/>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4. </a:t>
            </a:r>
            <a:r>
              <a:rPr lang="en-US" sz="1200" b="1" dirty="0">
                <a:solidFill>
                  <a:srgbClr val="FFFFFF"/>
                </a:solidFill>
                <a:latin typeface="Calibri Bold"/>
                <a:ea typeface="Calibri"/>
                <a:cs typeface="Calibri Bold"/>
              </a:rPr>
              <a:t>CSP Advance Modernization &amp; SDLC Agents</a:t>
            </a:r>
            <a:endParaRPr lang="en-BY" sz="1200" b="1">
              <a:solidFill>
                <a:srgbClr val="FFFFFF"/>
              </a:solidFill>
              <a:latin typeface="Calibri Bold"/>
              <a:ea typeface="Calibri"/>
              <a:cs typeface="Calibri Bold"/>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	https://</a:t>
            </a:r>
            <a:r>
              <a:rPr kumimoji="0" lang="en-US" sz="1200" b="0" i="0" u="none" strike="noStrike" kern="1200" cap="none" spc="0" normalizeH="0" baseline="0" noProof="0" dirty="0" err="1">
                <a:ln>
                  <a:noFill/>
                </a:ln>
                <a:solidFill>
                  <a:srgbClr val="FFFFFF"/>
                </a:solidFill>
                <a:effectLst/>
                <a:uLnTx/>
                <a:uFillTx/>
                <a:latin typeface="Calibri Bold"/>
                <a:ea typeface="Calibri"/>
                <a:cs typeface="Calibri Bold"/>
              </a:rPr>
              <a:t>techcommunity.microsoft.com</a:t>
            </a: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/blog/</a:t>
            </a:r>
            <a:r>
              <a:rPr kumimoji="0" lang="en-US" sz="1200" b="0" i="0" u="none" strike="noStrike" kern="1200" cap="none" spc="0" normalizeH="0" baseline="0" noProof="0" dirty="0" err="1">
                <a:ln>
                  <a:noFill/>
                </a:ln>
                <a:solidFill>
                  <a:srgbClr val="FFFFFF"/>
                </a:solidFill>
                <a:effectLst/>
                <a:uLnTx/>
                <a:uFillTx/>
                <a:latin typeface="Calibri Bold"/>
                <a:ea typeface="Calibri"/>
                <a:cs typeface="Calibri Bold"/>
              </a:rPr>
              <a:t>azuremigrationblog</a:t>
            </a: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/introducing-azure-migrate-explore-with-ai-assistant/4421931</a:t>
            </a:r>
            <a:endParaRPr lang="en-US" sz="1200" b="0" i="0" u="none" strike="noStrike" kern="1200" cap="none" spc="0" normalizeH="0" baseline="0" noProof="0" dirty="0">
              <a:ln>
                <a:noFill/>
              </a:ln>
              <a:solidFill>
                <a:srgbClr val="FFFFFF"/>
              </a:solidFill>
              <a:effectLst/>
              <a:uLnTx/>
              <a:uFillTx/>
              <a:latin typeface="Calibri Bold"/>
              <a:ea typeface="Calibri"/>
              <a:cs typeface="Calibri Bold"/>
            </a:endParaRPr>
          </a:p>
          <a:p>
            <a:pPr>
              <a:spcBef>
                <a:spcPts val="600"/>
              </a:spcBef>
              <a:defRPr/>
            </a:pPr>
            <a:r>
              <a:rPr lang="en-US" dirty="0">
                <a:solidFill>
                  <a:srgbClr val="FFFFFF"/>
                </a:solidFill>
                <a:latin typeface="Calibri Bold"/>
                <a:ea typeface="Calibri"/>
                <a:cs typeface="Calibri Bold"/>
              </a:rPr>
              <a:t>	</a:t>
            </a:r>
            <a:r>
              <a:rPr lang="en-US" dirty="0">
                <a:solidFill>
                  <a:srgbClr val="FFFFFF"/>
                </a:solidFill>
              </a:rPr>
              <a:t>https://</a:t>
            </a:r>
            <a:r>
              <a:rPr lang="en-US" dirty="0" err="1">
                <a:solidFill>
                  <a:srgbClr val="FFFFFF"/>
                </a:solidFill>
              </a:rPr>
              <a:t>www.microsoft.com</a:t>
            </a:r>
            <a:r>
              <a:rPr lang="en-US" dirty="0">
                <a:solidFill>
                  <a:srgbClr val="FFFFFF"/>
                </a:solidFill>
              </a:rPr>
              <a:t>/</a:t>
            </a:r>
            <a:r>
              <a:rPr lang="en-US" dirty="0" err="1">
                <a:solidFill>
                  <a:srgbClr val="FFFFFF"/>
                </a:solidFill>
              </a:rPr>
              <a:t>en</a:t>
            </a:r>
            <a:r>
              <a:rPr lang="en-US" dirty="0">
                <a:solidFill>
                  <a:srgbClr val="FFFFFF"/>
                </a:solidFill>
              </a:rPr>
              <a:t>-us/</a:t>
            </a:r>
            <a:r>
              <a:rPr lang="en-US" dirty="0" err="1">
                <a:solidFill>
                  <a:srgbClr val="FFFFFF"/>
                </a:solidFill>
              </a:rPr>
              <a:t>microsoft</a:t>
            </a:r>
            <a:r>
              <a:rPr lang="en-US" dirty="0">
                <a:solidFill>
                  <a:srgbClr val="FFFFFF"/>
                </a:solidFill>
              </a:rPr>
              <a:t>-copilot/blog/copilot-studio/introducing-agent-flows-transforming-automation-with-ai-first-workflows/</a:t>
            </a:r>
            <a:endParaRPr lang="en-US" sz="1200" b="0" i="0" u="none" strike="noStrike" kern="1200" cap="none" spc="0" normalizeH="0" baseline="0" noProof="0" dirty="0">
              <a:ln>
                <a:noFill/>
              </a:ln>
              <a:solidFill>
                <a:srgbClr val="FFFFFF"/>
              </a:solidFill>
              <a:effectLst/>
              <a:uLnTx/>
              <a:uFillTx/>
              <a:latin typeface="Calibri Bold"/>
              <a:ea typeface="Calibri"/>
              <a:cs typeface="Calibri Bold"/>
            </a:endParaRPr>
          </a:p>
          <a:p>
            <a:pPr>
              <a:spcBef>
                <a:spcPts val="600"/>
              </a:spcBef>
              <a:buFont typeface="Arial" panose="020B0604020202020204" pitchFamily="34" charset="0"/>
              <a:defRPr/>
            </a:pPr>
            <a:endParaRPr lang="en-US" dirty="0">
              <a:solidFill>
                <a:srgbClr val="FFFFFF"/>
              </a:solidFill>
              <a:latin typeface="Calibri Bold"/>
              <a:ea typeface="Calibri"/>
              <a:cs typeface="Arial"/>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5. </a:t>
            </a:r>
            <a:r>
              <a:rPr lang="en-GB" sz="1200" b="1" dirty="0">
                <a:solidFill>
                  <a:srgbClr val="FFFFFF"/>
                </a:solidFill>
                <a:latin typeface="Calibri Bold"/>
                <a:ea typeface="Calibri"/>
                <a:cs typeface="Calibri Bold"/>
              </a:rPr>
              <a:t>Prompt Engineering -&gt; Context engineering</a:t>
            </a:r>
            <a:endParaRPr lang="en-BY" sz="1200" b="1">
              <a:solidFill>
                <a:srgbClr val="FFFFFF"/>
              </a:solidFill>
              <a:latin typeface="Calibri Bold"/>
              <a:ea typeface="Calibri"/>
              <a:cs typeface="Calibri Bold"/>
            </a:endParaRPr>
          </a:p>
          <a:p>
            <a:pPr>
              <a:spcBef>
                <a:spcPts val="600"/>
              </a:spcBef>
              <a:buFont typeface="Arial" panose="020B0604020202020204" pitchFamily="34" charset="0"/>
              <a:defRPr/>
            </a:pP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	</a:t>
            </a: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hlinkClick r:id="rId4"/>
              </a:rPr>
              <a:t>https://contextual.ai/</a:t>
            </a:r>
            <a:r>
              <a:rPr lang="en-US" dirty="0">
                <a:solidFill>
                  <a:srgbClr val="FFFFFF"/>
                </a:solidFill>
                <a:latin typeface="Calibri Bold"/>
                <a:ea typeface="Calibri"/>
                <a:cs typeface="Calibri Bold"/>
              </a:rPr>
              <a:t> - seems unrelated </a:t>
            </a:r>
            <a:r>
              <a:rPr lang="en-US" dirty="0">
                <a:solidFill>
                  <a:srgbClr val="FFFFFF"/>
                </a:solidFill>
              </a:rPr>
              <a:t>https://</a:t>
            </a:r>
            <a:r>
              <a:rPr lang="en-US" dirty="0" err="1">
                <a:solidFill>
                  <a:srgbClr val="FFFFFF"/>
                </a:solidFill>
              </a:rPr>
              <a:t>www.perplexity.ai</a:t>
            </a:r>
            <a:r>
              <a:rPr lang="en-US" dirty="0">
                <a:solidFill>
                  <a:srgbClr val="FFFFFF"/>
                </a:solidFill>
              </a:rPr>
              <a:t>/search/is-contextual-io-related-direc-bKng6eWmRxGS62WnQxTXfw</a:t>
            </a:r>
            <a:endParaRPr lang="en-US" b="0" i="0" u="none" strike="noStrike" kern="1200" cap="none" spc="0" normalizeH="0" baseline="0" noProof="0" dirty="0">
              <a:ln>
                <a:noFill/>
              </a:ln>
              <a:solidFill>
                <a:srgbClr val="FFFFFF"/>
              </a:solidFill>
              <a:effectLst/>
              <a:uLnTx/>
              <a:uFillTx/>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	https://</a:t>
            </a:r>
            <a:r>
              <a:rPr kumimoji="0" lang="en-US" sz="1200" b="0" i="0" u="none" strike="noStrike" kern="1200" cap="none" spc="0" normalizeH="0" baseline="0" noProof="0" dirty="0" err="1">
                <a:ln>
                  <a:noFill/>
                </a:ln>
                <a:solidFill>
                  <a:srgbClr val="FFFFFF"/>
                </a:solidFill>
                <a:effectLst/>
                <a:uLnTx/>
                <a:uFillTx/>
                <a:latin typeface="Calibri Bold"/>
                <a:ea typeface="Calibri"/>
                <a:cs typeface="Calibri Bold"/>
              </a:rPr>
              <a:t>blog.langchain.com</a:t>
            </a: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/the-rise-of-context-engineering/ </a:t>
            </a:r>
            <a:endParaRPr lang="en-US" sz="1200" b="0" i="0" u="none" strike="noStrike" kern="1200" cap="none" spc="0" normalizeH="0" baseline="0" noProof="0" dirty="0">
              <a:ln>
                <a:noFill/>
              </a:ln>
              <a:solidFill>
                <a:srgbClr val="FFFFFF"/>
              </a:solidFill>
              <a:effectLst/>
              <a:uLnTx/>
              <a:uFillTx/>
              <a:latin typeface="Calibri Bold"/>
              <a:ea typeface="Calibri"/>
              <a:cs typeface="Calibri Bold"/>
            </a:endParaRPr>
          </a:p>
          <a:p>
            <a:pPr>
              <a:spcBef>
                <a:spcPts val="600"/>
              </a:spcBef>
              <a:defRPr/>
            </a:pPr>
            <a:r>
              <a:rPr lang="en-US" dirty="0">
                <a:solidFill>
                  <a:srgbClr val="FFFFFF"/>
                </a:solidFill>
                <a:latin typeface="Calibri Bold"/>
                <a:ea typeface="Calibri"/>
                <a:cs typeface="Calibri Bold"/>
              </a:rPr>
              <a:t>  </a:t>
            </a:r>
            <a:r>
              <a:rPr lang="en-US" dirty="0">
                <a:solidFill>
                  <a:srgbClr val="FFFFFF"/>
                </a:solidFill>
              </a:rPr>
              <a:t>the concept introduced by one tweet (</a:t>
            </a:r>
            <a:r>
              <a:rPr lang="en-US" dirty="0">
                <a:solidFill>
                  <a:srgbClr val="FFFFFF"/>
                </a:solidFill>
                <a:hlinkClick r:id="rId5"/>
              </a:rPr>
              <a:t>https://x.com/tobi/status/1935533422589399127</a:t>
            </a:r>
            <a:r>
              <a:rPr lang="en-US" dirty="0">
                <a:solidFill>
                  <a:srgbClr val="FFFFFF"/>
                </a:solidFill>
              </a:rPr>
              <a:t>) and amplified by another (</a:t>
            </a:r>
            <a:r>
              <a:rPr lang="en-US" dirty="0">
                <a:solidFill>
                  <a:srgbClr val="FFFFFF"/>
                </a:solidFill>
                <a:hlinkClick r:id="rId6"/>
              </a:rPr>
              <a:t>https://x.com/karpathy/status/1937902205765607626</a:t>
            </a:r>
            <a:r>
              <a:rPr lang="en-US" dirty="0">
                <a:solidFill>
                  <a:srgbClr val="FFFFFF"/>
                </a:solidFill>
              </a:rPr>
              <a:t>)</a:t>
            </a:r>
            <a:endParaRPr lang="en-US" sz="1200" b="0" i="0" u="none" strike="noStrike" kern="1200" cap="none" spc="0" normalizeH="0" baseline="0" noProof="0" dirty="0">
              <a:ln>
                <a:noFill/>
              </a:ln>
              <a:solidFill>
                <a:srgbClr val="FFFFFF"/>
              </a:solidFill>
              <a:effectLst/>
              <a:uLnTx/>
              <a:uFillTx/>
              <a:latin typeface="Calibri Bold"/>
              <a:ea typeface="Calibri"/>
              <a:cs typeface="Calibri Bold"/>
            </a:endParaRPr>
          </a:p>
          <a:p>
            <a:pPr>
              <a:spcBef>
                <a:spcPts val="600"/>
              </a:spcBef>
              <a:defRPr/>
            </a:pPr>
            <a:endParaRPr lang="en-US" dirty="0">
              <a:solidFill>
                <a:srgbClr val="FFFFFF"/>
              </a:solidFill>
              <a:latin typeface="Calibri Bold"/>
              <a:ea typeface="Calibri"/>
              <a:cs typeface="Arial"/>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Bold"/>
                <a:ea typeface="Calibri"/>
                <a:cs typeface="Calibri Bold"/>
              </a:rPr>
              <a:t>6. </a:t>
            </a:r>
            <a:r>
              <a:rPr lang="en-US" sz="1200" b="1" dirty="0">
                <a:solidFill>
                  <a:srgbClr val="FFFFFF"/>
                </a:solidFill>
                <a:latin typeface="Calibri Bold"/>
                <a:ea typeface="Calibri"/>
                <a:cs typeface="Calibri Bold"/>
              </a:rPr>
              <a:t>Agentic</a:t>
            </a:r>
            <a:r>
              <a:rPr lang="en-US" sz="1200" b="1" dirty="0"/>
              <a:t> </a:t>
            </a:r>
            <a:r>
              <a:rPr lang="en-US" sz="1200" b="1" dirty="0">
                <a:solidFill>
                  <a:srgbClr val="FFFFFF"/>
                </a:solidFill>
                <a:latin typeface="Calibri Bold"/>
                <a:ea typeface="Calibri"/>
                <a:cs typeface="Calibri Bold"/>
              </a:rPr>
              <a:t>Personalization Through Multi-Level Self-Learning</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dirty="0">
                <a:solidFill>
                  <a:srgbClr val="FFFFFF"/>
                </a:solidFill>
                <a:latin typeface="Calibri Bold"/>
                <a:ea typeface="Calibri"/>
                <a:cs typeface="Calibri Bold"/>
              </a:rPr>
              <a:t>	https://</a:t>
            </a:r>
            <a:r>
              <a:rPr lang="en-US" sz="1200" b="0" dirty="0" err="1">
                <a:solidFill>
                  <a:srgbClr val="FFFFFF"/>
                </a:solidFill>
                <a:latin typeface="Calibri Bold"/>
                <a:ea typeface="Calibri"/>
                <a:cs typeface="Calibri Bold"/>
              </a:rPr>
              <a:t>dev.to</a:t>
            </a:r>
            <a:r>
              <a:rPr lang="en-US" sz="1200" b="0" dirty="0">
                <a:solidFill>
                  <a:srgbClr val="FFFFFF"/>
                </a:solidFill>
                <a:latin typeface="Calibri Bold"/>
                <a:ea typeface="Calibri"/>
                <a:cs typeface="Calibri Bold"/>
              </a:rPr>
              <a:t>/idavidov13/one-file-to-rule-them-all-cursor-windsurf-and-vs-code-hh2</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dirty="0">
                <a:solidFill>
                  <a:srgbClr val="FFFFFF"/>
                </a:solidFill>
                <a:latin typeface="Calibri Bold"/>
                <a:ea typeface="Calibri"/>
                <a:cs typeface="Calibri Bold"/>
              </a:rPr>
              <a:t>	https://</a:t>
            </a:r>
            <a:r>
              <a:rPr lang="en-US" sz="1200" b="0" dirty="0" err="1">
                <a:solidFill>
                  <a:srgbClr val="FFFFFF"/>
                </a:solidFill>
                <a:latin typeface="Calibri Bold"/>
                <a:ea typeface="Calibri"/>
                <a:cs typeface="Calibri Bold"/>
              </a:rPr>
              <a:t>rizumita.medium.com</a:t>
            </a:r>
            <a:r>
              <a:rPr lang="en-US" sz="1200" b="0" dirty="0">
                <a:solidFill>
                  <a:srgbClr val="FFFFFF"/>
                </a:solidFill>
                <a:latin typeface="Calibri Bold"/>
                <a:ea typeface="Calibri"/>
                <a:cs typeface="Calibri Bold"/>
              </a:rPr>
              <a:t>/mimicking-windsurfs-memory-feature-in-cursor-let-generative-ai-create-rules-c5d2c1976c4d</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200" b="0" dirty="0">
              <a:solidFill>
                <a:srgbClr val="FFFFFF"/>
              </a:solidFill>
              <a:latin typeface="Calibri Bold"/>
              <a:ea typeface="Calibri"/>
              <a:cs typeface="Calibri Bold"/>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dirty="0">
                <a:solidFill>
                  <a:srgbClr val="FFFFFF"/>
                </a:solidFill>
                <a:latin typeface="Calibri Bold"/>
                <a:ea typeface="Calibri"/>
                <a:cs typeface="Calibri Bold"/>
              </a:rPr>
              <a:t>Addition: https://</a:t>
            </a:r>
            <a:r>
              <a:rPr lang="en-US" sz="1200" b="0" dirty="0" err="1">
                <a:solidFill>
                  <a:srgbClr val="FFFFFF"/>
                </a:solidFill>
                <a:latin typeface="Calibri Bold"/>
                <a:ea typeface="Calibri"/>
                <a:cs typeface="Calibri Bold"/>
              </a:rPr>
              <a:t>newsletter.pragmaticengineer.com</a:t>
            </a:r>
            <a:r>
              <a:rPr lang="en-US" sz="1200" b="0" dirty="0">
                <a:solidFill>
                  <a:srgbClr val="FFFFFF"/>
                </a:solidFill>
                <a:latin typeface="Calibri Bold"/>
                <a:ea typeface="Calibri"/>
                <a:cs typeface="Calibri Bold"/>
              </a:rPr>
              <a:t>/p/measuring-the-impact-of-ai-on-software</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200" b="0" dirty="0">
              <a:solidFill>
                <a:srgbClr val="FFFFFF"/>
              </a:solidFill>
              <a:latin typeface="Calibri Bold"/>
              <a:ea typeface="Calibri"/>
              <a:cs typeface="Calibri Bold"/>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1" dirty="0">
                <a:solidFill>
                  <a:srgbClr val="FFFFFF"/>
                </a:solidFill>
                <a:latin typeface="Calibri Bold"/>
                <a:ea typeface="Calibri"/>
                <a:cs typeface="Calibri Bold"/>
              </a:rPr>
              <a:t>7. </a:t>
            </a:r>
            <a:r>
              <a:rPr lang="en-US" sz="1200" b="1" kern="1200" dirty="0">
                <a:solidFill>
                  <a:schemeClr val="tx1"/>
                </a:solidFill>
                <a:effectLst/>
                <a:latin typeface="+mn-lt"/>
                <a:ea typeface="+mn-ea"/>
                <a:cs typeface="+mn-cs"/>
              </a:rPr>
              <a:t>Towards Deterministic LLMs</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200" b="0" dirty="0">
              <a:solidFill>
                <a:srgbClr val="FFFFFF"/>
              </a:solidFill>
              <a:latin typeface="Calibri Bold"/>
              <a:ea typeface="Calibri"/>
              <a:cs typeface="Calibri Bold"/>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Source: https://</a:t>
            </a:r>
            <a:r>
              <a:rPr lang="en-US" sz="1200" b="0" kern="1200" dirty="0" err="1">
                <a:solidFill>
                  <a:schemeClr val="tx1"/>
                </a:solidFill>
                <a:effectLst/>
                <a:latin typeface="+mn-lt"/>
                <a:ea typeface="+mn-ea"/>
                <a:cs typeface="+mn-cs"/>
              </a:rPr>
              <a:t>thinkingmachines.ai</a:t>
            </a:r>
            <a:r>
              <a:rPr lang="en-US" sz="1200" b="0" kern="1200" dirty="0">
                <a:solidFill>
                  <a:schemeClr val="tx1"/>
                </a:solidFill>
                <a:effectLst/>
                <a:latin typeface="+mn-lt"/>
                <a:ea typeface="+mn-ea"/>
                <a:cs typeface="+mn-cs"/>
              </a:rPr>
              <a:t>/blog/defeating-nondeterminism-in-</a:t>
            </a:r>
            <a:r>
              <a:rPr lang="en-US" sz="1200" b="0" kern="1200" dirty="0" err="1">
                <a:solidFill>
                  <a:schemeClr val="tx1"/>
                </a:solidFill>
                <a:effectLst/>
                <a:latin typeface="+mn-lt"/>
                <a:ea typeface="+mn-ea"/>
                <a:cs typeface="+mn-cs"/>
              </a:rPr>
              <a:t>llm</a:t>
            </a:r>
            <a:r>
              <a:rPr lang="en-US" sz="1200" b="0" kern="1200" dirty="0">
                <a:solidFill>
                  <a:schemeClr val="tx1"/>
                </a:solidFill>
                <a:effectLst/>
                <a:latin typeface="+mn-lt"/>
                <a:ea typeface="+mn-ea"/>
                <a:cs typeface="+mn-cs"/>
              </a:rPr>
              <a:t>-inference/</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200" b="0" dirty="0">
              <a:solidFill>
                <a:srgbClr val="FFFFFF"/>
              </a:solidFill>
              <a:latin typeface="Calibri Bold"/>
              <a:ea typeface="Calibri"/>
              <a:cs typeface="Calibri Bold"/>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1" dirty="0">
                <a:solidFill>
                  <a:srgbClr val="FFFFFF"/>
                </a:solidFill>
                <a:latin typeface="Calibri Bold"/>
                <a:ea typeface="Calibri"/>
                <a:cs typeface="Calibri Bold"/>
              </a:rPr>
              <a:t>8. </a:t>
            </a:r>
            <a:r>
              <a:rPr lang="en-US" sz="1200" b="1" kern="1200" dirty="0">
                <a:solidFill>
                  <a:schemeClr val="tx1"/>
                </a:solidFill>
                <a:effectLst/>
                <a:latin typeface="+mn-lt"/>
                <a:ea typeface="+mn-ea"/>
                <a:cs typeface="+mn-cs"/>
              </a:rPr>
              <a:t>Ambient Assistance: From Autocomplete to Proactive Edits:</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200" b="0" dirty="0">
              <a:solidFill>
                <a:srgbClr val="FFFFFF"/>
              </a:solidFill>
              <a:latin typeface="Calibri Bold"/>
              <a:ea typeface="Calibri"/>
              <a:cs typeface="Calibri Bold"/>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dirty="0">
                <a:solidFill>
                  <a:srgbClr val="FFFFFF"/>
                </a:solidFill>
                <a:latin typeface="Calibri Bold"/>
                <a:ea typeface="Calibri"/>
                <a:cs typeface="Calibri Bold"/>
              </a:rPr>
              <a:t>Sources:</a:t>
            </a:r>
          </a:p>
          <a:p>
            <a:r>
              <a:rPr lang="en-US" sz="1200" b="0" dirty="0">
                <a:solidFill>
                  <a:srgbClr val="FFFFFF"/>
                </a:solidFill>
                <a:latin typeface="Calibri Bold"/>
                <a:ea typeface="Calibri"/>
                <a:cs typeface="Calibri Bold"/>
              </a:rPr>
              <a:t>- </a:t>
            </a:r>
            <a:r>
              <a:rPr lang="en-US" sz="1200" b="0" kern="1200" dirty="0">
                <a:solidFill>
                  <a:schemeClr val="tx1"/>
                </a:solidFill>
                <a:effectLst/>
                <a:latin typeface="+mn-lt"/>
                <a:ea typeface="+mn-ea"/>
                <a:cs typeface="+mn-cs"/>
              </a:rPr>
              <a:t>https://</a:t>
            </a:r>
            <a:r>
              <a:rPr lang="en-US" sz="1200" b="0" kern="1200" dirty="0" err="1">
                <a:solidFill>
                  <a:schemeClr val="tx1"/>
                </a:solidFill>
                <a:effectLst/>
                <a:latin typeface="+mn-lt"/>
                <a:ea typeface="+mn-ea"/>
                <a:cs typeface="+mn-cs"/>
              </a:rPr>
              <a:t>github.blog</a:t>
            </a:r>
            <a:r>
              <a:rPr lang="en-US" sz="1200" b="0" kern="1200" dirty="0">
                <a:solidFill>
                  <a:schemeClr val="tx1"/>
                </a:solidFill>
                <a:effectLst/>
                <a:latin typeface="+mn-lt"/>
                <a:ea typeface="+mn-ea"/>
                <a:cs typeface="+mn-cs"/>
              </a:rPr>
              <a:t>/changelog/2025-08-29-copilots-next-edit-suggestion-nes-in-public-preview-in-jetbrains/</a:t>
            </a:r>
          </a:p>
          <a:p>
            <a:r>
              <a:rPr lang="en-US" sz="1200" b="0" kern="1200" dirty="0">
                <a:solidFill>
                  <a:schemeClr val="tx1"/>
                </a:solidFill>
                <a:effectLst/>
                <a:latin typeface="+mn-lt"/>
                <a:ea typeface="+mn-ea"/>
                <a:cs typeface="+mn-cs"/>
              </a:rPr>
              <a:t>- https://</a:t>
            </a:r>
            <a:r>
              <a:rPr lang="en-US" sz="1200" b="0" kern="1200" dirty="0" err="1">
                <a:solidFill>
                  <a:schemeClr val="tx1"/>
                </a:solidFill>
                <a:effectLst/>
                <a:latin typeface="+mn-lt"/>
                <a:ea typeface="+mn-ea"/>
                <a:cs typeface="+mn-cs"/>
              </a:rPr>
              <a:t>cursor.com</a:t>
            </a:r>
            <a:r>
              <a:rPr lang="en-US" sz="1200" b="0" kern="1200" dirty="0">
                <a:solidFill>
                  <a:schemeClr val="tx1"/>
                </a:solidFill>
                <a:effectLst/>
                <a:latin typeface="+mn-lt"/>
                <a:ea typeface="+mn-ea"/>
                <a:cs typeface="+mn-cs"/>
              </a:rPr>
              <a:t>/blog/tab-</a:t>
            </a:r>
            <a:r>
              <a:rPr lang="en-US" sz="1200" b="0" kern="1200" dirty="0" err="1">
                <a:solidFill>
                  <a:schemeClr val="tx1"/>
                </a:solidFill>
                <a:effectLst/>
                <a:latin typeface="+mn-lt"/>
                <a:ea typeface="+mn-ea"/>
                <a:cs typeface="+mn-cs"/>
              </a:rPr>
              <a:t>rl</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200" b="0" dirty="0">
              <a:solidFill>
                <a:srgbClr val="FFFFFF"/>
              </a:solidFill>
              <a:latin typeface="Calibri Bold"/>
              <a:ea typeface="Calibri"/>
              <a:cs typeface="Calibri 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version from Sasha P</a:t>
            </a:r>
            <a:br>
              <a:rPr lang="en-US" dirty="0"/>
            </a:br>
            <a:endParaRPr lang="en-US" dirty="0"/>
          </a:p>
          <a:p>
            <a:pPr>
              <a:defRPr/>
            </a:pPr>
            <a:r>
              <a:rPr lang="en-US" dirty="0"/>
              <a:t>As of 28 Aug 2025 :</a:t>
            </a:r>
          </a:p>
          <a:p>
            <a:pPr>
              <a:defRPr/>
            </a:pPr>
            <a:r>
              <a:rPr lang="en-US" dirty="0"/>
              <a:t>1. Agentic AI Goes Mainstream in Development Workflows</a:t>
            </a:r>
          </a:p>
          <a:p>
            <a:pPr>
              <a:defRPr/>
            </a:pPr>
            <a:r>
              <a:rPr lang="en-US" dirty="0"/>
              <a:t>Agentic AI frameworks like </a:t>
            </a:r>
            <a:r>
              <a:rPr lang="en-US" b="1" dirty="0"/>
              <a:t>Microsoft </a:t>
            </a:r>
            <a:r>
              <a:rPr lang="en-US" b="1" dirty="0" err="1"/>
              <a:t>AutoGen</a:t>
            </a:r>
            <a:r>
              <a:rPr lang="en-US" dirty="0"/>
              <a:t>, </a:t>
            </a:r>
            <a:r>
              <a:rPr lang="en-US" b="1" dirty="0" err="1"/>
              <a:t>CrewAI</a:t>
            </a:r>
            <a:r>
              <a:rPr lang="en-US" dirty="0"/>
              <a:t>, </a:t>
            </a:r>
            <a:r>
              <a:rPr lang="en-US" b="1" dirty="0" err="1"/>
              <a:t>LangGraph</a:t>
            </a:r>
            <a:r>
              <a:rPr lang="en-US" dirty="0"/>
              <a:t>, and </a:t>
            </a:r>
            <a:r>
              <a:rPr lang="en-US" b="1" dirty="0" err="1"/>
              <a:t>AgentGPT</a:t>
            </a:r>
            <a:r>
              <a:rPr lang="en-US" dirty="0"/>
              <a:t> existed before 2025 but significantly matured and gained mainstream production adoption in the summer of 2025. These platforms evolved from early research tools into reliable systems orchestrating autonomous agents for planning, coding, and testing workflows. This shift marks a tipping point where agentic AI has become integral to enterprise software development.</a:t>
            </a:r>
          </a:p>
          <a:p>
            <a:pPr>
              <a:defRPr/>
            </a:pPr>
            <a:r>
              <a:rPr lang="en-US" dirty="0"/>
              <a:t>2. Code Generation CLI Tools and AI-Native IDEs Dominate</a:t>
            </a:r>
          </a:p>
          <a:p>
            <a:pPr>
              <a:defRPr/>
            </a:pPr>
            <a:r>
              <a:rPr lang="en-US" dirty="0"/>
              <a:t>AI coding assistants embedded inside development environments now offer robust repository-level automation and multi-file context management. Leading tools such as </a:t>
            </a:r>
            <a:r>
              <a:rPr lang="en-US" b="1" dirty="0"/>
              <a:t>Claude Code CLI</a:t>
            </a:r>
            <a:r>
              <a:rPr lang="en-US" dirty="0"/>
              <a:t> and </a:t>
            </a:r>
            <a:r>
              <a:rPr lang="en-US" b="1" dirty="0"/>
              <a:t>Cursor</a:t>
            </a:r>
            <a:r>
              <a:rPr lang="en-US" dirty="0"/>
              <a:t> enable autonomous background coding agents, freeing developers to focus on higher-value tasks. This trend transforms traditional IDEs into AI-first software development platforms.</a:t>
            </a:r>
          </a:p>
          <a:p>
            <a:pPr>
              <a:defRPr/>
            </a:pPr>
            <a:r>
              <a:rPr lang="en-US" dirty="0"/>
              <a:t>3. Multimodal AI Integration in Development Tools</a:t>
            </a:r>
          </a:p>
          <a:p>
            <a:pPr>
              <a:defRPr/>
            </a:pPr>
            <a:r>
              <a:rPr lang="en-US" dirty="0"/>
              <a:t>Cutting-edge multimodal AI models handle text, images, audio, and video inputs simultaneously, allowing new workflows like coding from screenshots or enriched multimedia documentation. Platforms like </a:t>
            </a:r>
            <a:r>
              <a:rPr lang="en-US" b="1" dirty="0" err="1"/>
              <a:t>LangChain</a:t>
            </a:r>
            <a:r>
              <a:rPr lang="en-US" dirty="0"/>
              <a:t> and </a:t>
            </a:r>
            <a:r>
              <a:rPr lang="en-US" b="1" dirty="0"/>
              <a:t>Microsoft </a:t>
            </a:r>
            <a:r>
              <a:rPr lang="en-US" b="1" dirty="0" err="1"/>
              <a:t>AutoGen</a:t>
            </a:r>
            <a:r>
              <a:rPr lang="en-US" dirty="0"/>
              <a:t> lead agent orchestration combining multiple modalities, expanding developers’ capabilities beyond text-based programming.</a:t>
            </a:r>
          </a:p>
          <a:p>
            <a:pPr>
              <a:defRPr/>
            </a:pPr>
            <a:r>
              <a:rPr lang="en-US" dirty="0"/>
              <a:t>4. Edge AI Infrastructure and Development Frameworks</a:t>
            </a:r>
          </a:p>
          <a:p>
            <a:pPr>
              <a:defRPr/>
            </a:pPr>
            <a:r>
              <a:rPr lang="en-US" dirty="0"/>
              <a:t>Edge AI boomed in mid-2025, supported by frameworks such as </a:t>
            </a:r>
            <a:r>
              <a:rPr lang="en-US" b="1" dirty="0"/>
              <a:t>TensorFlow Lite</a:t>
            </a:r>
            <a:r>
              <a:rPr lang="en-US" dirty="0"/>
              <a:t>, </a:t>
            </a:r>
            <a:r>
              <a:rPr lang="en-US" b="1" dirty="0" err="1"/>
              <a:t>PyTorch</a:t>
            </a:r>
            <a:r>
              <a:rPr lang="en-US" b="1" dirty="0"/>
              <a:t> Mobile</a:t>
            </a:r>
            <a:r>
              <a:rPr lang="en-US" dirty="0"/>
              <a:t>, and </a:t>
            </a:r>
            <a:r>
              <a:rPr lang="en-US" b="1" dirty="0"/>
              <a:t>Edge Impulse</a:t>
            </a:r>
            <a:r>
              <a:rPr lang="en-US" dirty="0"/>
              <a:t>, and hardware advances like </a:t>
            </a:r>
            <a:r>
              <a:rPr lang="en-US" b="1" dirty="0"/>
              <a:t>Google Edge TPU</a:t>
            </a:r>
            <a:r>
              <a:rPr lang="en-US" dirty="0"/>
              <a:t>. These allow complex models to run locally on devices, enhancing privacy, reducing latency, and enabling autonomous real-time applications without cloud reliance.</a:t>
            </a:r>
          </a:p>
          <a:p>
            <a:pPr>
              <a:defRPr/>
            </a:pPr>
            <a:r>
              <a:rPr lang="en-US" dirty="0"/>
              <a:t>5. GPT-5's Unified Architecture and Intelligent Routing</a:t>
            </a:r>
          </a:p>
          <a:p>
            <a:pPr>
              <a:defRPr/>
            </a:pPr>
            <a:r>
              <a:rPr lang="en-US" dirty="0"/>
              <a:t>GPT-5, available since August 2025, introduces a unified system dynamically routing tasks across specialized models for optimal balancing of speed and deep reasoning. It supports extended contexts up to 400,000 tokens and offers seamless transitions between lightweight and powerful reasoning models. This architectural leap simplifies AI application development and deployment.</a:t>
            </a:r>
          </a:p>
          <a:p>
            <a:pPr>
              <a:defRPr/>
            </a:pPr>
            <a:r>
              <a:rPr lang="en-US" dirty="0"/>
              <a:t>6. AI-Native Infrastructure Automation Platforms</a:t>
            </a:r>
          </a:p>
          <a:p>
            <a:pPr>
              <a:defRPr/>
            </a:pPr>
            <a:r>
              <a:rPr lang="en-US" dirty="0"/>
              <a:t>Platforms like </a:t>
            </a:r>
            <a:r>
              <a:rPr lang="en-US" b="1" dirty="0"/>
              <a:t>System Initiative</a:t>
            </a:r>
            <a:r>
              <a:rPr lang="en-US" dirty="0"/>
              <a:t> use AI agents coupled with high-fidelity digital twins to autonomously manage and modify infrastructure based on natural language commands. This replaces traditional manual infrastructure coding, automating complex tasks that previously took weeks into reliable minutes-long operations.</a:t>
            </a:r>
          </a:p>
          <a:p>
            <a:pPr>
              <a:defRPr/>
            </a:pPr>
            <a:endParaRPr lang="en-US" dirty="0"/>
          </a:p>
        </p:txBody>
      </p:sp>
      <p:sp>
        <p:nvSpPr>
          <p:cNvPr id="4" name="Slide Number Placeholder 3">
            <a:extLst>
              <a:ext uri="{FF2B5EF4-FFF2-40B4-BE49-F238E27FC236}">
                <a16:creationId xmlns:a16="http://schemas.microsoft.com/office/drawing/2014/main" id="{D94BAAA0-F8AD-A743-B803-886F6A7F65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4FABB-6DBE-47C4-B626-20167906F475}"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44568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Last Update date: April 9, 2025</a:t>
            </a:r>
            <a:br>
              <a:rPr lang="en-US" b="1">
                <a:cs typeface="+mn-lt"/>
              </a:rPr>
            </a:br>
            <a:r>
              <a:rPr lang="en-US" b="1"/>
              <a:t>Slide Owners: </a:t>
            </a:r>
            <a:r>
              <a:rPr lang="en-US"/>
              <a:t>Thought Leaders: </a:t>
            </a:r>
            <a:r>
              <a:rPr lang="en-US" err="1"/>
              <a:t>Tatsiana</a:t>
            </a:r>
            <a:r>
              <a:rPr lang="en-US"/>
              <a:t> </a:t>
            </a:r>
            <a:r>
              <a:rPr lang="en-US" err="1"/>
              <a:t>Hmyrak</a:t>
            </a:r>
            <a:r>
              <a:rPr lang="en-US"/>
              <a:t> / </a:t>
            </a:r>
            <a:r>
              <a:rPr lang="en-US" err="1"/>
              <a:t>Aliaksandr</a:t>
            </a:r>
            <a:r>
              <a:rPr lang="en-US"/>
              <a:t> </a:t>
            </a:r>
            <a:r>
              <a:rPr lang="en-US" err="1"/>
              <a:t>Paklonski</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Senior Practitioners: </a:t>
            </a:r>
            <a:r>
              <a:rPr lang="en-US" err="1"/>
              <a:t>Tatsiana</a:t>
            </a:r>
            <a:r>
              <a:rPr lang="en-US"/>
              <a:t> </a:t>
            </a:r>
            <a:r>
              <a:rPr lang="en-US" err="1"/>
              <a:t>Hmyrak</a:t>
            </a:r>
            <a:r>
              <a:rPr lang="en-US"/>
              <a:t> / </a:t>
            </a:r>
            <a:r>
              <a:rPr lang="en-US" err="1"/>
              <a:t>Aliaksandr</a:t>
            </a:r>
            <a:r>
              <a:rPr lang="en-US"/>
              <a:t> </a:t>
            </a:r>
            <a:r>
              <a:rPr lang="en-US" err="1"/>
              <a:t>Paklonski</a:t>
            </a:r>
            <a:r>
              <a:rPr lang="en-US"/>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04562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Dima</a:t>
            </a:r>
          </a:p>
          <a:p>
            <a:endParaRPr lang="en-US" b="1" dirty="0"/>
          </a:p>
          <a:p>
            <a:r>
              <a:rPr lang="en-US" b="1" dirty="0"/>
              <a:t>How Copilots, Agents, and Chat Systems Complement Each Other</a:t>
            </a:r>
          </a:p>
          <a:p>
            <a:pPr>
              <a:buFont typeface="Arial" panose="020B0604020202020204" pitchFamily="34" charset="0"/>
              <a:buChar char="•"/>
            </a:pPr>
            <a:r>
              <a:rPr lang="en-US" b="1" dirty="0"/>
              <a:t>Copilots (e.g., GitHub Copilot):</a:t>
            </a:r>
            <a:r>
              <a:rPr lang="en-US" dirty="0"/>
              <a:t> Focused on helping individual developers with coding and technical tasks.</a:t>
            </a:r>
          </a:p>
          <a:p>
            <a:pPr>
              <a:buFont typeface="Arial" panose="020B0604020202020204" pitchFamily="34" charset="0"/>
              <a:buChar char="•"/>
            </a:pPr>
            <a:r>
              <a:rPr lang="en-US" b="1" dirty="0"/>
              <a:t>Agents (e.g., Jenkins/Kubernetes):</a:t>
            </a:r>
            <a:r>
              <a:rPr lang="en-US" dirty="0"/>
              <a:t> Manage automated workflows across infrastructure and teams.</a:t>
            </a:r>
          </a:p>
          <a:p>
            <a:pPr>
              <a:buFont typeface="Arial" panose="020B0604020202020204" pitchFamily="34" charset="0"/>
              <a:buChar char="•"/>
            </a:pPr>
            <a:r>
              <a:rPr lang="en-US" b="1" dirty="0"/>
              <a:t>Chat Systems (e.g., ChatGPT):</a:t>
            </a:r>
            <a:r>
              <a:rPr lang="en-US" dirty="0"/>
              <a:t> Serve as SDLC encyclopedias, conversational troubleshooters, and collaborative tools.</a:t>
            </a:r>
          </a:p>
          <a:p>
            <a:endParaRPr lang="en-US" dirty="0"/>
          </a:p>
          <a:p>
            <a:r>
              <a:rPr lang="en-US" dirty="0"/>
              <a:t>Together, they can form a collaborative ecosystem in SDLC workflows:</a:t>
            </a:r>
          </a:p>
          <a:p>
            <a:pPr>
              <a:buFont typeface="Arial" panose="020B0604020202020204" pitchFamily="34" charset="0"/>
              <a:buChar char="•"/>
            </a:pPr>
            <a:r>
              <a:rPr lang="en-US" b="1" dirty="0"/>
              <a:t>Copilots write the code.</a:t>
            </a:r>
            <a:endParaRPr lang="en-US" dirty="0"/>
          </a:p>
          <a:p>
            <a:pPr>
              <a:buFont typeface="Arial" panose="020B0604020202020204" pitchFamily="34" charset="0"/>
              <a:buChar char="•"/>
            </a:pPr>
            <a:r>
              <a:rPr lang="en-US" b="1" dirty="0"/>
              <a:t>Agents deploy and manage the code.</a:t>
            </a:r>
            <a:endParaRPr lang="en-US" dirty="0"/>
          </a:p>
          <a:p>
            <a:pPr>
              <a:buFont typeface="Arial" panose="020B0604020202020204" pitchFamily="34" charset="0"/>
              <a:buChar char="•"/>
            </a:pPr>
            <a:r>
              <a:rPr lang="en-US" b="1" dirty="0"/>
              <a:t>Chat systems facilitate communication, troubleshooting, and learning throughout the SDLC.</a:t>
            </a:r>
            <a:endParaRPr lang="en-US" dirty="0"/>
          </a:p>
          <a:p>
            <a:r>
              <a:rPr lang="en-US" dirty="0"/>
              <a:t>By integrating these tools appropriately, teams can maximize productivity, automation, and collaboration across the entire software development lifecycle.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73912-D55A-3847-8562-BCCC7CBD60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41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Last Update date: April 9, 2025 (borrowed from Michelle)</a:t>
            </a:r>
            <a:br>
              <a:rPr lang="en-US" b="1">
                <a:cs typeface="+mn-lt"/>
              </a:rPr>
            </a:br>
            <a:r>
              <a:rPr lang="en-US" b="1"/>
              <a:t>Slide Owners: </a:t>
            </a:r>
            <a:r>
              <a:rPr lang="en-US"/>
              <a:t>Thought Leaders: </a:t>
            </a:r>
            <a:r>
              <a:rPr lang="en-US" err="1"/>
              <a:t>Tatsiana</a:t>
            </a:r>
            <a:r>
              <a:rPr lang="en-US"/>
              <a:t> </a:t>
            </a:r>
            <a:r>
              <a:rPr lang="en-US" err="1"/>
              <a:t>Hmyrak</a:t>
            </a:r>
            <a:r>
              <a:rPr lang="en-US"/>
              <a:t> / </a:t>
            </a:r>
            <a:r>
              <a:rPr lang="en-US" err="1"/>
              <a:t>Aliaksandr</a:t>
            </a:r>
            <a:r>
              <a:rPr lang="en-US"/>
              <a:t> </a:t>
            </a:r>
            <a:r>
              <a:rPr lang="en-US" err="1"/>
              <a:t>Paklonski</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Senior Practitioners: </a:t>
            </a:r>
            <a:r>
              <a:rPr lang="en-US" err="1"/>
              <a:t>Tatsiana</a:t>
            </a:r>
            <a:r>
              <a:rPr lang="en-US"/>
              <a:t> </a:t>
            </a:r>
            <a:r>
              <a:rPr lang="en-US" err="1"/>
              <a:t>Hmyrak</a:t>
            </a:r>
            <a:r>
              <a:rPr lang="en-US"/>
              <a:t> / </a:t>
            </a:r>
            <a:r>
              <a:rPr lang="en-US" err="1"/>
              <a:t>Aliaksandr</a:t>
            </a:r>
            <a:r>
              <a:rPr lang="en-US"/>
              <a:t> </a:t>
            </a:r>
            <a:r>
              <a:rPr lang="en-US" err="1"/>
              <a:t>Paklonski</a:t>
            </a:r>
            <a:r>
              <a:rPr lang="en-US"/>
              <a:t> </a:t>
            </a:r>
          </a:p>
          <a:p>
            <a:endParaRPr lang="en-US"/>
          </a:p>
        </p:txBody>
      </p:sp>
      <p:sp>
        <p:nvSpPr>
          <p:cNvPr id="4" name="Slide Number Placeholder 3"/>
          <p:cNvSpPr>
            <a:spLocks noGrp="1"/>
          </p:cNvSpPr>
          <p:nvPr>
            <p:ph type="sldNum" sz="quarter" idx="5"/>
          </p:nvPr>
        </p:nvSpPr>
        <p:spPr/>
        <p:txBody>
          <a:bodyPr/>
          <a:lstStyle/>
          <a:p>
            <a:fld id="{23173912-D55A-3847-8562-BCCC7CBD6059}" type="slidenum">
              <a:rPr lang="en-US" smtClean="0"/>
              <a:t>12</a:t>
            </a:fld>
            <a:endParaRPr lang="en-US"/>
          </a:p>
        </p:txBody>
      </p:sp>
    </p:spTree>
    <p:extLst>
      <p:ext uri="{BB962C8B-B14F-4D97-AF65-F5344CB8AC3E}">
        <p14:creationId xmlns:p14="http://schemas.microsoft.com/office/powerpoint/2010/main" val="651052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BG">
    <p:bg>
      <p:bgPr>
        <a:solidFill>
          <a:schemeClr val="bg1"/>
        </a:solidFill>
        <a:effectLst/>
      </p:bgPr>
    </p:bg>
    <p:spTree>
      <p:nvGrpSpPr>
        <p:cNvPr id="1" name=""/>
        <p:cNvGrpSpPr/>
        <p:nvPr/>
      </p:nvGrpSpPr>
      <p:grpSpPr>
        <a:xfrm>
          <a:off x="0" y="0"/>
          <a:ext cx="0" cy="0"/>
          <a:chOff x="0" y="0"/>
          <a:chExt cx="0" cy="0"/>
        </a:xfrm>
      </p:grpSpPr>
      <p:pic>
        <p:nvPicPr>
          <p:cNvPr id="4" name="Picture 3" descr="A bright light in the dark&#10;&#10;Description automatically generated with medium confidence">
            <a:extLst>
              <a:ext uri="{FF2B5EF4-FFF2-40B4-BE49-F238E27FC236}">
                <a16:creationId xmlns:a16="http://schemas.microsoft.com/office/drawing/2014/main" id="{292D94B7-0233-C940-0B7E-BB187340B7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5" name="Text Placeholder 4">
            <a:extLst>
              <a:ext uri="{FF2B5EF4-FFF2-40B4-BE49-F238E27FC236}">
                <a16:creationId xmlns:a16="http://schemas.microsoft.com/office/drawing/2014/main" id="{4448AADE-3723-5675-1E93-91E2083DA966}"/>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ct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6" name="Text Placeholder 4">
            <a:extLst>
              <a:ext uri="{FF2B5EF4-FFF2-40B4-BE49-F238E27FC236}">
                <a16:creationId xmlns:a16="http://schemas.microsoft.com/office/drawing/2014/main" id="{72020841-C9E1-4289-E94E-04CC0C8D6EAB}"/>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a:solidFill>
                  <a:schemeClr val="bg1"/>
                </a:solidFill>
                <a:effectLst/>
                <a:latin typeface="Calibri" panose="020F0502020204030204" pitchFamily="34" charset="0"/>
              </a:defRPr>
            </a:lvl1pPr>
          </a:lstStyle>
          <a:p>
            <a:pPr lvl="0">
              <a:lnSpc>
                <a:spcPct val="100000"/>
              </a:lnSpc>
              <a:spcBef>
                <a:spcPct val="0"/>
              </a:spcBef>
            </a:pPr>
            <a:r>
              <a:rPr lang="en-US">
                <a:effectLst/>
              </a:rPr>
              <a:t>JANUARY 2023</a:t>
            </a:r>
            <a:endParaRPr lang="en-US"/>
          </a:p>
        </p:txBody>
      </p:sp>
      <p:sp>
        <p:nvSpPr>
          <p:cNvPr id="7" name="Title 2">
            <a:extLst>
              <a:ext uri="{FF2B5EF4-FFF2-40B4-BE49-F238E27FC236}">
                <a16:creationId xmlns:a16="http://schemas.microsoft.com/office/drawing/2014/main" id="{1E233166-418F-6386-079E-CEDA3BF9846B}"/>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a:solidFill>
                  <a:schemeClr val="bg1"/>
                </a:solidFill>
                <a:latin typeface="Calibri Light" panose="020F0302020204030204" pitchFamily="34" charset="0"/>
                <a:cs typeface="Calibri Light" panose="020F0302020204030204" pitchFamily="34" charset="0"/>
              </a:defRPr>
            </a:lvl1pPr>
          </a:lstStyle>
          <a:p>
            <a:pPr marL="0" lvl="0" indent="0">
              <a:spcBef>
                <a:spcPct val="0"/>
              </a:spcBef>
              <a:spcAft>
                <a:spcPct val="0"/>
              </a:spcAft>
              <a:buFont typeface="Arial" panose="020B0604020202020204" pitchFamily="34" charset="0"/>
            </a:pPr>
            <a:r>
              <a:rPr lang="en-US"/>
              <a:t>Click to edit Master title style</a:t>
            </a:r>
          </a:p>
        </p:txBody>
      </p:sp>
      <p:pic>
        <p:nvPicPr>
          <p:cNvPr id="8" name="Picture 7">
            <a:extLst>
              <a:ext uri="{FF2B5EF4-FFF2-40B4-BE49-F238E27FC236}">
                <a16:creationId xmlns:a16="http://schemas.microsoft.com/office/drawing/2014/main" id="{3AAC7376-20F0-E0B1-E7D5-414FC5DC35F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21891273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Header_Custiom_2">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5BDBBF2-452B-8A53-D3BC-946EEC403099}"/>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a:t>Section Header</a:t>
            </a:r>
          </a:p>
        </p:txBody>
      </p:sp>
      <p:sp>
        <p:nvSpPr>
          <p:cNvPr id="9" name="Text Placeholder 4">
            <a:extLst>
              <a:ext uri="{FF2B5EF4-FFF2-40B4-BE49-F238E27FC236}">
                <a16:creationId xmlns:a16="http://schemas.microsoft.com/office/drawing/2014/main" id="{2CA620CE-1B8B-D388-B43E-902BAFDB8F31}"/>
              </a:ext>
            </a:extLst>
          </p:cNvPr>
          <p:cNvSpPr>
            <a:spLocks noGrp="1"/>
          </p:cNvSpPr>
          <p:nvPr>
            <p:ph type="body" sz="quarter" idx="10" hasCustomPrompt="1"/>
          </p:nvPr>
        </p:nvSpPr>
        <p:spPr>
          <a:xfrm>
            <a:off x="481265" y="1336040"/>
            <a:ext cx="498928" cy="321627"/>
          </a:xfrm>
          <a:prstGeom prst="rect">
            <a:avLst/>
          </a:prstGeom>
        </p:spPr>
        <p:txBody>
          <a:bodyPr vert="horz" wrap="square" lIns="0" tIns="0" rIns="0" bIns="0" rtlCol="0" anchor="t" anchorCtr="0">
            <a:spAutoFit/>
          </a:bodyPr>
          <a:lstStyle>
            <a:lvl1pPr>
              <a:defRPr lang="en-US" sz="2000" b="1">
                <a:gradFill>
                  <a:gsLst>
                    <a:gs pos="76000">
                      <a:schemeClr val="accent5"/>
                    </a:gs>
                    <a:gs pos="0">
                      <a:schemeClr val="accent2"/>
                    </a:gs>
                    <a:gs pos="100000">
                      <a:schemeClr val="accent4"/>
                    </a:gs>
                  </a:gsLst>
                  <a:lin ang="1800000" scaled="0"/>
                </a:gradFill>
              </a:defRPr>
            </a:lvl1pPr>
          </a:lstStyle>
          <a:p>
            <a:pPr lvl="0"/>
            <a:r>
              <a:rPr lang="en-US"/>
              <a:t>01</a:t>
            </a:r>
          </a:p>
        </p:txBody>
      </p:sp>
      <p:sp>
        <p:nvSpPr>
          <p:cNvPr id="10" name="Text Placeholder 4">
            <a:extLst>
              <a:ext uri="{FF2B5EF4-FFF2-40B4-BE49-F238E27FC236}">
                <a16:creationId xmlns:a16="http://schemas.microsoft.com/office/drawing/2014/main" id="{9B21D373-42F2-86AB-3F79-81C1BE348209}"/>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78720EBE-A59D-52D5-044F-DF5C07F83D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33F31129-9154-6101-E99F-40D9C428A70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BF7BD8E2-6131-A98D-36C8-080B716E4D62}"/>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44188536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_Header_Custiom_3">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BEA6F8A-F8D2-0E03-127C-C4C39351EE62}"/>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a:t>Section Header</a:t>
            </a:r>
          </a:p>
        </p:txBody>
      </p:sp>
      <p:sp>
        <p:nvSpPr>
          <p:cNvPr id="6" name="Text Placeholder 4">
            <a:extLst>
              <a:ext uri="{FF2B5EF4-FFF2-40B4-BE49-F238E27FC236}">
                <a16:creationId xmlns:a16="http://schemas.microsoft.com/office/drawing/2014/main" id="{F86F72EA-0ABE-9A8E-4E77-930AA5496A56}"/>
              </a:ext>
            </a:extLst>
          </p:cNvPr>
          <p:cNvSpPr>
            <a:spLocks noGrp="1"/>
          </p:cNvSpPr>
          <p:nvPr>
            <p:ph type="body" sz="quarter" idx="10" hasCustomPrompt="1"/>
          </p:nvPr>
        </p:nvSpPr>
        <p:spPr>
          <a:xfrm>
            <a:off x="481265" y="1336040"/>
            <a:ext cx="498928" cy="321627"/>
          </a:xfrm>
          <a:prstGeom prst="rect">
            <a:avLst/>
          </a:prstGeom>
        </p:spPr>
        <p:txBody>
          <a:bodyPr vert="horz" wrap="square" lIns="0" tIns="0" rIns="0" bIns="0" rtlCol="0" anchor="t" anchorCtr="0">
            <a:spAutoFit/>
          </a:bodyPr>
          <a:lstStyle>
            <a:lvl1pPr>
              <a:defRPr lang="en-US" sz="2000" b="1">
                <a:gradFill>
                  <a:gsLst>
                    <a:gs pos="76000">
                      <a:schemeClr val="accent5"/>
                    </a:gs>
                    <a:gs pos="0">
                      <a:schemeClr val="accent2"/>
                    </a:gs>
                    <a:gs pos="100000">
                      <a:schemeClr val="accent4"/>
                    </a:gs>
                  </a:gsLst>
                  <a:lin ang="1800000" scaled="0"/>
                </a:gradFill>
              </a:defRPr>
            </a:lvl1pPr>
          </a:lstStyle>
          <a:p>
            <a:pPr lvl="0"/>
            <a:r>
              <a:rPr lang="en-US"/>
              <a:t>01</a:t>
            </a:r>
          </a:p>
        </p:txBody>
      </p:sp>
      <p:sp>
        <p:nvSpPr>
          <p:cNvPr id="7" name="Text Placeholder 4">
            <a:extLst>
              <a:ext uri="{FF2B5EF4-FFF2-40B4-BE49-F238E27FC236}">
                <a16:creationId xmlns:a16="http://schemas.microsoft.com/office/drawing/2014/main" id="{A5E6E347-3D84-596D-2504-6BB7F3483113}"/>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75684E56-61FE-0760-81FB-D738FF31CE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C4AFDEA9-4B5D-18D7-3B7C-ADC156E9EFC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1C818241-0582-A630-8CB0-7598682D85EA}"/>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5468236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Header_Custiom_4">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8956E04-CBD7-E482-8975-949516BE35C7}"/>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a:t>Section Header</a:t>
            </a:r>
          </a:p>
        </p:txBody>
      </p:sp>
      <p:sp>
        <p:nvSpPr>
          <p:cNvPr id="6" name="Text Placeholder 4">
            <a:extLst>
              <a:ext uri="{FF2B5EF4-FFF2-40B4-BE49-F238E27FC236}">
                <a16:creationId xmlns:a16="http://schemas.microsoft.com/office/drawing/2014/main" id="{4DF04DE8-18FA-CC1C-A2E5-416F24CA0863}"/>
              </a:ext>
            </a:extLst>
          </p:cNvPr>
          <p:cNvSpPr>
            <a:spLocks noGrp="1"/>
          </p:cNvSpPr>
          <p:nvPr>
            <p:ph type="body" sz="quarter" idx="10" hasCustomPrompt="1"/>
          </p:nvPr>
        </p:nvSpPr>
        <p:spPr>
          <a:xfrm>
            <a:off x="481265" y="1336040"/>
            <a:ext cx="498928" cy="321627"/>
          </a:xfrm>
          <a:prstGeom prst="rect">
            <a:avLst/>
          </a:prstGeom>
        </p:spPr>
        <p:txBody>
          <a:bodyPr vert="horz" wrap="square" lIns="0" tIns="0" rIns="0" bIns="0" rtlCol="0" anchor="t" anchorCtr="0">
            <a:spAutoFit/>
          </a:bodyPr>
          <a:lstStyle>
            <a:lvl1pPr>
              <a:defRPr lang="en-US" sz="2000" b="1">
                <a:gradFill>
                  <a:gsLst>
                    <a:gs pos="76000">
                      <a:schemeClr val="accent5"/>
                    </a:gs>
                    <a:gs pos="0">
                      <a:schemeClr val="accent2"/>
                    </a:gs>
                    <a:gs pos="100000">
                      <a:schemeClr val="accent4"/>
                    </a:gs>
                  </a:gsLst>
                  <a:lin ang="1800000" scaled="0"/>
                </a:gradFill>
              </a:defRPr>
            </a:lvl1pPr>
          </a:lstStyle>
          <a:p>
            <a:pPr lvl="0"/>
            <a:r>
              <a:rPr lang="en-US"/>
              <a:t>01</a:t>
            </a:r>
          </a:p>
        </p:txBody>
      </p:sp>
      <p:sp>
        <p:nvSpPr>
          <p:cNvPr id="7" name="Text Placeholder 4">
            <a:extLst>
              <a:ext uri="{FF2B5EF4-FFF2-40B4-BE49-F238E27FC236}">
                <a16:creationId xmlns:a16="http://schemas.microsoft.com/office/drawing/2014/main" id="{6BD1EAAB-FF14-59B6-EB7C-E327DBE47644}"/>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53ED1D57-42C1-01EC-FDEC-8930A13F02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FA158379-42B6-CCBC-ACEF-3055CDBB2DD6}"/>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48C1715E-3786-F104-88AB-8B85E2F6D91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54496711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laimer">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BC286D-0325-2652-6DE3-BC17B7921CDE}"/>
              </a:ext>
            </a:extLst>
          </p:cNvPr>
          <p:cNvSpPr txBox="1"/>
          <p:nvPr userDrawn="1"/>
        </p:nvSpPr>
        <p:spPr>
          <a:xfrm>
            <a:off x="481264" y="1667844"/>
            <a:ext cx="4403565" cy="1015663"/>
          </a:xfrm>
          <a:prstGeom prst="rect">
            <a:avLst/>
          </a:prstGeom>
        </p:spPr>
        <p:txBody>
          <a:bodyPr vert="horz" wrap="square" lIns="0" tIns="0" rIns="0" bIns="0" rtlCol="0" anchor="t">
            <a:spAutoFit/>
          </a:bodyPr>
          <a:lstStyle>
            <a:lvl1pPr>
              <a:lnSpc>
                <a:spcPct val="100000"/>
              </a:lnSpc>
              <a:spcBef>
                <a:spcPct val="0"/>
              </a:spcBef>
              <a:buNone/>
              <a:defRPr lang="en-US" sz="6000" b="1" i="0">
                <a:solidFill>
                  <a:schemeClr val="bg1"/>
                </a:solidFill>
                <a:latin typeface="+mj-lt"/>
                <a:ea typeface="Calibri" panose="020F0502020204030204" pitchFamily="34" charset="0"/>
                <a:cs typeface="Calibri Light" panose="020F0302020204030204" pitchFamily="34" charset="0"/>
              </a:defRPr>
            </a:lvl1pPr>
          </a:lstStyle>
          <a:p>
            <a:pPr lvl="0"/>
            <a:r>
              <a:rPr lang="en-US"/>
              <a:t>Disclaimer</a:t>
            </a:r>
          </a:p>
        </p:txBody>
      </p:sp>
      <p:sp>
        <p:nvSpPr>
          <p:cNvPr id="7" name="Title 4">
            <a:extLst>
              <a:ext uri="{FF2B5EF4-FFF2-40B4-BE49-F238E27FC236}">
                <a16:creationId xmlns:a16="http://schemas.microsoft.com/office/drawing/2014/main" id="{5C60129C-ED73-46C0-0FB7-BB32CA2BD978}"/>
              </a:ext>
            </a:extLst>
          </p:cNvPr>
          <p:cNvSpPr txBox="1"/>
          <p:nvPr userDrawn="1"/>
        </p:nvSpPr>
        <p:spPr>
          <a:xfrm>
            <a:off x="481263" y="2919114"/>
            <a:ext cx="6664971" cy="1050737"/>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nSpc>
                <a:spcPct val="150000"/>
              </a:lnSpc>
            </a:pPr>
            <a:r>
              <a:rPr lang="en-US" sz="2400" b="0">
                <a:solidFill>
                  <a:schemeClr val="bg1"/>
                </a:solidFill>
                <a:latin typeface="Calibri Light"/>
                <a:cs typeface="Calibri Light"/>
              </a:rPr>
              <a:t>Do not share this presentation without a signed NDA.</a:t>
            </a:r>
            <a:endParaRPr lang="en-US" sz="2400">
              <a:solidFill>
                <a:schemeClr val="bg1"/>
              </a:solidFill>
              <a:latin typeface="Calibri Light"/>
              <a:cs typeface="Calibri Light"/>
            </a:endParaRPr>
          </a:p>
          <a:p>
            <a:pPr>
              <a:lnSpc>
                <a:spcPct val="150000"/>
              </a:lnSpc>
            </a:pPr>
            <a:r>
              <a:rPr lang="en-US" sz="2400" b="0">
                <a:solidFill>
                  <a:schemeClr val="bg1"/>
                </a:solidFill>
                <a:latin typeface="Calibri Light"/>
                <a:cs typeface="Calibri Light"/>
              </a:rPr>
              <a:t>Convert to PDF to protect sensitive slide notes.</a:t>
            </a:r>
            <a:endParaRPr lang="en-US" sz="2400">
              <a:solidFill>
                <a:schemeClr val="bg1"/>
              </a:solidFill>
              <a:latin typeface="Calibri Light"/>
              <a:cs typeface="Calibri Light"/>
            </a:endParaRPr>
          </a:p>
        </p:txBody>
      </p:sp>
      <p:pic>
        <p:nvPicPr>
          <p:cNvPr id="8" name="Picture 7">
            <a:extLst>
              <a:ext uri="{FF2B5EF4-FFF2-40B4-BE49-F238E27FC236}">
                <a16:creationId xmlns:a16="http://schemas.microsoft.com/office/drawing/2014/main" id="{EF3464A0-B9BD-B9A5-38BA-45F5800B2DA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81264" y="872962"/>
            <a:ext cx="668294" cy="622205"/>
          </a:xfrm>
          <a:prstGeom prst="rect">
            <a:avLst/>
          </a:prstGeom>
        </p:spPr>
      </p:pic>
      <p:pic>
        <p:nvPicPr>
          <p:cNvPr id="2" name="Graphic 1">
            <a:extLst>
              <a:ext uri="{FF2B5EF4-FFF2-40B4-BE49-F238E27FC236}">
                <a16:creationId xmlns:a16="http://schemas.microsoft.com/office/drawing/2014/main" id="{C9E71BD3-C16B-E833-87BA-15C303776436}"/>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4D42082F-236C-033C-4BB1-ED91055E10D6}"/>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43DDC278-1F97-461F-020F-97C4F17BCD4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72044749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Light">
    <p:spTree>
      <p:nvGrpSpPr>
        <p:cNvPr id="1" name=""/>
        <p:cNvGrpSpPr/>
        <p:nvPr/>
      </p:nvGrpSpPr>
      <p:grpSpPr>
        <a:xfrm>
          <a:off x="0" y="0"/>
          <a:ext cx="0" cy="0"/>
          <a:chOff x="0" y="0"/>
          <a:chExt cx="0" cy="0"/>
        </a:xfrm>
      </p:grpSpPr>
      <p:pic>
        <p:nvPicPr>
          <p:cNvPr id="4" name="Picture 3" descr="Background pattern&#10;&#10;Description automatically generated with medium confidence">
            <a:extLst>
              <a:ext uri="{FF2B5EF4-FFF2-40B4-BE49-F238E27FC236}">
                <a16:creationId xmlns:a16="http://schemas.microsoft.com/office/drawing/2014/main" id="{93E89BDD-DFE0-2F52-8234-B4BA719C24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45299"/>
          </a:xfrm>
          <a:prstGeom prst="rect">
            <a:avLst/>
          </a:prstGeom>
        </p:spPr>
      </p:pic>
      <p:pic>
        <p:nvPicPr>
          <p:cNvPr id="5" name="Graphic 4">
            <a:extLst>
              <a:ext uri="{FF2B5EF4-FFF2-40B4-BE49-F238E27FC236}">
                <a16:creationId xmlns:a16="http://schemas.microsoft.com/office/drawing/2014/main" id="{BAB1331E-AD8D-C6DD-2EB9-162F1E8744C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6" name="TextBox 5">
            <a:extLst>
              <a:ext uri="{FF2B5EF4-FFF2-40B4-BE49-F238E27FC236}">
                <a16:creationId xmlns:a16="http://schemas.microsoft.com/office/drawing/2014/main" id="{38E73F41-F196-FE58-99BD-8AFA2B909861}"/>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ECA775BE-E377-94D3-AEB3-0F6AC5EABBE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2" name="Text Placeholder 7">
            <a:extLst>
              <a:ext uri="{FF2B5EF4-FFF2-40B4-BE49-F238E27FC236}">
                <a16:creationId xmlns:a16="http://schemas.microsoft.com/office/drawing/2014/main" id="{51296AC5-6772-5447-9F7F-930222E7DD10}"/>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3" name="Title 8">
            <a:extLst>
              <a:ext uri="{FF2B5EF4-FFF2-40B4-BE49-F238E27FC236}">
                <a16:creationId xmlns:a16="http://schemas.microsoft.com/office/drawing/2014/main" id="{522FF93D-C8A6-33EF-5BC7-877E52BEE05B}"/>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7" name="Text Placeholder 4">
            <a:extLst>
              <a:ext uri="{FF2B5EF4-FFF2-40B4-BE49-F238E27FC236}">
                <a16:creationId xmlns:a16="http://schemas.microsoft.com/office/drawing/2014/main" id="{FA81627C-09AF-5EC8-CA35-DF312ECADD9B}"/>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3937947609"/>
      </p:ext>
    </p:extLst>
  </p:cSld>
  <p:clrMapOvr>
    <a:masterClrMapping/>
  </p:clrMapOvr>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Light-2">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8E60C0F2-79B7-EE1B-6041-90317B3CB1E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pic>
        <p:nvPicPr>
          <p:cNvPr id="2" name="Graphic 1">
            <a:extLst>
              <a:ext uri="{FF2B5EF4-FFF2-40B4-BE49-F238E27FC236}">
                <a16:creationId xmlns:a16="http://schemas.microsoft.com/office/drawing/2014/main" id="{5199D6FE-5F94-4710-8291-B3438158799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C13F08F0-0194-EA75-42BA-A0773D6D3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5EBCD999-82B2-EE7A-6B7F-62E9DF0FC3BB}"/>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5" name="Text Placeholder 7">
            <a:extLst>
              <a:ext uri="{FF2B5EF4-FFF2-40B4-BE49-F238E27FC236}">
                <a16:creationId xmlns:a16="http://schemas.microsoft.com/office/drawing/2014/main" id="{F60BC1F9-F5BB-BACB-98D9-6B1EA76689A5}"/>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0" name="Title 8">
            <a:extLst>
              <a:ext uri="{FF2B5EF4-FFF2-40B4-BE49-F238E27FC236}">
                <a16:creationId xmlns:a16="http://schemas.microsoft.com/office/drawing/2014/main" id="{21A2213A-A5D0-F62A-BDB3-8BB538A659C6}"/>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1" name="Text Placeholder 4">
            <a:extLst>
              <a:ext uri="{FF2B5EF4-FFF2-40B4-BE49-F238E27FC236}">
                <a16:creationId xmlns:a16="http://schemas.microsoft.com/office/drawing/2014/main" id="{500BD8D1-BEE3-CC7B-18BC-B2C6739412DA}"/>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3855766579"/>
      </p:ext>
    </p:extLst>
  </p:cSld>
  <p:clrMapOvr>
    <a:masterClrMapping/>
  </p:clrMapOvr>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Light-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7254E77-EA64-0D5B-1B56-09AF228EFA4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pic>
        <p:nvPicPr>
          <p:cNvPr id="2" name="Graphic 1">
            <a:extLst>
              <a:ext uri="{FF2B5EF4-FFF2-40B4-BE49-F238E27FC236}">
                <a16:creationId xmlns:a16="http://schemas.microsoft.com/office/drawing/2014/main" id="{41AD50E6-D58E-3D8C-41A0-48F21CC758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3BEC493A-D2B3-E243-2D3B-B6C3183A3174}"/>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0AF48D13-7FE0-0CB2-89F9-E7AA85593DB9}"/>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5" name="Text Placeholder 7">
            <a:extLst>
              <a:ext uri="{FF2B5EF4-FFF2-40B4-BE49-F238E27FC236}">
                <a16:creationId xmlns:a16="http://schemas.microsoft.com/office/drawing/2014/main" id="{7D221B2F-F01A-3D8B-58F3-2E0CD5776910}"/>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7" name="Title 8">
            <a:extLst>
              <a:ext uri="{FF2B5EF4-FFF2-40B4-BE49-F238E27FC236}">
                <a16:creationId xmlns:a16="http://schemas.microsoft.com/office/drawing/2014/main" id="{5E154CAE-C4D8-C2A0-6BE8-461C3B8FA5B3}"/>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8" name="Text Placeholder 4">
            <a:extLst>
              <a:ext uri="{FF2B5EF4-FFF2-40B4-BE49-F238E27FC236}">
                <a16:creationId xmlns:a16="http://schemas.microsoft.com/office/drawing/2014/main" id="{702DE92A-A744-9D66-5950-661ECF019C8B}"/>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326626645"/>
      </p:ext>
    </p:extLst>
  </p:cSld>
  <p:clrMapOvr>
    <a:masterClrMapping/>
  </p:clrMapOvr>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Light-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5381F3-7ADD-A798-2917-70C400E5FC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4668" y="2820541"/>
            <a:ext cx="4487332" cy="4037459"/>
          </a:xfrm>
          <a:prstGeom prst="rect">
            <a:avLst/>
          </a:prstGeom>
        </p:spPr>
      </p:pic>
      <p:pic>
        <p:nvPicPr>
          <p:cNvPr id="3" name="Graphic 2">
            <a:extLst>
              <a:ext uri="{FF2B5EF4-FFF2-40B4-BE49-F238E27FC236}">
                <a16:creationId xmlns:a16="http://schemas.microsoft.com/office/drawing/2014/main" id="{7ECD9392-FD78-BAFC-F25C-F397815B412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78C8D2A9-E7E5-3BDF-6F80-BF5E11614C7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562172F-E23C-EEAE-BC22-38510E2D106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9" name="Text Placeholder 7">
            <a:extLst>
              <a:ext uri="{FF2B5EF4-FFF2-40B4-BE49-F238E27FC236}">
                <a16:creationId xmlns:a16="http://schemas.microsoft.com/office/drawing/2014/main" id="{5747460E-84D6-E4C7-66CE-0A88D0D3B7E5}"/>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0" name="Title 8">
            <a:extLst>
              <a:ext uri="{FF2B5EF4-FFF2-40B4-BE49-F238E27FC236}">
                <a16:creationId xmlns:a16="http://schemas.microsoft.com/office/drawing/2014/main" id="{4C926E2E-67D5-D03F-CAF1-D936DD3C015A}"/>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1" name="Text Placeholder 4">
            <a:extLst>
              <a:ext uri="{FF2B5EF4-FFF2-40B4-BE49-F238E27FC236}">
                <a16:creationId xmlns:a16="http://schemas.microsoft.com/office/drawing/2014/main" id="{470B9D3F-8FFD-EE49-3B30-05286E2EBB66}"/>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2247922881"/>
      </p:ext>
    </p:extLst>
  </p:cSld>
  <p:clrMapOvr>
    <a:masterClrMapping/>
  </p:clrMapOv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Light-5">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5273E55-8F47-AC18-08B7-C31C53E2A2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7ECD9392-FD78-BAFC-F25C-F397815B412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78C8D2A9-E7E5-3BDF-6F80-BF5E11614C7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562172F-E23C-EEAE-BC22-38510E2D106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9" name="Text Placeholder 7">
            <a:extLst>
              <a:ext uri="{FF2B5EF4-FFF2-40B4-BE49-F238E27FC236}">
                <a16:creationId xmlns:a16="http://schemas.microsoft.com/office/drawing/2014/main" id="{CBBCDB36-A5F4-DF81-FE84-1CBB05508220}"/>
              </a:ext>
            </a:extLst>
          </p:cNvPr>
          <p:cNvSpPr>
            <a:spLocks noGrp="1"/>
          </p:cNvSpPr>
          <p:nvPr>
            <p:ph type="body" sz="quarter" idx="10" hasCustomPrompt="1"/>
          </p:nvPr>
        </p:nvSpPr>
        <p:spPr>
          <a:xfrm>
            <a:off x="457277" y="3005339"/>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0" name="Title 8">
            <a:extLst>
              <a:ext uri="{FF2B5EF4-FFF2-40B4-BE49-F238E27FC236}">
                <a16:creationId xmlns:a16="http://schemas.microsoft.com/office/drawing/2014/main" id="{36520FD8-AF16-A7D1-FBFD-C07B1B5276AA}"/>
              </a:ext>
            </a:extLst>
          </p:cNvPr>
          <p:cNvSpPr>
            <a:spLocks noGrp="1"/>
          </p:cNvSpPr>
          <p:nvPr>
            <p:ph type="title" hasCustomPrompt="1"/>
          </p:nvPr>
        </p:nvSpPr>
        <p:spPr>
          <a:xfrm>
            <a:off x="457277" y="1751304"/>
            <a:ext cx="9601200" cy="923330"/>
          </a:xfrm>
          <a:prstGeom prst="rect">
            <a:avLst/>
          </a:prstGeo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1" name="Text Placeholder 4">
            <a:extLst>
              <a:ext uri="{FF2B5EF4-FFF2-40B4-BE49-F238E27FC236}">
                <a16:creationId xmlns:a16="http://schemas.microsoft.com/office/drawing/2014/main" id="{BEA145C4-F1AE-010B-FC94-C27466A668E5}"/>
              </a:ext>
            </a:extLst>
          </p:cNvPr>
          <p:cNvSpPr>
            <a:spLocks noGrp="1"/>
          </p:cNvSpPr>
          <p:nvPr>
            <p:ph type="body" sz="quarter" idx="11" hasCustomPrompt="1"/>
          </p:nvPr>
        </p:nvSpPr>
        <p:spPr>
          <a:xfrm>
            <a:off x="457277" y="1356499"/>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1251224928"/>
      </p:ext>
    </p:extLst>
  </p:cSld>
  <p:clrMapOvr>
    <a:masterClrMapping/>
  </p:clrMapOvr>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721896"/>
            <a:ext cx="11274552"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4265951232"/>
      </p:ext>
    </p:extLst>
  </p:cSld>
  <p:clrMapOvr>
    <a:masterClrMapping/>
  </p:clrMapOvr>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BG-Light">
    <p:bg>
      <p:bgPr>
        <a:solidFill>
          <a:schemeClr val="bg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DE3A7CEE-E1C9-5E29-7BD1-4DC1A1B47F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sp>
        <p:nvSpPr>
          <p:cNvPr id="5" name="Text Placeholder 4">
            <a:extLst>
              <a:ext uri="{FF2B5EF4-FFF2-40B4-BE49-F238E27FC236}">
                <a16:creationId xmlns:a16="http://schemas.microsoft.com/office/drawing/2014/main" id="{4448AADE-3723-5675-1E93-91E2083DA966}"/>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ct val="0"/>
              </a:spcBef>
              <a:defRPr sz="18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6" name="Text Placeholder 4">
            <a:extLst>
              <a:ext uri="{FF2B5EF4-FFF2-40B4-BE49-F238E27FC236}">
                <a16:creationId xmlns:a16="http://schemas.microsoft.com/office/drawing/2014/main" id="{72020841-C9E1-4289-E94E-04CC0C8D6EAB}"/>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a:solidFill>
                  <a:schemeClr val="tx1"/>
                </a:solidFill>
                <a:effectLst/>
                <a:latin typeface="Calibri" panose="020F0502020204030204" pitchFamily="34" charset="0"/>
              </a:defRPr>
            </a:lvl1pPr>
          </a:lstStyle>
          <a:p>
            <a:pPr lvl="0">
              <a:lnSpc>
                <a:spcPct val="100000"/>
              </a:lnSpc>
              <a:spcBef>
                <a:spcPct val="0"/>
              </a:spcBef>
            </a:pPr>
            <a:r>
              <a:rPr lang="en-US">
                <a:effectLst/>
              </a:rPr>
              <a:t>JANUARY 2023</a:t>
            </a:r>
            <a:endParaRPr lang="en-US"/>
          </a:p>
        </p:txBody>
      </p:sp>
      <p:sp>
        <p:nvSpPr>
          <p:cNvPr id="7" name="Title 2">
            <a:extLst>
              <a:ext uri="{FF2B5EF4-FFF2-40B4-BE49-F238E27FC236}">
                <a16:creationId xmlns:a16="http://schemas.microsoft.com/office/drawing/2014/main" id="{1E233166-418F-6386-079E-CEDA3BF9846B}"/>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a:solidFill>
                  <a:schemeClr val="tx1"/>
                </a:solidFill>
                <a:latin typeface="Calibri Light" panose="020F0302020204030204" pitchFamily="34" charset="0"/>
                <a:cs typeface="Calibri Light" panose="020F0302020204030204" pitchFamily="34" charset="0"/>
              </a:defRPr>
            </a:lvl1pPr>
          </a:lstStyle>
          <a:p>
            <a:pPr marL="0" lvl="0" indent="0">
              <a:spcBef>
                <a:spcPct val="0"/>
              </a:spcBef>
              <a:spcAft>
                <a:spcPct val="0"/>
              </a:spcAft>
              <a:buFont typeface="Arial" panose="020B0604020202020204" pitchFamily="34" charset="0"/>
            </a:pPr>
            <a:r>
              <a:rPr lang="en-US"/>
              <a:t>Click to edit Master title style</a:t>
            </a:r>
          </a:p>
        </p:txBody>
      </p:sp>
      <p:pic>
        <p:nvPicPr>
          <p:cNvPr id="3" name="Graphic 2">
            <a:extLst>
              <a:ext uri="{FF2B5EF4-FFF2-40B4-BE49-F238E27FC236}">
                <a16:creationId xmlns:a16="http://schemas.microsoft.com/office/drawing/2014/main" id="{D046FBA0-34E7-8BA0-8C70-B6AFD4D64D8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5414" y="748727"/>
            <a:ext cx="1226857" cy="432373"/>
          </a:xfrm>
          <a:prstGeom prst="rect">
            <a:avLst/>
          </a:prstGeom>
        </p:spPr>
      </p:pic>
    </p:spTree>
    <p:extLst>
      <p:ext uri="{BB962C8B-B14F-4D97-AF65-F5344CB8AC3E}">
        <p14:creationId xmlns:p14="http://schemas.microsoft.com/office/powerpoint/2010/main" val="63740781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Up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7239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522466620"/>
      </p:ext>
    </p:extLst>
  </p:cSld>
  <p:clrMapOvr>
    <a:masterClrMapping/>
  </p:clrMapOvr>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E4F57360-96E0-124A-8B27-F0C4589ED94D}"/>
              </a:ext>
            </a:extLst>
          </p:cNvPr>
          <p:cNvSpPr>
            <a:spLocks noGrp="1"/>
          </p:cNvSpPr>
          <p:nvPr>
            <p:ph type="body" sz="quarter" idx="11" hasCustomPrompt="1"/>
          </p:nvPr>
        </p:nvSpPr>
        <p:spPr>
          <a:xfrm>
            <a:off x="457200" y="1195614"/>
            <a:ext cx="11274552" cy="246221"/>
          </a:xfrm>
          <a:prstGeom prst="rect">
            <a:avLst/>
          </a:prstGeom>
        </p:spPr>
        <p:txBody>
          <a:bodyPr wrap="square" lIns="0" tIns="0" rIns="0" bIns="0" anchor="t" anchorCtr="0">
            <a:noAutofit/>
          </a:bodyPr>
          <a:lstStyle>
            <a:lvl1pPr marL="0" indent="0">
              <a:lnSpc>
                <a:spcPct val="100000"/>
              </a:lnSpc>
              <a:spcBef>
                <a:spcPct val="0"/>
              </a:spcBef>
              <a:buNone/>
              <a:defRPr sz="1600" b="1" i="0">
                <a:solidFill>
                  <a:schemeClr val="tx1"/>
                </a:solidFill>
              </a:defRPr>
            </a:lvl1pPr>
          </a:lstStyle>
          <a:p>
            <a:pPr lvl="0"/>
            <a:r>
              <a:rPr lang="en-US"/>
              <a:t>Edit Master text styles</a:t>
            </a:r>
          </a:p>
        </p:txBody>
      </p:sp>
      <p:sp>
        <p:nvSpPr>
          <p:cNvPr id="2" name="Title 1">
            <a:extLst>
              <a:ext uri="{FF2B5EF4-FFF2-40B4-BE49-F238E27FC236}">
                <a16:creationId xmlns:a16="http://schemas.microsoft.com/office/drawing/2014/main" id="{51B4284D-C7B7-AF33-505C-3BCE705434E9}"/>
              </a:ext>
            </a:extLst>
          </p:cNvPr>
          <p:cNvSpPr>
            <a:spLocks noGrp="1"/>
          </p:cNvSpPr>
          <p:nvPr>
            <p:ph type="title"/>
          </p:nvPr>
        </p:nvSpPr>
        <p:spPr>
          <a:xfrm>
            <a:off x="457200" y="723900"/>
            <a:ext cx="11274552" cy="457200"/>
          </a:xfrm>
        </p:spPr>
        <p:txBody>
          <a:bodyPr/>
          <a:lstStyle>
            <a:lvl1pPr>
              <a:defRPr b="1">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8CBF3641-43B5-6FAC-E7AA-3C2E1B686848}"/>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4138178598"/>
      </p:ext>
    </p:extLst>
  </p:cSld>
  <p:clrMapOvr>
    <a:masterClrMapping/>
  </p:clrMapOvr>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789756"/>
      </p:ext>
    </p:extLst>
  </p:cSld>
  <p:clrMapOvr>
    <a:masterClrMapping/>
  </p:clrMapOvr>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D0D8E0D9-9406-08F5-F3AB-192276B840AD}"/>
              </a:ext>
            </a:extLst>
          </p:cNvPr>
          <p:cNvSpPr>
            <a:spLocks noGrp="1"/>
          </p:cNvSpPr>
          <p:nvPr>
            <p:ph type="title"/>
          </p:nvPr>
        </p:nvSpPr>
        <p:spPr>
          <a:xfrm>
            <a:off x="457200" y="723900"/>
            <a:ext cx="11274552"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3010F0C-E353-B615-EE43-DC7134E728C4}"/>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828E7F92-C4B1-FD15-88E1-E80C3CABEB7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97BE634E-7C12-4735-5F97-ACA0CB41F52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891A8E84-4915-F847-688F-F749F3B632B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108897104"/>
      </p:ext>
    </p:extLst>
  </p:cSld>
  <p:clrMapOvr>
    <a:masterClrMapping/>
  </p:clrMapOvr>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Subtitl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D0D8E0D9-9406-08F5-F3AB-192276B840AD}"/>
              </a:ext>
            </a:extLst>
          </p:cNvPr>
          <p:cNvSpPr>
            <a:spLocks noGrp="1"/>
          </p:cNvSpPr>
          <p:nvPr>
            <p:ph type="title"/>
          </p:nvPr>
        </p:nvSpPr>
        <p:spPr>
          <a:xfrm>
            <a:off x="457200" y="723900"/>
            <a:ext cx="11274552"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3010F0C-E353-B615-EE43-DC7134E728C4}"/>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828E7F92-C4B1-FD15-88E1-E80C3CABEB7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97BE634E-7C12-4735-5F97-ACA0CB41F52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891A8E84-4915-F847-688F-F749F3B632B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7" name="Text Placeholder 8">
            <a:extLst>
              <a:ext uri="{FF2B5EF4-FFF2-40B4-BE49-F238E27FC236}">
                <a16:creationId xmlns:a16="http://schemas.microsoft.com/office/drawing/2014/main" id="{AA4049EA-1C80-CEF2-C39E-9249C1D295FE}"/>
              </a:ext>
            </a:extLst>
          </p:cNvPr>
          <p:cNvSpPr>
            <a:spLocks noGrp="1"/>
          </p:cNvSpPr>
          <p:nvPr>
            <p:ph type="body" sz="quarter" idx="11" hasCustomPrompt="1"/>
          </p:nvPr>
        </p:nvSpPr>
        <p:spPr>
          <a:xfrm>
            <a:off x="457200" y="1195614"/>
            <a:ext cx="11274552" cy="246221"/>
          </a:xfrm>
          <a:prstGeom prst="rect">
            <a:avLst/>
          </a:prstGeom>
        </p:spPr>
        <p:txBody>
          <a:bodyPr wrap="square" lIns="0" tIns="0" rIns="0" bIns="0" anchor="t" anchorCtr="0">
            <a:noAutofit/>
          </a:bodyPr>
          <a:lstStyle>
            <a:lvl1pPr marL="0" indent="0">
              <a:lnSpc>
                <a:spcPct val="100000"/>
              </a:lnSpc>
              <a:spcBef>
                <a:spcPct val="0"/>
              </a:spcBef>
              <a:buNone/>
              <a:defRPr sz="1600" b="1" i="0">
                <a:solidFill>
                  <a:schemeClr val="bg1"/>
                </a:solidFill>
              </a:defRPr>
            </a:lvl1pPr>
          </a:lstStyle>
          <a:p>
            <a:pPr lvl="0"/>
            <a:r>
              <a:rPr lang="en-US"/>
              <a:t>Edit Master text styles</a:t>
            </a:r>
          </a:p>
        </p:txBody>
      </p:sp>
    </p:spTree>
    <p:extLst>
      <p:ext uri="{BB962C8B-B14F-4D97-AF65-F5344CB8AC3E}">
        <p14:creationId xmlns:p14="http://schemas.microsoft.com/office/powerpoint/2010/main" val="396989413"/>
      </p:ext>
    </p:extLst>
  </p:cSld>
  <p:clrMapOvr>
    <a:masterClrMapping/>
  </p:clrMapOvr>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5988049"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5"/>
            <a:ext cx="6858002" cy="5527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9D2FFF58-70EB-C86F-9E59-1581F18B87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itle 1">
            <a:extLst>
              <a:ext uri="{FF2B5EF4-FFF2-40B4-BE49-F238E27FC236}">
                <a16:creationId xmlns:a16="http://schemas.microsoft.com/office/drawing/2014/main" id="{BFF9120F-E29C-8B3A-D5EB-E673F7B24C97}"/>
              </a:ext>
            </a:extLst>
          </p:cNvPr>
          <p:cNvSpPr>
            <a:spLocks noGrp="1"/>
          </p:cNvSpPr>
          <p:nvPr>
            <p:ph type="title"/>
          </p:nvPr>
        </p:nvSpPr>
        <p:spPr>
          <a:xfrm>
            <a:off x="472698" y="723900"/>
            <a:ext cx="5530849" cy="457200"/>
          </a:xfrm>
        </p:spPr>
        <p:txBody>
          <a:bodyPr/>
          <a:lstStyle>
            <a:lvl1pPr>
              <a:defRPr b="1">
                <a:solidFill>
                  <a:schemeClr val="bg1"/>
                </a:solidFill>
                <a:latin typeface="+mn-lt"/>
              </a:defRPr>
            </a:lvl1pPr>
          </a:lstStyle>
          <a:p>
            <a:r>
              <a:rPr lang="en-US"/>
              <a:t>Click to edit Master title style</a:t>
            </a:r>
          </a:p>
        </p:txBody>
      </p:sp>
      <p:sp>
        <p:nvSpPr>
          <p:cNvPr id="10" name="Text Placeholder 10">
            <a:extLst>
              <a:ext uri="{FF2B5EF4-FFF2-40B4-BE49-F238E27FC236}">
                <a16:creationId xmlns:a16="http://schemas.microsoft.com/office/drawing/2014/main" id="{8A6D870D-A9F4-488C-8ECB-5016711134CD}"/>
              </a:ext>
            </a:extLst>
          </p:cNvPr>
          <p:cNvSpPr>
            <a:spLocks noGrp="1"/>
          </p:cNvSpPr>
          <p:nvPr>
            <p:ph type="body" sz="quarter" idx="15" hasCustomPrompt="1"/>
          </p:nvPr>
        </p:nvSpPr>
        <p:spPr>
          <a:xfrm>
            <a:off x="472698"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825077986"/>
      </p:ext>
    </p:extLst>
  </p:cSld>
  <p:clrMapOvr>
    <a:masterClrMapping/>
  </p:clrMapOvr>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rrow-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5988049"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FF9120F-E29C-8B3A-D5EB-E673F7B24C97}"/>
              </a:ext>
            </a:extLst>
          </p:cNvPr>
          <p:cNvSpPr>
            <a:spLocks noGrp="1"/>
          </p:cNvSpPr>
          <p:nvPr>
            <p:ph type="title"/>
          </p:nvPr>
        </p:nvSpPr>
        <p:spPr>
          <a:xfrm>
            <a:off x="472698" y="723900"/>
            <a:ext cx="5530849" cy="457200"/>
          </a:xfrm>
        </p:spPr>
        <p:txBody>
          <a:bodyPr/>
          <a:lstStyle>
            <a:lvl1pPr>
              <a:defRPr b="1">
                <a:solidFill>
                  <a:schemeClr val="tx1"/>
                </a:solidFill>
                <a:latin typeface="+mn-lt"/>
              </a:defRPr>
            </a:lvl1pPr>
          </a:lstStyle>
          <a:p>
            <a:r>
              <a:rPr lang="en-US"/>
              <a:t>Click to edit Master title style</a:t>
            </a:r>
          </a:p>
        </p:txBody>
      </p:sp>
      <p:sp>
        <p:nvSpPr>
          <p:cNvPr id="10" name="Text Placeholder 10">
            <a:extLst>
              <a:ext uri="{FF2B5EF4-FFF2-40B4-BE49-F238E27FC236}">
                <a16:creationId xmlns:a16="http://schemas.microsoft.com/office/drawing/2014/main" id="{8A6D870D-A9F4-488C-8ECB-5016711134CD}"/>
              </a:ext>
            </a:extLst>
          </p:cNvPr>
          <p:cNvSpPr>
            <a:spLocks noGrp="1"/>
          </p:cNvSpPr>
          <p:nvPr>
            <p:ph type="body" sz="quarter" idx="15" hasCustomPrompt="1"/>
          </p:nvPr>
        </p:nvSpPr>
        <p:spPr>
          <a:xfrm>
            <a:off x="472698"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pic>
        <p:nvPicPr>
          <p:cNvPr id="3" name="Graphic 2">
            <a:extLst>
              <a:ext uri="{FF2B5EF4-FFF2-40B4-BE49-F238E27FC236}">
                <a16:creationId xmlns:a16="http://schemas.microsoft.com/office/drawing/2014/main" id="{99CE1444-B151-5430-2753-A94BFE59863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243817457"/>
      </p:ext>
    </p:extLst>
  </p:cSld>
  <p:clrMapOvr>
    <a:masterClrMapping/>
  </p:clrMapOvr>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rrow-Two">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891C23-3EE8-0CED-28FE-170D18A2D615}"/>
              </a:ext>
            </a:extLst>
          </p:cNvPr>
          <p:cNvGrpSpPr/>
          <p:nvPr userDrawn="1"/>
        </p:nvGrpSpPr>
        <p:grpSpPr>
          <a:xfrm>
            <a:off x="3909694" y="-2"/>
            <a:ext cx="4653972" cy="6858002"/>
            <a:chOff x="3300840" y="-2"/>
            <a:chExt cx="4653972" cy="6858002"/>
          </a:xfrm>
          <a:solidFill>
            <a:schemeClr val="bg1">
              <a:lumMod val="95000"/>
            </a:schemeClr>
          </a:solidFill>
        </p:grpSpPr>
        <p:sp>
          <p:nvSpPr>
            <p:cNvPr id="10" name="Rectangle 9">
              <a:extLst>
                <a:ext uri="{FF2B5EF4-FFF2-40B4-BE49-F238E27FC236}">
                  <a16:creationId xmlns:a16="http://schemas.microsoft.com/office/drawing/2014/main" id="{3E4E5E53-9F1A-D61C-9EEB-E1510482E5BF}"/>
                </a:ext>
              </a:extLst>
            </p:cNvPr>
            <p:cNvSpPr/>
            <p:nvPr userDrawn="1"/>
          </p:nvSpPr>
          <p:spPr bwMode="auto">
            <a:xfrm>
              <a:off x="3300840" y="0"/>
              <a:ext cx="4110732" cy="6858000"/>
            </a:xfrm>
            <a:prstGeom prst="rect">
              <a:avLst/>
            </a:prstGeom>
            <a:grp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Isosceles Triangle 13">
              <a:extLst>
                <a:ext uri="{FF2B5EF4-FFF2-40B4-BE49-F238E27FC236}">
                  <a16:creationId xmlns:a16="http://schemas.microsoft.com/office/drawing/2014/main" id="{DF41968F-990C-67B1-0475-04E0249E281A}"/>
                </a:ext>
              </a:extLst>
            </p:cNvPr>
            <p:cNvSpPr/>
            <p:nvPr userDrawn="1"/>
          </p:nvSpPr>
          <p:spPr>
            <a:xfrm rot="5400000" flipH="1">
              <a:off x="4249415" y="3152602"/>
              <a:ext cx="6858002" cy="5527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B17DFB89-A9BD-47AC-B57A-7869039229B5}"/>
              </a:ext>
            </a:extLst>
          </p:cNvPr>
          <p:cNvSpPr/>
          <p:nvPr userDrawn="1"/>
        </p:nvSpPr>
        <p:spPr bwMode="auto">
          <a:xfrm>
            <a:off x="-1" y="0"/>
            <a:ext cx="4076701"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925900" y="3152602"/>
            <a:ext cx="6858002" cy="5527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80E4AD9-5B60-F04F-FEE1-80647A0EADEE}"/>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189EAA6-8653-D9C5-4653-C4B7BB2BB328}"/>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672860023"/>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0894D8D-7B75-A627-E4B9-1C694A55CED1}"/>
              </a:ext>
            </a:extLst>
          </p:cNvPr>
          <p:cNvSpPr>
            <a:spLocks noGrp="1"/>
          </p:cNvSpPr>
          <p:nvPr>
            <p:ph type="title"/>
          </p:nvPr>
        </p:nvSpPr>
        <p:spPr>
          <a:xfrm>
            <a:off x="457200" y="723900"/>
            <a:ext cx="8252847"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05EF53-7E88-FC61-2AD6-524C99515525}"/>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AD091D4E-6AE3-3F04-D0A0-8C96044CC29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5678EB0A-0FF2-079E-6368-97511A388F2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2505159628"/>
      </p:ext>
    </p:extLst>
  </p:cSld>
  <p:clrMapOvr>
    <a:masterClrMapping/>
  </p:clrMapOvr>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1/6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5" y="0"/>
            <a:ext cx="2371722"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B1E6AE37-FC1E-5269-1E83-C3E9928ED25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607A8488-5F43-686E-E10B-16D16E352EE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7B7DE099-ACDF-D41B-FBC3-5EE9A76F4C28}"/>
              </a:ext>
            </a:extLst>
          </p:cNvPr>
          <p:cNvSpPr>
            <a:spLocks noGrp="1"/>
          </p:cNvSpPr>
          <p:nvPr>
            <p:ph type="title"/>
          </p:nvPr>
        </p:nvSpPr>
        <p:spPr>
          <a:xfrm>
            <a:off x="457200" y="723900"/>
            <a:ext cx="7450138" cy="457200"/>
          </a:xfrm>
        </p:spPr>
        <p:txBody>
          <a:bodyPr/>
          <a:lstStyle>
            <a:lvl1pPr>
              <a:defRPr b="1">
                <a:solidFill>
                  <a:schemeClr val="tx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AF7055BE-CD0F-6E9E-5992-4C7B9EF5FAB5}"/>
              </a:ext>
            </a:extLst>
          </p:cNvPr>
          <p:cNvSpPr>
            <a:spLocks noGrp="1"/>
          </p:cNvSpPr>
          <p:nvPr>
            <p:ph type="body" sz="quarter" idx="15" hasCustomPrompt="1"/>
          </p:nvPr>
        </p:nvSpPr>
        <p:spPr>
          <a:xfrm>
            <a:off x="457200" y="382446"/>
            <a:ext cx="3600000"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160022703"/>
      </p:ext>
    </p:extLst>
  </p:cSld>
  <p:clrMapOvr>
    <a:masterClrMapping/>
  </p:clrMapOvr>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188486-1E04-4170-877E-F561315E0FFC}"/>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r>
              <a:rPr lang="en-US"/>
              <a:t>Click icon to add picture</a:t>
            </a:r>
          </a:p>
        </p:txBody>
      </p:sp>
      <p:sp>
        <p:nvSpPr>
          <p:cNvPr id="4" name="Text Placeholder 4">
            <a:extLst>
              <a:ext uri="{FF2B5EF4-FFF2-40B4-BE49-F238E27FC236}">
                <a16:creationId xmlns:a16="http://schemas.microsoft.com/office/drawing/2014/main" id="{0BD2E969-F100-6B32-8DFD-11A45E5E43FA}"/>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ct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5" name="Text Placeholder 4">
            <a:extLst>
              <a:ext uri="{FF2B5EF4-FFF2-40B4-BE49-F238E27FC236}">
                <a16:creationId xmlns:a16="http://schemas.microsoft.com/office/drawing/2014/main" id="{2C67B491-F517-CB8D-96B1-B02A50D72325}"/>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a:solidFill>
                  <a:schemeClr val="bg1"/>
                </a:solidFill>
                <a:effectLst/>
                <a:latin typeface="Calibri" panose="020F0502020204030204" pitchFamily="34" charset="0"/>
              </a:defRPr>
            </a:lvl1pPr>
          </a:lstStyle>
          <a:p>
            <a:pPr lvl="0">
              <a:lnSpc>
                <a:spcPct val="100000"/>
              </a:lnSpc>
              <a:spcBef>
                <a:spcPct val="0"/>
              </a:spcBef>
            </a:pPr>
            <a:r>
              <a:rPr lang="en-US">
                <a:effectLst/>
              </a:rPr>
              <a:t>JANUARY 2023</a:t>
            </a:r>
            <a:endParaRPr lang="en-US"/>
          </a:p>
        </p:txBody>
      </p:sp>
      <p:sp>
        <p:nvSpPr>
          <p:cNvPr id="6" name="Title 2">
            <a:extLst>
              <a:ext uri="{FF2B5EF4-FFF2-40B4-BE49-F238E27FC236}">
                <a16:creationId xmlns:a16="http://schemas.microsoft.com/office/drawing/2014/main" id="{430FF820-B532-1296-E817-DF961B67DF09}"/>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a:solidFill>
                  <a:schemeClr val="bg1"/>
                </a:solidFill>
                <a:latin typeface="Calibri Light" panose="020F0302020204030204" pitchFamily="34" charset="0"/>
                <a:cs typeface="Calibri Light" panose="020F0302020204030204" pitchFamily="34" charset="0"/>
              </a:defRPr>
            </a:lvl1pPr>
          </a:lstStyle>
          <a:p>
            <a:pPr marL="0" lvl="0" indent="0">
              <a:spcBef>
                <a:spcPct val="0"/>
              </a:spcBef>
              <a:spcAft>
                <a:spcPct val="0"/>
              </a:spcAft>
              <a:buFont typeface="Arial" panose="020B0604020202020204" pitchFamily="34" charset="0"/>
            </a:pPr>
            <a:r>
              <a:rPr lang="en-US"/>
              <a:t>Click to edit Master title style</a:t>
            </a:r>
          </a:p>
        </p:txBody>
      </p:sp>
      <p:pic>
        <p:nvPicPr>
          <p:cNvPr id="7" name="Picture 6">
            <a:extLst>
              <a:ext uri="{FF2B5EF4-FFF2-40B4-BE49-F238E27FC236}">
                <a16:creationId xmlns:a16="http://schemas.microsoft.com/office/drawing/2014/main" id="{5754D4BD-6E7A-841D-F70C-31FAEF56CD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2738830701"/>
      </p:ext>
    </p:extLst>
  </p:cSld>
  <p:clrMapOvr>
    <a:masterClrMapping/>
  </p:clrMapOvr>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1/6-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0FD50C-06F7-21CC-1F6A-D75586A5063A}"/>
              </a:ext>
            </a:extLst>
          </p:cNvPr>
          <p:cNvSpPr/>
          <p:nvPr userDrawn="1"/>
        </p:nvSpPr>
        <p:spPr bwMode="auto">
          <a:xfrm>
            <a:off x="5166"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56866651-9DE6-3C00-E38E-CCE80D60499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367" y="6438901"/>
            <a:ext cx="540540" cy="190499"/>
          </a:xfrm>
          <a:prstGeom prst="rect">
            <a:avLst/>
          </a:prstGeom>
        </p:spPr>
      </p:pic>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0894D8D-7B75-A627-E4B9-1C694A55CED1}"/>
              </a:ext>
            </a:extLst>
          </p:cNvPr>
          <p:cNvSpPr>
            <a:spLocks noGrp="1"/>
          </p:cNvSpPr>
          <p:nvPr>
            <p:ph type="title"/>
          </p:nvPr>
        </p:nvSpPr>
        <p:spPr>
          <a:xfrm>
            <a:off x="457200" y="723900"/>
            <a:ext cx="8252847"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05EF53-7E88-FC61-2AD6-524C99515525}"/>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11" name="TextBox 10">
            <a:extLst>
              <a:ext uri="{FF2B5EF4-FFF2-40B4-BE49-F238E27FC236}">
                <a16:creationId xmlns:a16="http://schemas.microsoft.com/office/drawing/2014/main" id="{07BD1CA3-DE0B-7A9B-CE98-826ACE3DFEB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05F033AD-4765-5FA3-B45B-9232B4A16A8B}"/>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444341216"/>
      </p:ext>
    </p:extLst>
  </p:cSld>
  <p:clrMapOvr>
    <a:masterClrMapping/>
  </p:clrMapOvr>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AC395CC0-872C-69F3-88ED-BEF3B6BA983A}"/>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84DF7A43-01BC-022E-268E-6B2F50E13A7E}"/>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FF6CAB9-3229-A377-2782-A27CB6B30495}"/>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1B5412B9-D91D-8002-0693-897E81DD8C82}"/>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1288494081"/>
      </p:ext>
    </p:extLst>
  </p:cSld>
  <p:clrMapOvr>
    <a:masterClrMapping/>
  </p:clrMapOvr>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1/3-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441E88-7FE8-D22E-100F-B090659320A1}"/>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BFA5AB7F-48A8-2636-3278-4702BB8C575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AC395CC0-872C-69F3-88ED-BEF3B6BA983A}"/>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84DF7A43-01BC-022E-268E-6B2F50E13A7E}"/>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11" name="TextBox 10">
            <a:extLst>
              <a:ext uri="{FF2B5EF4-FFF2-40B4-BE49-F238E27FC236}">
                <a16:creationId xmlns:a16="http://schemas.microsoft.com/office/drawing/2014/main" id="{64ACC802-5D81-6EBD-4496-14A01AE49DBC}"/>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E233E5D9-D527-CAC4-3B1E-44AA802D7240}"/>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293214181"/>
      </p:ext>
    </p:extLst>
  </p:cSld>
  <p:clrMapOvr>
    <a:masterClrMapping/>
  </p:clrMapOvr>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1/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C79FDF51-3B9F-C5D8-7A84-09B7B6CB9E8B}"/>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AFD3A15A-582D-3DDB-CC40-43726E84CA43}"/>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7D8F2DF5-DE6F-E2FC-0057-63CC04174C3F}"/>
              </a:ext>
            </a:extLst>
          </p:cNvPr>
          <p:cNvSpPr>
            <a:spLocks noGrp="1"/>
          </p:cNvSpPr>
          <p:nvPr>
            <p:ph type="title"/>
          </p:nvPr>
        </p:nvSpPr>
        <p:spPr>
          <a:xfrm>
            <a:off x="457200" y="723900"/>
            <a:ext cx="5764213" cy="457200"/>
          </a:xfrm>
        </p:spPr>
        <p:txBody>
          <a:bodyPr/>
          <a:lstStyle>
            <a:lvl1pPr>
              <a:defRPr b="1">
                <a:solidFill>
                  <a:schemeClr val="tx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74897430-924B-CB14-9A94-8DB20A76C701}"/>
              </a:ext>
            </a:extLst>
          </p:cNvPr>
          <p:cNvSpPr>
            <a:spLocks noGrp="1"/>
          </p:cNvSpPr>
          <p:nvPr>
            <p:ph type="body" sz="quarter" idx="15" hasCustomPrompt="1"/>
          </p:nvPr>
        </p:nvSpPr>
        <p:spPr>
          <a:xfrm>
            <a:off x="457200" y="382446"/>
            <a:ext cx="5764213"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4038623919"/>
      </p:ext>
    </p:extLst>
  </p:cSld>
  <p:clrMapOvr>
    <a:masterClrMapping/>
  </p:clrMapOvr>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723900"/>
            <a:ext cx="2302297" cy="246221"/>
          </a:xfrm>
          <a:prstGeom prst="rect">
            <a:avLst/>
          </a:prstGeom>
          <a:noFill/>
        </p:spPr>
        <p:txBody>
          <a:bodyPr vert="horz" wrap="none" lIns="0" tIns="0" rIns="0" bIns="0" rtlCol="0" anchor="ctr">
            <a:spAutoFit/>
          </a:bodyPr>
          <a:lstStyle>
            <a:lvl1pPr>
              <a:defRPr lang="en-US" sz="1600" b="1" kern="800" cap="none" spc="13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302297" cy="246221"/>
          </a:xfrm>
          <a:prstGeom prst="rect">
            <a:avLst/>
          </a:prstGeom>
          <a:noFill/>
        </p:spPr>
        <p:txBody>
          <a:bodyPr vert="horz" wrap="none" lIns="0" tIns="0" rIns="0" bIns="0" rtlCol="0" anchor="ctr">
            <a:spAutoFit/>
          </a:bodyPr>
          <a:lstStyle>
            <a:lvl1pPr>
              <a:defRPr lang="en-US" sz="1600" b="1" kern="800" cap="none" spc="13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3" name="Title 1">
            <a:extLst>
              <a:ext uri="{FF2B5EF4-FFF2-40B4-BE49-F238E27FC236}">
                <a16:creationId xmlns:a16="http://schemas.microsoft.com/office/drawing/2014/main" id="{1ED9D0C0-2EBB-53F1-FD7B-7BFF49053303}"/>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BF6AFA3-4B0B-A44E-C32C-9E35F112D736}"/>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2D7A437B-1C43-BD15-538B-E37E3F956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023EDF6C-81ED-D75B-14CE-F3906A1FF5D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4102812571"/>
      </p:ext>
    </p:extLst>
  </p:cSld>
  <p:clrMapOvr>
    <a:masterClrMapping/>
  </p:clrMapOvr>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1/2-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6C5343-68AD-9879-2727-7ECBCB6A1B23}"/>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BEF0FAA-381C-3A89-42AF-830EF59119A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56236"/>
            <a:ext cx="540540" cy="190499"/>
          </a:xfrm>
          <a:prstGeom prst="rect">
            <a:avLst/>
          </a:prstGeom>
        </p:spPr>
      </p:pic>
      <p:sp>
        <p:nvSpPr>
          <p:cNvPr id="11" name="TextBox 10">
            <a:extLst>
              <a:ext uri="{FF2B5EF4-FFF2-40B4-BE49-F238E27FC236}">
                <a16:creationId xmlns:a16="http://schemas.microsoft.com/office/drawing/2014/main" id="{8B24921F-F7DB-7A40-465F-85F610FC20C6}"/>
              </a:ext>
            </a:extLst>
          </p:cNvPr>
          <p:cNvSpPr txBox="1"/>
          <p:nvPr userDrawn="1"/>
        </p:nvSpPr>
        <p:spPr>
          <a:xfrm>
            <a:off x="10048875" y="6423925"/>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64F018D9-6B5F-8BCB-BD75-7816BF58C56F}"/>
              </a:ext>
            </a:extLst>
          </p:cNvPr>
          <p:cNvSpPr txBox="1"/>
          <p:nvPr userDrawn="1"/>
        </p:nvSpPr>
        <p:spPr>
          <a:xfrm>
            <a:off x="11498094" y="6423926"/>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723900"/>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3" name="Title 1">
            <a:extLst>
              <a:ext uri="{FF2B5EF4-FFF2-40B4-BE49-F238E27FC236}">
                <a16:creationId xmlns:a16="http://schemas.microsoft.com/office/drawing/2014/main" id="{1ED9D0C0-2EBB-53F1-FD7B-7BFF49053303}"/>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BF6AFA3-4B0B-A44E-C32C-9E35F112D736}"/>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2D7A437B-1C43-BD15-538B-E37E3F956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023EDF6C-81ED-D75B-14CE-F3906A1FF5D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069021689"/>
      </p:ext>
    </p:extLst>
  </p:cSld>
  <p:clrMapOvr>
    <a:masterClrMapping/>
  </p:clrMapOvr>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1/2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E740C5E2-D359-5FED-B284-19CF47A418DC}"/>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A60CDFE-3A94-5F3A-0523-ABA560780070}"/>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E7052EF-2C83-09DE-9638-F3492217FF7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997612B5-8615-3AC0-8239-012312B6FD99}"/>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3342524139"/>
      </p:ext>
    </p:extLst>
  </p:cSld>
  <p:clrMapOvr>
    <a:masterClrMapping/>
  </p:clrMapOvr>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1/2 Picture-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2960BA-AA0C-9715-43A2-22B9050A4780}"/>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9" name="Graphic 8">
            <a:extLst>
              <a:ext uri="{FF2B5EF4-FFF2-40B4-BE49-F238E27FC236}">
                <a16:creationId xmlns:a16="http://schemas.microsoft.com/office/drawing/2014/main" id="{81783F67-AD13-06FC-C79E-DE6FBF4D05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a:solidFill>
            <a:schemeClr val="tx1">
              <a:lumMod val="85000"/>
              <a:lumOff val="15000"/>
            </a:schemeClr>
          </a:solidFill>
        </p:spPr>
        <p:txBody>
          <a:bodyPr/>
          <a:lstStyle/>
          <a:p>
            <a:r>
              <a:rPr lang="en-US"/>
              <a:t>Click icon to add picture</a:t>
            </a:r>
          </a:p>
        </p:txBody>
      </p:sp>
      <p:sp>
        <p:nvSpPr>
          <p:cNvPr id="2" name="Title 1">
            <a:extLst>
              <a:ext uri="{FF2B5EF4-FFF2-40B4-BE49-F238E27FC236}">
                <a16:creationId xmlns:a16="http://schemas.microsoft.com/office/drawing/2014/main" id="{B2F414E4-F961-7DD4-8CFB-7B93DD10B689}"/>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2BE525B-A1C0-1DD5-E075-79F96E71ED40}"/>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10" name="TextBox 9">
            <a:extLst>
              <a:ext uri="{FF2B5EF4-FFF2-40B4-BE49-F238E27FC236}">
                <a16:creationId xmlns:a16="http://schemas.microsoft.com/office/drawing/2014/main" id="{5067A229-8E7F-A1E8-7492-218AEFB06B0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1" name="Text Placeholder 3">
            <a:extLst>
              <a:ext uri="{FF2B5EF4-FFF2-40B4-BE49-F238E27FC236}">
                <a16:creationId xmlns:a16="http://schemas.microsoft.com/office/drawing/2014/main" id="{371751A4-BF09-09F2-77C6-42F2F2AEB242}"/>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610132402"/>
      </p:ext>
    </p:extLst>
  </p:cSld>
  <p:clrMapOvr>
    <a:masterClrMapping/>
  </p:clrMapOvr>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1/2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Box 3">
            <a:extLst>
              <a:ext uri="{FF2B5EF4-FFF2-40B4-BE49-F238E27FC236}">
                <a16:creationId xmlns:a16="http://schemas.microsoft.com/office/drawing/2014/main" id="{ACB7486B-35A7-A3FF-6F44-2159B1E9FAD3}"/>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B82A7F25-3763-4002-A844-19432F963122}"/>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6" name="Title 1">
            <a:extLst>
              <a:ext uri="{FF2B5EF4-FFF2-40B4-BE49-F238E27FC236}">
                <a16:creationId xmlns:a16="http://schemas.microsoft.com/office/drawing/2014/main" id="{9EBC1AB0-2CF4-70A1-0BD7-A9A57D9F98BB}"/>
              </a:ext>
            </a:extLst>
          </p:cNvPr>
          <p:cNvSpPr>
            <a:spLocks noGrp="1"/>
          </p:cNvSpPr>
          <p:nvPr>
            <p:ph type="title"/>
          </p:nvPr>
        </p:nvSpPr>
        <p:spPr>
          <a:xfrm>
            <a:off x="457200" y="723900"/>
            <a:ext cx="5342021" cy="457200"/>
          </a:xfrm>
        </p:spPr>
        <p:txBody>
          <a:bodyPr/>
          <a:lstStyle>
            <a:lvl1pPr>
              <a:defRPr b="1">
                <a:solidFill>
                  <a:schemeClr val="tx1"/>
                </a:solidFill>
                <a:latin typeface="+mn-lt"/>
              </a:defRPr>
            </a:lvl1pPr>
          </a:lstStyle>
          <a:p>
            <a:r>
              <a:rPr lang="en-US"/>
              <a:t>Click to edit Master title style</a:t>
            </a:r>
          </a:p>
        </p:txBody>
      </p:sp>
      <p:sp>
        <p:nvSpPr>
          <p:cNvPr id="8" name="Text Placeholder 10">
            <a:extLst>
              <a:ext uri="{FF2B5EF4-FFF2-40B4-BE49-F238E27FC236}">
                <a16:creationId xmlns:a16="http://schemas.microsoft.com/office/drawing/2014/main" id="{9B299D4E-38EF-AC64-7836-1AD1E87996BE}"/>
              </a:ext>
            </a:extLst>
          </p:cNvPr>
          <p:cNvSpPr>
            <a:spLocks noGrp="1"/>
          </p:cNvSpPr>
          <p:nvPr>
            <p:ph type="body" sz="quarter" idx="15" hasCustomPrompt="1"/>
          </p:nvPr>
        </p:nvSpPr>
        <p:spPr>
          <a:xfrm>
            <a:off x="457200" y="382446"/>
            <a:ext cx="5342021"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727129321"/>
      </p:ext>
    </p:extLst>
  </p:cSld>
  <p:clrMapOvr>
    <a:masterClrMapping/>
  </p:clrMapOvr>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1/2 Picture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D4D51ED0-4D08-4641-87AC-8F2B5E2A3B9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3" name="Picture Placeholder 2">
            <a:extLst>
              <a:ext uri="{FF2B5EF4-FFF2-40B4-BE49-F238E27FC236}">
                <a16:creationId xmlns:a16="http://schemas.microsoft.com/office/drawing/2014/main" id="{091CD3F7-14AE-A849-9B73-75D2354D4845}"/>
              </a:ext>
            </a:extLst>
          </p:cNvPr>
          <p:cNvSpPr>
            <a:spLocks noGrp="1"/>
          </p:cNvSpPr>
          <p:nvPr>
            <p:ph type="pic" sz="quarter" idx="16"/>
          </p:nvPr>
        </p:nvSpPr>
        <p:spPr>
          <a:xfrm>
            <a:off x="6096000" y="0"/>
            <a:ext cx="6096000" cy="6858000"/>
          </a:xfrm>
          <a:prstGeom prst="rect">
            <a:avLst/>
          </a:prstGeom>
        </p:spPr>
        <p:txBody>
          <a:bodyPr/>
          <a:lstStyle/>
          <a:p>
            <a:r>
              <a:rPr lang="en-US"/>
              <a:t>Click icon to add picture</a:t>
            </a:r>
          </a:p>
        </p:txBody>
      </p:sp>
      <p:sp>
        <p:nvSpPr>
          <p:cNvPr id="3" name="TextBox 2">
            <a:extLst>
              <a:ext uri="{FF2B5EF4-FFF2-40B4-BE49-F238E27FC236}">
                <a16:creationId xmlns:a16="http://schemas.microsoft.com/office/drawing/2014/main" id="{90C6BA4E-CBCB-554D-CA98-146A521CFDF4}"/>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E9BB62B8-4926-8E23-51B4-D8AC31708BB8}"/>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5A808058-9E6F-F0D8-A385-7B4C54766A2E}"/>
              </a:ext>
            </a:extLst>
          </p:cNvPr>
          <p:cNvSpPr>
            <a:spLocks noGrp="1"/>
          </p:cNvSpPr>
          <p:nvPr>
            <p:ph type="title"/>
          </p:nvPr>
        </p:nvSpPr>
        <p:spPr>
          <a:xfrm>
            <a:off x="457200" y="723900"/>
            <a:ext cx="5005137" cy="457200"/>
          </a:xfrm>
        </p:spPr>
        <p:txBody>
          <a:bodyPr/>
          <a:lstStyle>
            <a:lvl1pPr>
              <a:defRPr b="1">
                <a:solidFill>
                  <a:schemeClr val="bg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93D95AB9-CE03-7AFD-DBBE-C67756B352CB}"/>
              </a:ext>
            </a:extLst>
          </p:cNvPr>
          <p:cNvSpPr>
            <a:spLocks noGrp="1"/>
          </p:cNvSpPr>
          <p:nvPr>
            <p:ph type="body" sz="quarter" idx="15" hasCustomPrompt="1"/>
          </p:nvPr>
        </p:nvSpPr>
        <p:spPr>
          <a:xfrm>
            <a:off x="457200" y="382446"/>
            <a:ext cx="5005137"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09970004"/>
      </p:ext>
    </p:extLst>
  </p:cSld>
  <p:clrMapOvr>
    <a:masterClrMapping/>
  </p:clrMapOv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11A216CA-E680-42EB-BC45-95A09D62759B}"/>
              </a:ext>
            </a:extLst>
          </p:cNvPr>
          <p:cNvSpPr>
            <a:spLocks noGrp="1"/>
          </p:cNvSpPr>
          <p:nvPr>
            <p:ph type="pic" sz="quarter" idx="13"/>
          </p:nvPr>
        </p:nvSpPr>
        <p:spPr>
          <a:xfrm>
            <a:off x="6095998" y="0"/>
            <a:ext cx="6096001" cy="6858000"/>
          </a:xfrm>
          <a:prstGeom prst="rect">
            <a:avLst/>
          </a:prstGeom>
          <a:solidFill>
            <a:schemeClr val="bg2"/>
          </a:solidFill>
        </p:spPr>
        <p:txBody>
          <a:bodyPr/>
          <a:lstStyle>
            <a:lvl1pPr>
              <a:defRPr/>
            </a:lvl1pPr>
          </a:lstStyle>
          <a:p>
            <a:r>
              <a:rPr lang="en-US"/>
              <a:t>Click icon to add picture</a:t>
            </a:r>
          </a:p>
        </p:txBody>
      </p:sp>
      <p:sp>
        <p:nvSpPr>
          <p:cNvPr id="3" name="Text Placeholder 4">
            <a:extLst>
              <a:ext uri="{FF2B5EF4-FFF2-40B4-BE49-F238E27FC236}">
                <a16:creationId xmlns:a16="http://schemas.microsoft.com/office/drawing/2014/main" id="{30094E5E-6EFF-CE7E-D775-2FA95EEE2F1D}"/>
              </a:ext>
            </a:extLst>
          </p:cNvPr>
          <p:cNvSpPr>
            <a:spLocks noGrp="1"/>
          </p:cNvSpPr>
          <p:nvPr>
            <p:ph type="body" sz="quarter" idx="11" hasCustomPrompt="1"/>
          </p:nvPr>
        </p:nvSpPr>
        <p:spPr>
          <a:xfrm>
            <a:off x="468775" y="4663440"/>
            <a:ext cx="5309027" cy="276999"/>
          </a:xfrm>
          <a:prstGeom prst="rect">
            <a:avLst/>
          </a:prstGeom>
        </p:spPr>
        <p:txBody>
          <a:bodyPr wrap="square">
            <a:spAutoFit/>
          </a:bodyPr>
          <a:lstStyle>
            <a:lvl1pPr>
              <a:lnSpc>
                <a:spcPct val="100000"/>
              </a:lnSpc>
              <a:spcBef>
                <a:spcPct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4" name="Text Placeholder 4">
            <a:extLst>
              <a:ext uri="{FF2B5EF4-FFF2-40B4-BE49-F238E27FC236}">
                <a16:creationId xmlns:a16="http://schemas.microsoft.com/office/drawing/2014/main" id="{4E632B84-D810-D682-26F1-538579099EAB}"/>
              </a:ext>
            </a:extLst>
          </p:cNvPr>
          <p:cNvSpPr>
            <a:spLocks noGrp="1"/>
          </p:cNvSpPr>
          <p:nvPr>
            <p:ph type="body" sz="quarter" idx="12" hasCustomPrompt="1"/>
          </p:nvPr>
        </p:nvSpPr>
        <p:spPr>
          <a:xfrm>
            <a:off x="468775" y="5245390"/>
            <a:ext cx="5309027" cy="184666"/>
          </a:xfrm>
          <a:prstGeom prst="rect">
            <a:avLst/>
          </a:prstGeom>
        </p:spPr>
        <p:txBody>
          <a:bodyPr vert="horz" wrap="square" lIns="0" tIns="0" rIns="0" bIns="0" rtlCol="0">
            <a:spAutoFit/>
          </a:bodyPr>
          <a:lstStyle>
            <a:lvl1pPr>
              <a:defRPr lang="en-US" sz="1200" b="1" spc="400" baseline="0">
                <a:solidFill>
                  <a:schemeClr val="bg1"/>
                </a:solidFill>
                <a:effectLst/>
                <a:latin typeface="Calibri" panose="020F0502020204030204" pitchFamily="34" charset="0"/>
              </a:defRPr>
            </a:lvl1pPr>
          </a:lstStyle>
          <a:p>
            <a:pPr lvl="0">
              <a:lnSpc>
                <a:spcPct val="100000"/>
              </a:lnSpc>
              <a:spcBef>
                <a:spcPct val="0"/>
              </a:spcBef>
            </a:pPr>
            <a:r>
              <a:rPr lang="en-US">
                <a:effectLst/>
              </a:rPr>
              <a:t>JANUARY 2023</a:t>
            </a:r>
            <a:endParaRPr lang="en-US"/>
          </a:p>
        </p:txBody>
      </p:sp>
      <p:sp>
        <p:nvSpPr>
          <p:cNvPr id="5" name="Title 2">
            <a:extLst>
              <a:ext uri="{FF2B5EF4-FFF2-40B4-BE49-F238E27FC236}">
                <a16:creationId xmlns:a16="http://schemas.microsoft.com/office/drawing/2014/main" id="{7E6BD730-15BB-8DAE-B807-85A733E0F752}"/>
              </a:ext>
            </a:extLst>
          </p:cNvPr>
          <p:cNvSpPr>
            <a:spLocks noGrp="1"/>
          </p:cNvSpPr>
          <p:nvPr>
            <p:ph type="title"/>
          </p:nvPr>
        </p:nvSpPr>
        <p:spPr>
          <a:xfrm>
            <a:off x="466165" y="1696496"/>
            <a:ext cx="5311637" cy="1846659"/>
          </a:xfrm>
        </p:spPr>
        <p:txBody>
          <a:bodyPr vert="horz" wrap="square" lIns="0" tIns="0" rIns="0" bIns="0" rtlCol="0">
            <a:spAutoFit/>
          </a:bodyPr>
          <a:lstStyle>
            <a:lvl1pPr>
              <a:defRPr lang="en-US" sz="6000" b="0">
                <a:solidFill>
                  <a:schemeClr val="bg1"/>
                </a:solidFill>
                <a:latin typeface="Calibri Light" panose="020F0302020204030204" pitchFamily="34" charset="0"/>
                <a:cs typeface="Calibri Light" panose="020F0302020204030204" pitchFamily="34" charset="0"/>
              </a:defRPr>
            </a:lvl1pPr>
          </a:lstStyle>
          <a:p>
            <a:pPr marL="0" lvl="0" indent="0">
              <a:spcBef>
                <a:spcPct val="0"/>
              </a:spcBef>
              <a:spcAft>
                <a:spcPct val="0"/>
              </a:spcAft>
              <a:buFont typeface="Arial" panose="020B0604020202020204" pitchFamily="34" charset="0"/>
            </a:pPr>
            <a:r>
              <a:rPr lang="en-US"/>
              <a:t>Click to edit Master title style</a:t>
            </a:r>
          </a:p>
        </p:txBody>
      </p:sp>
      <p:pic>
        <p:nvPicPr>
          <p:cNvPr id="2" name="Picture 1">
            <a:extLst>
              <a:ext uri="{FF2B5EF4-FFF2-40B4-BE49-F238E27FC236}">
                <a16:creationId xmlns:a16="http://schemas.microsoft.com/office/drawing/2014/main" id="{58229A6F-36FA-05D5-E223-1581D31CE2D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3302430055"/>
      </p:ext>
    </p:extLst>
  </p:cSld>
  <p:clrMapOvr>
    <a:masterClrMapping/>
  </p:clrMapOvr>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5CC81004-83D3-1FD9-8DEB-8753B675234C}"/>
              </a:ext>
            </a:extLst>
          </p:cNvPr>
          <p:cNvSpPr>
            <a:spLocks noGrp="1"/>
          </p:cNvSpPr>
          <p:nvPr>
            <p:ph type="title"/>
          </p:nvPr>
        </p:nvSpPr>
        <p:spPr>
          <a:xfrm>
            <a:off x="457201" y="723900"/>
            <a:ext cx="3611880" cy="457200"/>
          </a:xfrm>
        </p:spPr>
        <p:txBody>
          <a:bodyPr/>
          <a:lstStyle>
            <a:lvl1pPr>
              <a:defRPr b="1">
                <a:solidFill>
                  <a:schemeClr val="tx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6B05C9E2-FF8C-3AB5-99B5-2786F045CA73}"/>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4" name="TextBox 3">
            <a:extLst>
              <a:ext uri="{FF2B5EF4-FFF2-40B4-BE49-F238E27FC236}">
                <a16:creationId xmlns:a16="http://schemas.microsoft.com/office/drawing/2014/main" id="{7093178D-6CC8-41D7-8CEB-9ED5EE67A4B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ACC52C08-BA77-F41F-7A2A-48DD915C7E8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4053475421"/>
      </p:ext>
    </p:extLst>
  </p:cSld>
  <p:clrMapOvr>
    <a:masterClrMapping/>
  </p:clrMapOvr>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2/3 Pictur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63925-928E-4FE1-B9E5-B83141A2C221}"/>
              </a:ext>
            </a:extLst>
          </p:cNvPr>
          <p:cNvSpPr/>
          <p:nvPr userDrawn="1"/>
        </p:nvSpPr>
        <p:spPr bwMode="auto">
          <a:xfrm>
            <a:off x="-1"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7" name="Graphic 6">
            <a:extLst>
              <a:ext uri="{FF2B5EF4-FFF2-40B4-BE49-F238E27FC236}">
                <a16:creationId xmlns:a16="http://schemas.microsoft.com/office/drawing/2014/main" id="{C169AD5E-5F94-E6C0-0DB3-77E8A5A0D3C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0" y="6438901"/>
            <a:ext cx="540540" cy="190499"/>
          </a:xfrm>
          <a:prstGeom prst="rect">
            <a:avLst/>
          </a:prstGeom>
        </p:spPr>
      </p:pic>
      <p:sp>
        <p:nvSpPr>
          <p:cNvPr id="8" name="TextBox 7">
            <a:extLst>
              <a:ext uri="{FF2B5EF4-FFF2-40B4-BE49-F238E27FC236}">
                <a16:creationId xmlns:a16="http://schemas.microsoft.com/office/drawing/2014/main" id="{D63DBF0C-CA25-003D-B5D8-6EE24C1F808C}"/>
              </a:ext>
            </a:extLst>
          </p:cNvPr>
          <p:cNvSpPr txBox="1"/>
          <p:nvPr userDrawn="1"/>
        </p:nvSpPr>
        <p:spPr>
          <a:xfrm>
            <a:off x="10048874"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0" name="Text Placeholder 3">
            <a:extLst>
              <a:ext uri="{FF2B5EF4-FFF2-40B4-BE49-F238E27FC236}">
                <a16:creationId xmlns:a16="http://schemas.microsoft.com/office/drawing/2014/main" id="{697B36E0-E687-34C7-ACB3-F681FF77C582}"/>
              </a:ext>
            </a:extLst>
          </p:cNvPr>
          <p:cNvSpPr txBox="1"/>
          <p:nvPr userDrawn="1"/>
        </p:nvSpPr>
        <p:spPr>
          <a:xfrm>
            <a:off x="11498093"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a:solidFill>
            <a:schemeClr val="tx1">
              <a:lumMod val="85000"/>
              <a:lumOff val="15000"/>
            </a:schemeClr>
          </a:solidFill>
        </p:spPr>
        <p:txBody>
          <a:bodyPr/>
          <a:lstStyle/>
          <a:p>
            <a:r>
              <a:rPr lang="en-US"/>
              <a:t>Click icon to add picture</a:t>
            </a:r>
          </a:p>
        </p:txBody>
      </p:sp>
      <p:sp>
        <p:nvSpPr>
          <p:cNvPr id="2" name="Title 1">
            <a:extLst>
              <a:ext uri="{FF2B5EF4-FFF2-40B4-BE49-F238E27FC236}">
                <a16:creationId xmlns:a16="http://schemas.microsoft.com/office/drawing/2014/main" id="{5CC81004-83D3-1FD9-8DEB-8753B675234C}"/>
              </a:ext>
            </a:extLst>
          </p:cNvPr>
          <p:cNvSpPr>
            <a:spLocks noGrp="1"/>
          </p:cNvSpPr>
          <p:nvPr>
            <p:ph type="title"/>
          </p:nvPr>
        </p:nvSpPr>
        <p:spPr>
          <a:xfrm>
            <a:off x="457201" y="723900"/>
            <a:ext cx="3611880" cy="457200"/>
          </a:xfrm>
        </p:spPr>
        <p:txBody>
          <a:bodyPr/>
          <a:lstStyle>
            <a:lvl1pPr>
              <a:defRPr b="1">
                <a:solidFill>
                  <a:schemeClr val="bg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6B05C9E2-FF8C-3AB5-99B5-2786F045CA73}"/>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4" name="TextBox 3">
            <a:extLst>
              <a:ext uri="{FF2B5EF4-FFF2-40B4-BE49-F238E27FC236}">
                <a16:creationId xmlns:a16="http://schemas.microsoft.com/office/drawing/2014/main" id="{7093178D-6CC8-41D7-8CEB-9ED5EE67A4B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ACC52C08-BA77-F41F-7A2A-48DD915C7E8E}"/>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41388704"/>
      </p:ext>
    </p:extLst>
  </p:cSld>
  <p:clrMapOvr>
    <a:masterClrMapping/>
  </p:clrMapOvr>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15EB0785-A8B2-B844-97DC-362F6DEDBA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2455172005"/>
      </p:ext>
    </p:extLst>
  </p:cSld>
  <p:clrMapOvr>
    <a:masterClrMapping/>
  </p:clrMapOvr>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MockUp-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6310AE-15DA-337B-9B5E-33A904BF3549}"/>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p:txBody>
      </p:sp>
      <p:pic>
        <p:nvPicPr>
          <p:cNvPr id="4" name="Graphic 3">
            <a:extLst>
              <a:ext uri="{FF2B5EF4-FFF2-40B4-BE49-F238E27FC236}">
                <a16:creationId xmlns:a16="http://schemas.microsoft.com/office/drawing/2014/main" id="{C4F314DE-C7E3-7237-4318-0407E44F572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5" name="TextBox 4">
            <a:extLst>
              <a:ext uri="{FF2B5EF4-FFF2-40B4-BE49-F238E27FC236}">
                <a16:creationId xmlns:a16="http://schemas.microsoft.com/office/drawing/2014/main" id="{9A5B1A98-E850-C3DE-38BF-EFAE0A2DC98C}"/>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6E6FC5F8-7CE5-D29D-2CCA-C5715CDD43B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886359470"/>
      </p:ext>
    </p:extLst>
  </p:cSld>
  <p:clrMapOvr>
    <a:masterClrMapping/>
  </p:clrMapOvr>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Mock Up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CD48285-8885-4D22-8AE4-172AF611419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15F520A7-9AB7-29A3-F6E1-6EDE842DFA3A}"/>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35B6FBE-AD77-73FE-AB75-C5B0A0FF3DDF}"/>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816521123"/>
      </p:ext>
    </p:extLst>
  </p:cSld>
  <p:clrMapOvr>
    <a:masterClrMapping/>
  </p:clrMapOvr>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Mock Up Left-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9C4A8F-5B1E-7B0E-CAF7-B9F33D92C844}"/>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15F520A7-9AB7-29A3-F6E1-6EDE842DFA3A}"/>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35B6FBE-AD77-73FE-AB75-C5B0A0FF3DDF}"/>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6" name="Graphic 5">
            <a:extLst>
              <a:ext uri="{FF2B5EF4-FFF2-40B4-BE49-F238E27FC236}">
                <a16:creationId xmlns:a16="http://schemas.microsoft.com/office/drawing/2014/main" id="{1D6F42AB-F517-759C-A3C4-63443ED771D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TextBox 6">
            <a:extLst>
              <a:ext uri="{FF2B5EF4-FFF2-40B4-BE49-F238E27FC236}">
                <a16:creationId xmlns:a16="http://schemas.microsoft.com/office/drawing/2014/main" id="{714E9D77-5CF8-5131-6018-48DF58117EC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34280A7-4796-759A-6B00-0444E865A6A0}"/>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94812159"/>
      </p:ext>
    </p:extLst>
  </p:cSld>
  <p:clrMapOvr>
    <a:masterClrMapping/>
  </p:clrMapOvr>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Mock Up Left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4" name="Graphic 3">
            <a:extLst>
              <a:ext uri="{FF2B5EF4-FFF2-40B4-BE49-F238E27FC236}">
                <a16:creationId xmlns:a16="http://schemas.microsoft.com/office/drawing/2014/main" id="{FF61EEF5-D25E-43F9-9DE7-B0D48CE58D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C700771F-7FE8-2510-0C0E-734572A38145}"/>
              </a:ext>
            </a:extLst>
          </p:cNvPr>
          <p:cNvSpPr>
            <a:spLocks noGrp="1"/>
          </p:cNvSpPr>
          <p:nvPr>
            <p:ph type="title"/>
          </p:nvPr>
        </p:nvSpPr>
        <p:spPr>
          <a:xfrm>
            <a:off x="457200" y="723900"/>
            <a:ext cx="5764213" cy="457200"/>
          </a:xfrm>
        </p:spPr>
        <p:txBody>
          <a:bodyPr/>
          <a:lstStyle>
            <a:lvl1pPr>
              <a:defRPr b="1">
                <a:solidFill>
                  <a:schemeClr val="bg1"/>
                </a:solidFill>
                <a:latin typeface="+mn-lt"/>
              </a:defRPr>
            </a:lvl1pPr>
          </a:lstStyle>
          <a:p>
            <a:r>
              <a:rPr lang="en-US"/>
              <a:t>Click to edit Master title style</a:t>
            </a:r>
          </a:p>
        </p:txBody>
      </p:sp>
      <p:sp>
        <p:nvSpPr>
          <p:cNvPr id="5" name="Text Placeholder 10">
            <a:extLst>
              <a:ext uri="{FF2B5EF4-FFF2-40B4-BE49-F238E27FC236}">
                <a16:creationId xmlns:a16="http://schemas.microsoft.com/office/drawing/2014/main" id="{E1513A24-C9FD-06A1-1015-D9656D68B888}"/>
              </a:ext>
            </a:extLst>
          </p:cNvPr>
          <p:cNvSpPr>
            <a:spLocks noGrp="1"/>
          </p:cNvSpPr>
          <p:nvPr>
            <p:ph type="body" sz="quarter" idx="15" hasCustomPrompt="1"/>
          </p:nvPr>
        </p:nvSpPr>
        <p:spPr>
          <a:xfrm>
            <a:off x="457200" y="382446"/>
            <a:ext cx="5764213"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146650778"/>
      </p:ext>
    </p:extLst>
  </p:cSld>
  <p:clrMapOvr>
    <a:masterClrMapping/>
  </p:clrMapOvr>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Study-Mock Up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E5D96D1E-C1BD-6F40-A978-D03F53CD4A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2583121950"/>
      </p:ext>
    </p:extLst>
  </p:cSld>
  <p:clrMapOvr>
    <a:masterClrMapping/>
  </p:clrMapOvr>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108325" y="0"/>
            <a:ext cx="9083675"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2C54523F-EFD3-EDB0-4AF0-FB2421CCFFF3}"/>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7DB8D92B-BDD7-86B1-A31A-C3740736BA65}"/>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24755027"/>
      </p:ext>
    </p:extLst>
  </p:cSld>
  <p:clrMapOvr>
    <a:masterClrMapping/>
  </p:clrMapOvr>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arrow-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108325" y="0"/>
            <a:ext cx="9083675" cy="6858000"/>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2C54523F-EFD3-EDB0-4AF0-FB2421CCFFF3}"/>
              </a:ext>
            </a:extLst>
          </p:cNvPr>
          <p:cNvSpPr>
            <a:spLocks noGrp="1"/>
          </p:cNvSpPr>
          <p:nvPr>
            <p:ph type="title"/>
          </p:nvPr>
        </p:nvSpPr>
        <p:spPr>
          <a:xfrm>
            <a:off x="457200" y="723900"/>
            <a:ext cx="2586789" cy="457200"/>
          </a:xfrm>
        </p:spPr>
        <p:txBody>
          <a:bodyPr/>
          <a:lstStyle>
            <a:lvl1pPr>
              <a:defRPr b="1">
                <a:solidFill>
                  <a:schemeClr val="tx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7DB8D92B-BDD7-86B1-A31A-C3740736BA65}"/>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pic>
        <p:nvPicPr>
          <p:cNvPr id="4" name="Graphic 3">
            <a:extLst>
              <a:ext uri="{FF2B5EF4-FFF2-40B4-BE49-F238E27FC236}">
                <a16:creationId xmlns:a16="http://schemas.microsoft.com/office/drawing/2014/main" id="{E104305F-427E-7B08-9801-43AF5256FF7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425198125"/>
      </p:ext>
    </p:extLst>
  </p:cSld>
  <p:clrMapOvr>
    <a:masterClrMapping/>
  </p:clrMapOv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7D36EB9C-BBDB-7447-884B-AC6C7C7D1DA2}"/>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Contents</a:t>
            </a:r>
          </a:p>
        </p:txBody>
      </p:sp>
      <p:sp>
        <p:nvSpPr>
          <p:cNvPr id="24" name="Text Placeholder 4">
            <a:extLst>
              <a:ext uri="{FF2B5EF4-FFF2-40B4-BE49-F238E27FC236}">
                <a16:creationId xmlns:a16="http://schemas.microsoft.com/office/drawing/2014/main" id="{ECE784D3-D287-664F-80A6-CBA29DD12FE1}"/>
              </a:ext>
            </a:extLst>
          </p:cNvPr>
          <p:cNvSpPr>
            <a:spLocks noGrp="1"/>
          </p:cNvSpPr>
          <p:nvPr>
            <p:ph type="body" sz="quarter" idx="10" hasCustomPrompt="1"/>
          </p:nvPr>
        </p:nvSpPr>
        <p:spPr>
          <a:xfrm>
            <a:off x="4324216" y="1521418"/>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01</a:t>
            </a:r>
          </a:p>
        </p:txBody>
      </p:sp>
      <p:sp>
        <p:nvSpPr>
          <p:cNvPr id="25" name="Text Placeholder 4">
            <a:extLst>
              <a:ext uri="{FF2B5EF4-FFF2-40B4-BE49-F238E27FC236}">
                <a16:creationId xmlns:a16="http://schemas.microsoft.com/office/drawing/2014/main" id="{29A1CE94-599A-5146-9EFB-9AEECE436784}"/>
              </a:ext>
            </a:extLst>
          </p:cNvPr>
          <p:cNvSpPr>
            <a:spLocks noGrp="1"/>
          </p:cNvSpPr>
          <p:nvPr>
            <p:ph type="body" sz="quarter" idx="11" hasCustomPrompt="1"/>
          </p:nvPr>
        </p:nvSpPr>
        <p:spPr>
          <a:xfrm>
            <a:off x="4324216" y="2214485"/>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02</a:t>
            </a:r>
          </a:p>
        </p:txBody>
      </p:sp>
      <p:sp>
        <p:nvSpPr>
          <p:cNvPr id="26" name="Text Placeholder 4">
            <a:extLst>
              <a:ext uri="{FF2B5EF4-FFF2-40B4-BE49-F238E27FC236}">
                <a16:creationId xmlns:a16="http://schemas.microsoft.com/office/drawing/2014/main" id="{B0E828E5-70FD-D449-B964-390D8366EA4E}"/>
              </a:ext>
            </a:extLst>
          </p:cNvPr>
          <p:cNvSpPr>
            <a:spLocks noGrp="1"/>
          </p:cNvSpPr>
          <p:nvPr>
            <p:ph type="body" sz="quarter" idx="12" hasCustomPrompt="1"/>
          </p:nvPr>
        </p:nvSpPr>
        <p:spPr>
          <a:xfrm>
            <a:off x="4324216" y="2897391"/>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03</a:t>
            </a:r>
          </a:p>
        </p:txBody>
      </p:sp>
      <p:sp>
        <p:nvSpPr>
          <p:cNvPr id="27" name="Text Placeholder 4">
            <a:extLst>
              <a:ext uri="{FF2B5EF4-FFF2-40B4-BE49-F238E27FC236}">
                <a16:creationId xmlns:a16="http://schemas.microsoft.com/office/drawing/2014/main" id="{23D1ADF7-7F17-9F4A-A000-26CFD756A34B}"/>
              </a:ext>
            </a:extLst>
          </p:cNvPr>
          <p:cNvSpPr>
            <a:spLocks noGrp="1"/>
          </p:cNvSpPr>
          <p:nvPr>
            <p:ph type="body" sz="quarter" idx="13" hasCustomPrompt="1"/>
          </p:nvPr>
        </p:nvSpPr>
        <p:spPr>
          <a:xfrm>
            <a:off x="4324216" y="3590458"/>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04</a:t>
            </a:r>
          </a:p>
        </p:txBody>
      </p:sp>
      <p:sp>
        <p:nvSpPr>
          <p:cNvPr id="28" name="Text Placeholder 4">
            <a:extLst>
              <a:ext uri="{FF2B5EF4-FFF2-40B4-BE49-F238E27FC236}">
                <a16:creationId xmlns:a16="http://schemas.microsoft.com/office/drawing/2014/main" id="{C8974FB4-0DC4-9A48-849B-3445C17323D8}"/>
              </a:ext>
            </a:extLst>
          </p:cNvPr>
          <p:cNvSpPr>
            <a:spLocks noGrp="1"/>
          </p:cNvSpPr>
          <p:nvPr>
            <p:ph type="body" sz="quarter" idx="14" hasCustomPrompt="1"/>
          </p:nvPr>
        </p:nvSpPr>
        <p:spPr>
          <a:xfrm>
            <a:off x="4324216" y="4273364"/>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05</a:t>
            </a:r>
          </a:p>
        </p:txBody>
      </p:sp>
      <p:sp>
        <p:nvSpPr>
          <p:cNvPr id="29" name="Text Placeholder 4">
            <a:extLst>
              <a:ext uri="{FF2B5EF4-FFF2-40B4-BE49-F238E27FC236}">
                <a16:creationId xmlns:a16="http://schemas.microsoft.com/office/drawing/2014/main" id="{3B70AEBB-A750-864B-B6BD-21B4D0EFE2A7}"/>
              </a:ext>
            </a:extLst>
          </p:cNvPr>
          <p:cNvSpPr>
            <a:spLocks noGrp="1"/>
          </p:cNvSpPr>
          <p:nvPr>
            <p:ph type="body" sz="quarter" idx="15" hasCustomPrompt="1"/>
          </p:nvPr>
        </p:nvSpPr>
        <p:spPr>
          <a:xfrm>
            <a:off x="4324216" y="4956271"/>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06</a:t>
            </a:r>
          </a:p>
        </p:txBody>
      </p:sp>
      <p:sp>
        <p:nvSpPr>
          <p:cNvPr id="30" name="Text Placeholder 4">
            <a:extLst>
              <a:ext uri="{FF2B5EF4-FFF2-40B4-BE49-F238E27FC236}">
                <a16:creationId xmlns:a16="http://schemas.microsoft.com/office/drawing/2014/main" id="{B6A80AC0-F1D6-7541-A91C-C279FD194827}"/>
              </a:ext>
            </a:extLst>
          </p:cNvPr>
          <p:cNvSpPr>
            <a:spLocks noGrp="1"/>
          </p:cNvSpPr>
          <p:nvPr>
            <p:ph type="body" sz="quarter" idx="16" hasCustomPrompt="1"/>
          </p:nvPr>
        </p:nvSpPr>
        <p:spPr>
          <a:xfrm>
            <a:off x="5056507" y="152141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1" name="Text Placeholder 4">
            <a:extLst>
              <a:ext uri="{FF2B5EF4-FFF2-40B4-BE49-F238E27FC236}">
                <a16:creationId xmlns:a16="http://schemas.microsoft.com/office/drawing/2014/main" id="{48BEB51A-F18F-5749-809D-EC078A513A09}"/>
              </a:ext>
            </a:extLst>
          </p:cNvPr>
          <p:cNvSpPr>
            <a:spLocks noGrp="1"/>
          </p:cNvSpPr>
          <p:nvPr>
            <p:ph type="body" sz="quarter" idx="17" hasCustomPrompt="1"/>
          </p:nvPr>
        </p:nvSpPr>
        <p:spPr>
          <a:xfrm>
            <a:off x="5056507" y="221448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2" name="Text Placeholder 4">
            <a:extLst>
              <a:ext uri="{FF2B5EF4-FFF2-40B4-BE49-F238E27FC236}">
                <a16:creationId xmlns:a16="http://schemas.microsoft.com/office/drawing/2014/main" id="{C6735154-D863-074C-BEF0-25E8F0836038}"/>
              </a:ext>
            </a:extLst>
          </p:cNvPr>
          <p:cNvSpPr>
            <a:spLocks noGrp="1"/>
          </p:cNvSpPr>
          <p:nvPr>
            <p:ph type="body" sz="quarter" idx="18" hasCustomPrompt="1"/>
          </p:nvPr>
        </p:nvSpPr>
        <p:spPr>
          <a:xfrm>
            <a:off x="5056507" y="289739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3" name="Text Placeholder 4">
            <a:extLst>
              <a:ext uri="{FF2B5EF4-FFF2-40B4-BE49-F238E27FC236}">
                <a16:creationId xmlns:a16="http://schemas.microsoft.com/office/drawing/2014/main" id="{C373B72A-00B1-9E4F-BC7F-202B2AC57FCC}"/>
              </a:ext>
            </a:extLst>
          </p:cNvPr>
          <p:cNvSpPr>
            <a:spLocks noGrp="1"/>
          </p:cNvSpPr>
          <p:nvPr>
            <p:ph type="body" sz="quarter" idx="19" hasCustomPrompt="1"/>
          </p:nvPr>
        </p:nvSpPr>
        <p:spPr>
          <a:xfrm>
            <a:off x="5056507" y="359045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4" name="Text Placeholder 4">
            <a:extLst>
              <a:ext uri="{FF2B5EF4-FFF2-40B4-BE49-F238E27FC236}">
                <a16:creationId xmlns:a16="http://schemas.microsoft.com/office/drawing/2014/main" id="{A584DDAC-74C3-8649-AA09-BE37E59266EB}"/>
              </a:ext>
            </a:extLst>
          </p:cNvPr>
          <p:cNvSpPr>
            <a:spLocks noGrp="1"/>
          </p:cNvSpPr>
          <p:nvPr>
            <p:ph type="body" sz="quarter" idx="20" hasCustomPrompt="1"/>
          </p:nvPr>
        </p:nvSpPr>
        <p:spPr>
          <a:xfrm>
            <a:off x="5056507" y="4273364"/>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5" name="Text Placeholder 4">
            <a:extLst>
              <a:ext uri="{FF2B5EF4-FFF2-40B4-BE49-F238E27FC236}">
                <a16:creationId xmlns:a16="http://schemas.microsoft.com/office/drawing/2014/main" id="{4BE98457-B105-874C-9706-66BA69C1AFC7}"/>
              </a:ext>
            </a:extLst>
          </p:cNvPr>
          <p:cNvSpPr>
            <a:spLocks noGrp="1"/>
          </p:cNvSpPr>
          <p:nvPr>
            <p:ph type="body" sz="quarter" idx="21" hasCustomPrompt="1"/>
          </p:nvPr>
        </p:nvSpPr>
        <p:spPr>
          <a:xfrm>
            <a:off x="5056507" y="495627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Tree>
    <p:extLst>
      <p:ext uri="{BB962C8B-B14F-4D97-AF65-F5344CB8AC3E}">
        <p14:creationId xmlns:p14="http://schemas.microsoft.com/office/powerpoint/2010/main" val="2095268353"/>
      </p:ext>
    </p:extLst>
  </p:cSld>
  <p:clrMapOvr>
    <a:masterClrMapping/>
  </p:clrMapOvr>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arrow-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B0227B-1090-48E9-B33D-CB9CA73DF05F}"/>
              </a:ext>
            </a:extLst>
          </p:cNvPr>
          <p:cNvSpPr/>
          <p:nvPr userDrawn="1"/>
        </p:nvSpPr>
        <p:spPr bwMode="auto">
          <a:xfrm flipH="1">
            <a:off x="3108325" y="0"/>
            <a:ext cx="90836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1C45522-9A1C-E9EB-4D96-B0CFFD2F7212}"/>
              </a:ext>
            </a:extLst>
          </p:cNvPr>
          <p:cNvSpPr>
            <a:spLocks noGrp="1"/>
          </p:cNvSpPr>
          <p:nvPr>
            <p:ph type="title"/>
          </p:nvPr>
        </p:nvSpPr>
        <p:spPr>
          <a:xfrm>
            <a:off x="457201" y="723900"/>
            <a:ext cx="2502567"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E6E8F6-4D6C-2884-0A7D-72BB39B21D6B}"/>
              </a:ext>
            </a:extLst>
          </p:cNvPr>
          <p:cNvSpPr>
            <a:spLocks noGrp="1"/>
          </p:cNvSpPr>
          <p:nvPr>
            <p:ph type="body" sz="quarter" idx="15" hasCustomPrompt="1"/>
          </p:nvPr>
        </p:nvSpPr>
        <p:spPr>
          <a:xfrm>
            <a:off x="457200" y="382447"/>
            <a:ext cx="2502567"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6" name="TextBox 5">
            <a:extLst>
              <a:ext uri="{FF2B5EF4-FFF2-40B4-BE49-F238E27FC236}">
                <a16:creationId xmlns:a16="http://schemas.microsoft.com/office/drawing/2014/main" id="{A3A07FC1-18DF-2355-0123-10BF2390C02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7B024407-B901-7B1F-04F9-932983C670E0}"/>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567228493"/>
      </p:ext>
    </p:extLst>
  </p:cSld>
  <p:clrMapOvr>
    <a:masterClrMapping/>
  </p:clrMapOvr>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0212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7A9547FE-7857-4A70-ACDF-06ACC0CC38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C0096CA2-6B8E-1E0B-7446-BC5F37E73D34}"/>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50402405-4264-41C3-7E10-6A2AF1A46193}"/>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416988855"/>
      </p:ext>
    </p:extLst>
  </p:cSld>
  <p:clrMapOvr>
    <a:masterClrMapping/>
  </p:clrMapOvr>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2/3 Black-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0212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C0096CA2-6B8E-1E0B-7446-BC5F37E73D34}"/>
              </a:ext>
            </a:extLst>
          </p:cNvPr>
          <p:cNvSpPr>
            <a:spLocks noGrp="1"/>
          </p:cNvSpPr>
          <p:nvPr>
            <p:ph type="title"/>
          </p:nvPr>
        </p:nvSpPr>
        <p:spPr>
          <a:xfrm>
            <a:off x="457200" y="723900"/>
            <a:ext cx="258678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50402405-4264-41C3-7E10-6A2AF1A46193}"/>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75DC425F-9CC1-9DF3-3F54-17DAA0EB5E7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4006387364"/>
      </p:ext>
    </p:extLst>
  </p:cSld>
  <p:clrMapOvr>
    <a:masterClrMapping/>
  </p:clrMapOvr>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Statem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p:txBody>
      </p:sp>
      <p:pic>
        <p:nvPicPr>
          <p:cNvPr id="7" name="Graphic 6">
            <a:extLst>
              <a:ext uri="{FF2B5EF4-FFF2-40B4-BE49-F238E27FC236}">
                <a16:creationId xmlns:a16="http://schemas.microsoft.com/office/drawing/2014/main" id="{6E44CDB4-CF54-423C-9681-C9AAACA56B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432F6686-8C0A-120D-0C06-1F8DA97E3C4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5E465D26-CB94-F414-6836-638151C91C4F}"/>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1288753"/>
      </p:ext>
    </p:extLst>
  </p:cSld>
  <p:clrMapOvr>
    <a:masterClrMapping/>
  </p:clrMapOvr>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Column Pictures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20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341376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341376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637032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637032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19" name="Text Placeholder 2">
            <a:extLst>
              <a:ext uri="{FF2B5EF4-FFF2-40B4-BE49-F238E27FC236}">
                <a16:creationId xmlns:a16="http://schemas.microsoft.com/office/drawing/2014/main" id="{0D35C967-D122-42CE-BDAF-F34B55F00EA2}"/>
              </a:ext>
            </a:extLst>
          </p:cNvPr>
          <p:cNvSpPr>
            <a:spLocks noGrp="1"/>
          </p:cNvSpPr>
          <p:nvPr>
            <p:ph type="body" sz="quarter" idx="23" hasCustomPrompt="1"/>
          </p:nvPr>
        </p:nvSpPr>
        <p:spPr>
          <a:xfrm>
            <a:off x="932688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20" name="Text Placeholder 2">
            <a:extLst>
              <a:ext uri="{FF2B5EF4-FFF2-40B4-BE49-F238E27FC236}">
                <a16:creationId xmlns:a16="http://schemas.microsoft.com/office/drawing/2014/main" id="{54FDC613-45BE-47C3-82C5-FC027C2DE43E}"/>
              </a:ext>
            </a:extLst>
          </p:cNvPr>
          <p:cNvSpPr>
            <a:spLocks noGrp="1"/>
          </p:cNvSpPr>
          <p:nvPr>
            <p:ph type="body" sz="quarter" idx="24" hasCustomPrompt="1"/>
          </p:nvPr>
        </p:nvSpPr>
        <p:spPr>
          <a:xfrm>
            <a:off x="932688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24" name="Picture Placeholder 23">
            <a:extLst>
              <a:ext uri="{FF2B5EF4-FFF2-40B4-BE49-F238E27FC236}">
                <a16:creationId xmlns:a16="http://schemas.microsoft.com/office/drawing/2014/main" id="{F84AF8F5-D562-4FBF-9069-09A640AACD09}"/>
              </a:ext>
            </a:extLst>
          </p:cNvPr>
          <p:cNvSpPr>
            <a:spLocks noGrp="1"/>
          </p:cNvSpPr>
          <p:nvPr>
            <p:ph type="pic" sz="quarter" idx="27"/>
          </p:nvPr>
        </p:nvSpPr>
        <p:spPr>
          <a:xfrm>
            <a:off x="463731" y="1389801"/>
            <a:ext cx="2408238" cy="1371600"/>
          </a:xfrm>
          <a:prstGeom prst="rect">
            <a:avLst/>
          </a:prstGeom>
          <a:solidFill>
            <a:schemeClr val="bg1">
              <a:lumMod val="95000"/>
            </a:schemeClr>
          </a:solidFill>
        </p:spPr>
        <p:txBody>
          <a:bodyPr/>
          <a:lstStyle/>
          <a:p>
            <a:r>
              <a:rPr lang="en-US"/>
              <a:t>Click icon to add picture</a:t>
            </a:r>
          </a:p>
        </p:txBody>
      </p:sp>
      <p:sp>
        <p:nvSpPr>
          <p:cNvPr id="25" name="Picture Placeholder 23">
            <a:extLst>
              <a:ext uri="{FF2B5EF4-FFF2-40B4-BE49-F238E27FC236}">
                <a16:creationId xmlns:a16="http://schemas.microsoft.com/office/drawing/2014/main" id="{4F5537FA-B25A-4A75-AFE8-CB3D2D4EA781}"/>
              </a:ext>
            </a:extLst>
          </p:cNvPr>
          <p:cNvSpPr>
            <a:spLocks noGrp="1"/>
          </p:cNvSpPr>
          <p:nvPr>
            <p:ph type="pic" sz="quarter" idx="28"/>
          </p:nvPr>
        </p:nvSpPr>
        <p:spPr>
          <a:xfrm>
            <a:off x="3413442" y="1389801"/>
            <a:ext cx="2408238" cy="1371600"/>
          </a:xfrm>
          <a:prstGeom prst="rect">
            <a:avLst/>
          </a:prstGeom>
          <a:solidFill>
            <a:schemeClr val="bg1">
              <a:lumMod val="95000"/>
            </a:schemeClr>
          </a:solidFill>
        </p:spPr>
        <p:txBody>
          <a:bodyPr/>
          <a:lstStyle/>
          <a:p>
            <a:r>
              <a:rPr lang="en-US"/>
              <a:t>Click icon to add picture</a:t>
            </a:r>
          </a:p>
        </p:txBody>
      </p:sp>
      <p:sp>
        <p:nvSpPr>
          <p:cNvPr id="26" name="Picture Placeholder 23">
            <a:extLst>
              <a:ext uri="{FF2B5EF4-FFF2-40B4-BE49-F238E27FC236}">
                <a16:creationId xmlns:a16="http://schemas.microsoft.com/office/drawing/2014/main" id="{62EC0755-06FE-418F-830B-3953EAC2B2B8}"/>
              </a:ext>
            </a:extLst>
          </p:cNvPr>
          <p:cNvSpPr>
            <a:spLocks noGrp="1"/>
          </p:cNvSpPr>
          <p:nvPr>
            <p:ph type="pic" sz="quarter" idx="29"/>
          </p:nvPr>
        </p:nvSpPr>
        <p:spPr>
          <a:xfrm>
            <a:off x="6363153" y="1389801"/>
            <a:ext cx="2408238" cy="1371600"/>
          </a:xfrm>
          <a:prstGeom prst="rect">
            <a:avLst/>
          </a:prstGeom>
          <a:solidFill>
            <a:schemeClr val="bg1">
              <a:lumMod val="95000"/>
            </a:schemeClr>
          </a:solidFill>
        </p:spPr>
        <p:txBody>
          <a:bodyPr/>
          <a:lstStyle/>
          <a:p>
            <a:r>
              <a:rPr lang="en-US"/>
              <a:t>Click icon to add picture</a:t>
            </a:r>
          </a:p>
        </p:txBody>
      </p:sp>
      <p:sp>
        <p:nvSpPr>
          <p:cNvPr id="27" name="Picture Placeholder 23">
            <a:extLst>
              <a:ext uri="{FF2B5EF4-FFF2-40B4-BE49-F238E27FC236}">
                <a16:creationId xmlns:a16="http://schemas.microsoft.com/office/drawing/2014/main" id="{5145A383-DF32-4D59-98B6-07591E0CE3E3}"/>
              </a:ext>
            </a:extLst>
          </p:cNvPr>
          <p:cNvSpPr>
            <a:spLocks noGrp="1"/>
          </p:cNvSpPr>
          <p:nvPr>
            <p:ph type="pic" sz="quarter" idx="30"/>
          </p:nvPr>
        </p:nvSpPr>
        <p:spPr>
          <a:xfrm>
            <a:off x="9312864" y="1389801"/>
            <a:ext cx="2408238" cy="1371600"/>
          </a:xfrm>
          <a:prstGeom prst="rect">
            <a:avLst/>
          </a:prstGeom>
          <a:solidFill>
            <a:schemeClr val="bg1">
              <a:lumMod val="95000"/>
            </a:schemeClr>
          </a:solidFill>
        </p:spPr>
        <p:txBody>
          <a:bodyPr/>
          <a:lstStyle/>
          <a:p>
            <a:r>
              <a:rPr lang="en-US"/>
              <a:t>Click icon to add picture</a:t>
            </a:r>
          </a:p>
        </p:txBody>
      </p:sp>
      <p:sp>
        <p:nvSpPr>
          <p:cNvPr id="2" name="Title 1">
            <a:extLst>
              <a:ext uri="{FF2B5EF4-FFF2-40B4-BE49-F238E27FC236}">
                <a16:creationId xmlns:a16="http://schemas.microsoft.com/office/drawing/2014/main" id="{A1E02B5D-C175-DE3C-BEC7-EB4A41870F21}"/>
              </a:ext>
            </a:extLst>
          </p:cNvPr>
          <p:cNvSpPr>
            <a:spLocks noGrp="1"/>
          </p:cNvSpPr>
          <p:nvPr>
            <p:ph type="title"/>
          </p:nvPr>
        </p:nvSpPr>
        <p:spPr>
          <a:xfrm>
            <a:off x="457200" y="723900"/>
            <a:ext cx="1127106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93C67F9-F2A6-3918-0A8D-555112C9F469}"/>
              </a:ext>
            </a:extLst>
          </p:cNvPr>
          <p:cNvSpPr>
            <a:spLocks noGrp="1"/>
          </p:cNvSpPr>
          <p:nvPr>
            <p:ph type="body" sz="quarter" idx="15" hasCustomPrompt="1"/>
          </p:nvPr>
        </p:nvSpPr>
        <p:spPr>
          <a:xfrm>
            <a:off x="457201" y="382446"/>
            <a:ext cx="2695074" cy="207101"/>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69126569"/>
      </p:ext>
    </p:extLst>
  </p:cSld>
  <p:clrMapOvr>
    <a:masterClrMapping/>
  </p:clrMapOvr>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Column Pictures-Leila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192" y="2921251"/>
            <a:ext cx="3600000" cy="462114"/>
          </a:xfrm>
          <a:prstGeom prst="rect">
            <a:avLst/>
          </a:prstGeom>
        </p:spPr>
        <p:txBody>
          <a:bodyPr wrap="square">
            <a:no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192" y="3543216"/>
            <a:ext cx="3600000" cy="2630592"/>
          </a:xfrm>
          <a:prstGeom prst="rect">
            <a:avLst/>
          </a:prstGeom>
        </p:spPr>
        <p:txBody>
          <a:bodyPr wrap="square">
            <a:no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4307656" y="2921251"/>
            <a:ext cx="3600000" cy="462114"/>
          </a:xfrm>
          <a:prstGeom prst="rect">
            <a:avLst/>
          </a:prstGeom>
        </p:spPr>
        <p:txBody>
          <a:bodyPr wrap="square">
            <a:no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4307656" y="3543216"/>
            <a:ext cx="3600000" cy="2630592"/>
          </a:xfrm>
          <a:prstGeom prst="rect">
            <a:avLst/>
          </a:prstGeom>
        </p:spPr>
        <p:txBody>
          <a:bodyPr wrap="square">
            <a:no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8147867" y="2921251"/>
            <a:ext cx="3600000" cy="462114"/>
          </a:xfrm>
          <a:prstGeom prst="rect">
            <a:avLst/>
          </a:prstGeom>
        </p:spPr>
        <p:txBody>
          <a:bodyPr wrap="square">
            <a:no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8147867" y="3543216"/>
            <a:ext cx="3600000" cy="2630592"/>
          </a:xfrm>
          <a:prstGeom prst="rect">
            <a:avLst/>
          </a:prstGeom>
        </p:spPr>
        <p:txBody>
          <a:bodyPr wrap="square">
            <a:no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a:t>
            </a:r>
          </a:p>
        </p:txBody>
      </p:sp>
      <p:sp>
        <p:nvSpPr>
          <p:cNvPr id="24" name="Picture Placeholder 23">
            <a:extLst>
              <a:ext uri="{FF2B5EF4-FFF2-40B4-BE49-F238E27FC236}">
                <a16:creationId xmlns:a16="http://schemas.microsoft.com/office/drawing/2014/main" id="{F84AF8F5-D562-4FBF-9069-09A640AACD09}"/>
              </a:ext>
            </a:extLst>
          </p:cNvPr>
          <p:cNvSpPr>
            <a:spLocks noGrp="1"/>
          </p:cNvSpPr>
          <p:nvPr>
            <p:ph type="pic" sz="quarter" idx="27"/>
          </p:nvPr>
        </p:nvSpPr>
        <p:spPr>
          <a:xfrm>
            <a:off x="463723" y="1389801"/>
            <a:ext cx="3600000" cy="1371600"/>
          </a:xfrm>
          <a:prstGeom prst="rect">
            <a:avLst/>
          </a:prstGeom>
          <a:solidFill>
            <a:schemeClr val="bg1">
              <a:lumMod val="95000"/>
            </a:schemeClr>
          </a:solidFill>
        </p:spPr>
        <p:txBody>
          <a:bodyPr>
            <a:noAutofit/>
          </a:bodyPr>
          <a:lstStyle/>
          <a:p>
            <a:r>
              <a:rPr lang="en-US"/>
              <a:t>Click icon to add picture</a:t>
            </a:r>
          </a:p>
        </p:txBody>
      </p:sp>
      <p:sp>
        <p:nvSpPr>
          <p:cNvPr id="25" name="Picture Placeholder 23">
            <a:extLst>
              <a:ext uri="{FF2B5EF4-FFF2-40B4-BE49-F238E27FC236}">
                <a16:creationId xmlns:a16="http://schemas.microsoft.com/office/drawing/2014/main" id="{4F5537FA-B25A-4A75-AFE8-CB3D2D4EA781}"/>
              </a:ext>
            </a:extLst>
          </p:cNvPr>
          <p:cNvSpPr>
            <a:spLocks noGrp="1"/>
          </p:cNvSpPr>
          <p:nvPr>
            <p:ph type="pic" sz="quarter" idx="28"/>
          </p:nvPr>
        </p:nvSpPr>
        <p:spPr>
          <a:xfrm>
            <a:off x="4307338" y="1389801"/>
            <a:ext cx="3600000" cy="1371600"/>
          </a:xfrm>
          <a:prstGeom prst="rect">
            <a:avLst/>
          </a:prstGeom>
          <a:solidFill>
            <a:schemeClr val="bg1">
              <a:lumMod val="95000"/>
            </a:schemeClr>
          </a:solidFill>
        </p:spPr>
        <p:txBody>
          <a:bodyPr>
            <a:noAutofit/>
          </a:bodyPr>
          <a:lstStyle/>
          <a:p>
            <a:r>
              <a:rPr lang="en-US"/>
              <a:t>Click icon to add picture</a:t>
            </a:r>
          </a:p>
        </p:txBody>
      </p:sp>
      <p:sp>
        <p:nvSpPr>
          <p:cNvPr id="26" name="Picture Placeholder 23">
            <a:extLst>
              <a:ext uri="{FF2B5EF4-FFF2-40B4-BE49-F238E27FC236}">
                <a16:creationId xmlns:a16="http://schemas.microsoft.com/office/drawing/2014/main" id="{62EC0755-06FE-418F-830B-3953EAC2B2B8}"/>
              </a:ext>
            </a:extLst>
          </p:cNvPr>
          <p:cNvSpPr>
            <a:spLocks noGrp="1"/>
          </p:cNvSpPr>
          <p:nvPr>
            <p:ph type="pic" sz="quarter" idx="29"/>
          </p:nvPr>
        </p:nvSpPr>
        <p:spPr>
          <a:xfrm>
            <a:off x="8140700" y="1389801"/>
            <a:ext cx="3600000" cy="1371600"/>
          </a:xfrm>
          <a:prstGeom prst="rect">
            <a:avLst/>
          </a:prstGeom>
          <a:solidFill>
            <a:schemeClr val="bg1">
              <a:lumMod val="95000"/>
            </a:schemeClr>
          </a:solidFill>
        </p:spPr>
        <p:txBody>
          <a:bodyPr>
            <a:noAutofit/>
          </a:bodyPr>
          <a:lstStyle/>
          <a:p>
            <a:r>
              <a:rPr lang="en-US"/>
              <a:t>Click icon to add picture</a:t>
            </a:r>
          </a:p>
        </p:txBody>
      </p:sp>
      <p:sp>
        <p:nvSpPr>
          <p:cNvPr id="2" name="Title 1">
            <a:extLst>
              <a:ext uri="{FF2B5EF4-FFF2-40B4-BE49-F238E27FC236}">
                <a16:creationId xmlns:a16="http://schemas.microsoft.com/office/drawing/2014/main" id="{A1E02B5D-C175-DE3C-BEC7-EB4A41870F21}"/>
              </a:ext>
            </a:extLst>
          </p:cNvPr>
          <p:cNvSpPr>
            <a:spLocks noGrp="1"/>
          </p:cNvSpPr>
          <p:nvPr>
            <p:ph type="title"/>
          </p:nvPr>
        </p:nvSpPr>
        <p:spPr>
          <a:xfrm>
            <a:off x="457200" y="723900"/>
            <a:ext cx="1127106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93C67F9-F2A6-3918-0A8D-555112C9F469}"/>
              </a:ext>
            </a:extLst>
          </p:cNvPr>
          <p:cNvSpPr>
            <a:spLocks noGrp="1"/>
          </p:cNvSpPr>
          <p:nvPr>
            <p:ph type="body" sz="quarter" idx="15" hasCustomPrompt="1"/>
          </p:nvPr>
        </p:nvSpPr>
        <p:spPr>
          <a:xfrm>
            <a:off x="457201" y="382446"/>
            <a:ext cx="2695074" cy="207101"/>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611150066"/>
      </p:ext>
    </p:extLst>
  </p:cSld>
  <p:clrMapOvr>
    <a:masterClrMapping/>
  </p:clrMapOvr>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3 Pictures">
    <p:spTree>
      <p:nvGrpSpPr>
        <p:cNvPr id="1" name=""/>
        <p:cNvGrpSpPr/>
        <p:nvPr/>
      </p:nvGrpSpPr>
      <p:grpSpPr>
        <a:xfrm>
          <a:off x="0" y="0"/>
          <a:ext cx="0" cy="0"/>
          <a:chOff x="0" y="0"/>
          <a:chExt cx="0" cy="0"/>
        </a:xfrm>
      </p:grpSpPr>
      <p:sp>
        <p:nvSpPr>
          <p:cNvPr id="11" name="Title 1"/>
          <p:cNvSpPr>
            <a:spLocks noGrp="1"/>
          </p:cNvSpPr>
          <p:nvPr>
            <p:ph type="title"/>
          </p:nvPr>
        </p:nvSpPr>
        <p:spPr>
          <a:xfrm>
            <a:off x="457201" y="4124960"/>
            <a:ext cx="3312160" cy="246221"/>
          </a:xfrm>
        </p:spPr>
        <p:txBody>
          <a:bodyPr>
            <a:spAutoFit/>
          </a:bodyPr>
          <a:lstStyle>
            <a:lvl1pPr>
              <a:defRPr sz="1600"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0" y="0"/>
            <a:ext cx="4076700" cy="3429000"/>
          </a:xfrm>
          <a:prstGeom prst="rect">
            <a:avLst/>
          </a:prstGeom>
          <a:solidFill>
            <a:schemeClr val="bg2"/>
          </a:solidFill>
        </p:spPr>
        <p:txBody>
          <a:bodyPr/>
          <a:lstStyle/>
          <a:p>
            <a:r>
              <a:rPr lang="en-US"/>
              <a:t>Click icon to add picture</a:t>
            </a:r>
          </a:p>
        </p:txBody>
      </p:sp>
      <p:sp>
        <p:nvSpPr>
          <p:cNvPr id="14" name="Picture Placeholder 12">
            <a:extLst>
              <a:ext uri="{FF2B5EF4-FFF2-40B4-BE49-F238E27FC236}">
                <a16:creationId xmlns:a16="http://schemas.microsoft.com/office/drawing/2014/main" id="{2F7B19A9-71C0-403D-B507-22838A53F144}"/>
              </a:ext>
            </a:extLst>
          </p:cNvPr>
          <p:cNvSpPr>
            <a:spLocks noGrp="1"/>
          </p:cNvSpPr>
          <p:nvPr>
            <p:ph type="pic" sz="quarter" idx="19"/>
          </p:nvPr>
        </p:nvSpPr>
        <p:spPr>
          <a:xfrm>
            <a:off x="4076700" y="0"/>
            <a:ext cx="4064000" cy="3429000"/>
          </a:xfrm>
          <a:prstGeom prst="rect">
            <a:avLst/>
          </a:prstGeom>
          <a:solidFill>
            <a:schemeClr val="bg2"/>
          </a:solidFill>
        </p:spPr>
        <p:txBody>
          <a:bodyPr/>
          <a:lstStyle/>
          <a:p>
            <a:r>
              <a:rPr lang="en-US"/>
              <a:t>Click icon to add picture</a:t>
            </a:r>
          </a:p>
        </p:txBody>
      </p:sp>
      <p:sp>
        <p:nvSpPr>
          <p:cNvPr id="15" name="Picture Placeholder 12">
            <a:extLst>
              <a:ext uri="{FF2B5EF4-FFF2-40B4-BE49-F238E27FC236}">
                <a16:creationId xmlns:a16="http://schemas.microsoft.com/office/drawing/2014/main" id="{584A1708-3D5F-4AC2-B35F-FB446EFEB7C2}"/>
              </a:ext>
            </a:extLst>
          </p:cNvPr>
          <p:cNvSpPr>
            <a:spLocks noGrp="1"/>
          </p:cNvSpPr>
          <p:nvPr>
            <p:ph type="pic" sz="quarter" idx="20"/>
          </p:nvPr>
        </p:nvSpPr>
        <p:spPr>
          <a:xfrm>
            <a:off x="8140700" y="0"/>
            <a:ext cx="4064000" cy="3429000"/>
          </a:xfrm>
          <a:prstGeom prst="rect">
            <a:avLst/>
          </a:prstGeom>
          <a:solidFill>
            <a:schemeClr val="bg2"/>
          </a:solidFill>
        </p:spPr>
        <p:txBody>
          <a:bodyPr/>
          <a:lstStyle/>
          <a:p>
            <a:r>
              <a:rPr lang="en-US"/>
              <a:t>Click icon to add picture</a:t>
            </a:r>
          </a:p>
        </p:txBody>
      </p:sp>
      <p:sp>
        <p:nvSpPr>
          <p:cNvPr id="17" name="Text Placeholder 2">
            <a:extLst>
              <a:ext uri="{FF2B5EF4-FFF2-40B4-BE49-F238E27FC236}">
                <a16:creationId xmlns:a16="http://schemas.microsoft.com/office/drawing/2014/main" id="{97BF9D5A-73E5-43EB-95F4-FF5636951647}"/>
              </a:ext>
            </a:extLst>
          </p:cNvPr>
          <p:cNvSpPr>
            <a:spLocks noGrp="1"/>
          </p:cNvSpPr>
          <p:nvPr>
            <p:ph type="body" sz="quarter" idx="21" hasCustomPrompt="1"/>
          </p:nvPr>
        </p:nvSpPr>
        <p:spPr>
          <a:xfrm>
            <a:off x="4314697"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9" name="Text Placeholder 2">
            <a:extLst>
              <a:ext uri="{FF2B5EF4-FFF2-40B4-BE49-F238E27FC236}">
                <a16:creationId xmlns:a16="http://schemas.microsoft.com/office/drawing/2014/main" id="{6AC52B6B-2068-4BD5-8D7B-E2AA5CC142A6}"/>
              </a:ext>
            </a:extLst>
          </p:cNvPr>
          <p:cNvSpPr>
            <a:spLocks noGrp="1"/>
          </p:cNvSpPr>
          <p:nvPr>
            <p:ph type="body" sz="quarter" idx="22" hasCustomPrompt="1"/>
          </p:nvPr>
        </p:nvSpPr>
        <p:spPr>
          <a:xfrm>
            <a:off x="8406449"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4" name="Text Placeholder 3">
            <a:extLst>
              <a:ext uri="{FF2B5EF4-FFF2-40B4-BE49-F238E27FC236}">
                <a16:creationId xmlns:a16="http://schemas.microsoft.com/office/drawing/2014/main" id="{AC56DCAB-CD09-4E29-A907-70E7EBE0E688}"/>
              </a:ext>
            </a:extLst>
          </p:cNvPr>
          <p:cNvSpPr>
            <a:spLocks noGrp="1"/>
          </p:cNvSpPr>
          <p:nvPr>
            <p:ph type="body" sz="quarter" idx="23"/>
          </p:nvPr>
        </p:nvSpPr>
        <p:spPr>
          <a:xfrm>
            <a:off x="4302125" y="4124325"/>
            <a:ext cx="3311525"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
        <p:nvSpPr>
          <p:cNvPr id="6" name="Text Placeholder 5">
            <a:extLst>
              <a:ext uri="{FF2B5EF4-FFF2-40B4-BE49-F238E27FC236}">
                <a16:creationId xmlns:a16="http://schemas.microsoft.com/office/drawing/2014/main" id="{AC9A5C7D-52BE-42FF-9382-B63BBD810FDD}"/>
              </a:ext>
            </a:extLst>
          </p:cNvPr>
          <p:cNvSpPr>
            <a:spLocks noGrp="1"/>
          </p:cNvSpPr>
          <p:nvPr>
            <p:ph type="body" sz="quarter" idx="24"/>
          </p:nvPr>
        </p:nvSpPr>
        <p:spPr>
          <a:xfrm>
            <a:off x="8406449" y="4114800"/>
            <a:ext cx="3312160"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Tree>
    <p:extLst>
      <p:ext uri="{BB962C8B-B14F-4D97-AF65-F5344CB8AC3E}">
        <p14:creationId xmlns:p14="http://schemas.microsoft.com/office/powerpoint/2010/main" val="3043704373"/>
      </p:ext>
    </p:extLst>
  </p:cSld>
  <p:clrMapOvr>
    <a:masterClrMapping/>
  </p:clrMapOvr>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4 Pictures-Leil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1" y="0"/>
            <a:ext cx="3060000" cy="3429000"/>
          </a:xfrm>
          <a:prstGeom prst="rect">
            <a:avLst/>
          </a:prstGeom>
          <a:solidFill>
            <a:schemeClr val="bg2"/>
          </a:solidFill>
        </p:spPr>
        <p:txBody>
          <a:bodyPr/>
          <a:lstStyle/>
          <a:p>
            <a:r>
              <a:rPr lang="en-US"/>
              <a:t>Click icon to add picture</a:t>
            </a:r>
          </a:p>
        </p:txBody>
      </p:sp>
      <p:sp>
        <p:nvSpPr>
          <p:cNvPr id="14" name="Picture Placeholder 12">
            <a:extLst>
              <a:ext uri="{FF2B5EF4-FFF2-40B4-BE49-F238E27FC236}">
                <a16:creationId xmlns:a16="http://schemas.microsoft.com/office/drawing/2014/main" id="{2F7B19A9-71C0-403D-B507-22838A53F144}"/>
              </a:ext>
            </a:extLst>
          </p:cNvPr>
          <p:cNvSpPr>
            <a:spLocks noGrp="1"/>
          </p:cNvSpPr>
          <p:nvPr>
            <p:ph type="pic" sz="quarter" idx="19"/>
          </p:nvPr>
        </p:nvSpPr>
        <p:spPr>
          <a:xfrm>
            <a:off x="3043999" y="0"/>
            <a:ext cx="3060000" cy="3429000"/>
          </a:xfrm>
          <a:prstGeom prst="rect">
            <a:avLst/>
          </a:prstGeom>
          <a:solidFill>
            <a:schemeClr val="bg2"/>
          </a:solidFill>
        </p:spPr>
        <p:txBody>
          <a:bodyPr/>
          <a:lstStyle/>
          <a:p>
            <a:r>
              <a:rPr lang="en-US"/>
              <a:t>Click icon to add picture</a:t>
            </a:r>
          </a:p>
        </p:txBody>
      </p:sp>
      <p:sp>
        <p:nvSpPr>
          <p:cNvPr id="15" name="Picture Placeholder 12">
            <a:extLst>
              <a:ext uri="{FF2B5EF4-FFF2-40B4-BE49-F238E27FC236}">
                <a16:creationId xmlns:a16="http://schemas.microsoft.com/office/drawing/2014/main" id="{584A1708-3D5F-4AC2-B35F-FB446EFEB7C2}"/>
              </a:ext>
            </a:extLst>
          </p:cNvPr>
          <p:cNvSpPr>
            <a:spLocks noGrp="1"/>
          </p:cNvSpPr>
          <p:nvPr>
            <p:ph type="pic" sz="quarter" idx="20"/>
          </p:nvPr>
        </p:nvSpPr>
        <p:spPr>
          <a:xfrm>
            <a:off x="6087999" y="0"/>
            <a:ext cx="3060000" cy="3429000"/>
          </a:xfrm>
          <a:prstGeom prst="rect">
            <a:avLst/>
          </a:prstGeom>
          <a:solidFill>
            <a:schemeClr val="bg2"/>
          </a:solidFill>
        </p:spPr>
        <p:txBody>
          <a:bodyPr/>
          <a:lstStyle/>
          <a:p>
            <a:r>
              <a:rPr lang="en-US"/>
              <a:t>Click icon to add picture</a:t>
            </a:r>
          </a:p>
        </p:txBody>
      </p:sp>
      <p:sp>
        <p:nvSpPr>
          <p:cNvPr id="2" name="Picture Placeholder 12">
            <a:extLst>
              <a:ext uri="{FF2B5EF4-FFF2-40B4-BE49-F238E27FC236}">
                <a16:creationId xmlns:a16="http://schemas.microsoft.com/office/drawing/2014/main" id="{4C3044EB-579C-1960-F9EB-F116665A7292}"/>
              </a:ext>
            </a:extLst>
          </p:cNvPr>
          <p:cNvSpPr>
            <a:spLocks noGrp="1"/>
          </p:cNvSpPr>
          <p:nvPr>
            <p:ph type="pic" sz="quarter" idx="25"/>
          </p:nvPr>
        </p:nvSpPr>
        <p:spPr>
          <a:xfrm>
            <a:off x="9132000" y="0"/>
            <a:ext cx="3060000" cy="3429000"/>
          </a:xfrm>
          <a:prstGeom prst="rect">
            <a:avLst/>
          </a:prstGeom>
          <a:solidFill>
            <a:schemeClr val="bg2"/>
          </a:solidFill>
        </p:spPr>
        <p:txBody>
          <a:bodyPr/>
          <a:lstStyle/>
          <a:p>
            <a:r>
              <a:rPr lang="en-US"/>
              <a:t>Click icon to add picture</a:t>
            </a:r>
          </a:p>
        </p:txBody>
      </p:sp>
      <p:sp>
        <p:nvSpPr>
          <p:cNvPr id="3" name="Text Placeholder 2">
            <a:extLst>
              <a:ext uri="{FF2B5EF4-FFF2-40B4-BE49-F238E27FC236}">
                <a16:creationId xmlns:a16="http://schemas.microsoft.com/office/drawing/2014/main" id="{C9D6271A-50EF-A83C-8073-0A6628457E18}"/>
              </a:ext>
            </a:extLst>
          </p:cNvPr>
          <p:cNvSpPr>
            <a:spLocks noGrp="1"/>
          </p:cNvSpPr>
          <p:nvPr>
            <p:ph type="body" sz="quarter" idx="16" hasCustomPrompt="1"/>
          </p:nvPr>
        </p:nvSpPr>
        <p:spPr>
          <a:xfrm>
            <a:off x="457200" y="3731479"/>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5" name="Text Placeholder 2">
            <a:extLst>
              <a:ext uri="{FF2B5EF4-FFF2-40B4-BE49-F238E27FC236}">
                <a16:creationId xmlns:a16="http://schemas.microsoft.com/office/drawing/2014/main" id="{33A26170-4FED-69CC-E7CF-6F163320DA0C}"/>
              </a:ext>
            </a:extLst>
          </p:cNvPr>
          <p:cNvSpPr>
            <a:spLocks noGrp="1"/>
          </p:cNvSpPr>
          <p:nvPr>
            <p:ph type="body" sz="quarter" idx="26" hasCustomPrompt="1"/>
          </p:nvPr>
        </p:nvSpPr>
        <p:spPr>
          <a:xfrm>
            <a:off x="457200" y="4353444"/>
            <a:ext cx="2407920" cy="1208664"/>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a:t>
            </a:r>
          </a:p>
        </p:txBody>
      </p:sp>
      <p:sp>
        <p:nvSpPr>
          <p:cNvPr id="7" name="Text Placeholder 2">
            <a:extLst>
              <a:ext uri="{FF2B5EF4-FFF2-40B4-BE49-F238E27FC236}">
                <a16:creationId xmlns:a16="http://schemas.microsoft.com/office/drawing/2014/main" id="{EFF5574A-DA2F-79E2-5257-E464C4DCBED9}"/>
              </a:ext>
            </a:extLst>
          </p:cNvPr>
          <p:cNvSpPr>
            <a:spLocks noGrp="1"/>
          </p:cNvSpPr>
          <p:nvPr>
            <p:ph type="body" sz="quarter" idx="27" hasCustomPrompt="1"/>
          </p:nvPr>
        </p:nvSpPr>
        <p:spPr>
          <a:xfrm>
            <a:off x="3370039" y="3731479"/>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8" name="Text Placeholder 2">
            <a:extLst>
              <a:ext uri="{FF2B5EF4-FFF2-40B4-BE49-F238E27FC236}">
                <a16:creationId xmlns:a16="http://schemas.microsoft.com/office/drawing/2014/main" id="{2E50C4C1-6951-43AE-9158-49572E0C92C6}"/>
              </a:ext>
            </a:extLst>
          </p:cNvPr>
          <p:cNvSpPr>
            <a:spLocks noGrp="1"/>
          </p:cNvSpPr>
          <p:nvPr>
            <p:ph type="body" sz="quarter" idx="28" hasCustomPrompt="1"/>
          </p:nvPr>
        </p:nvSpPr>
        <p:spPr>
          <a:xfrm>
            <a:off x="3370039" y="4353444"/>
            <a:ext cx="2407920" cy="1208664"/>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a:t>
            </a:r>
          </a:p>
        </p:txBody>
      </p:sp>
      <p:sp>
        <p:nvSpPr>
          <p:cNvPr id="9" name="Text Placeholder 2">
            <a:extLst>
              <a:ext uri="{FF2B5EF4-FFF2-40B4-BE49-F238E27FC236}">
                <a16:creationId xmlns:a16="http://schemas.microsoft.com/office/drawing/2014/main" id="{7000C3D5-7B7C-EDA2-9F53-869EC3327CCF}"/>
              </a:ext>
            </a:extLst>
          </p:cNvPr>
          <p:cNvSpPr>
            <a:spLocks noGrp="1"/>
          </p:cNvSpPr>
          <p:nvPr>
            <p:ph type="body" sz="quarter" idx="21" hasCustomPrompt="1"/>
          </p:nvPr>
        </p:nvSpPr>
        <p:spPr>
          <a:xfrm>
            <a:off x="6414039" y="3731479"/>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2" name="Text Placeholder 2">
            <a:extLst>
              <a:ext uri="{FF2B5EF4-FFF2-40B4-BE49-F238E27FC236}">
                <a16:creationId xmlns:a16="http://schemas.microsoft.com/office/drawing/2014/main" id="{E9AE19AD-1845-6345-DD33-3FC9CF1784E4}"/>
              </a:ext>
            </a:extLst>
          </p:cNvPr>
          <p:cNvSpPr>
            <a:spLocks noGrp="1"/>
          </p:cNvSpPr>
          <p:nvPr>
            <p:ph type="body" sz="quarter" idx="22" hasCustomPrompt="1"/>
          </p:nvPr>
        </p:nvSpPr>
        <p:spPr>
          <a:xfrm>
            <a:off x="6414039" y="4353444"/>
            <a:ext cx="2407920" cy="1208664"/>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a:t>
            </a:r>
          </a:p>
        </p:txBody>
      </p:sp>
      <p:sp>
        <p:nvSpPr>
          <p:cNvPr id="16" name="Text Placeholder 2">
            <a:extLst>
              <a:ext uri="{FF2B5EF4-FFF2-40B4-BE49-F238E27FC236}">
                <a16:creationId xmlns:a16="http://schemas.microsoft.com/office/drawing/2014/main" id="{EFF38F98-219B-60E4-DEE4-A49FED7181F5}"/>
              </a:ext>
            </a:extLst>
          </p:cNvPr>
          <p:cNvSpPr>
            <a:spLocks noGrp="1"/>
          </p:cNvSpPr>
          <p:nvPr>
            <p:ph type="body" sz="quarter" idx="23" hasCustomPrompt="1"/>
          </p:nvPr>
        </p:nvSpPr>
        <p:spPr>
          <a:xfrm>
            <a:off x="9326880" y="3731479"/>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amet, consectetur adipiscing elit. </a:t>
            </a:r>
          </a:p>
        </p:txBody>
      </p:sp>
      <p:sp>
        <p:nvSpPr>
          <p:cNvPr id="18" name="Text Placeholder 2">
            <a:extLst>
              <a:ext uri="{FF2B5EF4-FFF2-40B4-BE49-F238E27FC236}">
                <a16:creationId xmlns:a16="http://schemas.microsoft.com/office/drawing/2014/main" id="{76073D28-63C4-4EAB-D10E-E4C9A179B803}"/>
              </a:ext>
            </a:extLst>
          </p:cNvPr>
          <p:cNvSpPr>
            <a:spLocks noGrp="1"/>
          </p:cNvSpPr>
          <p:nvPr>
            <p:ph type="body" sz="quarter" idx="24" hasCustomPrompt="1"/>
          </p:nvPr>
        </p:nvSpPr>
        <p:spPr>
          <a:xfrm>
            <a:off x="9326880" y="4353444"/>
            <a:ext cx="2407920" cy="1208664"/>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amet, consectetur adipiscing elit. Leo luctus adipiscing feugiat viverra facilisi. Tristique aliquet tempor, tortor amet scelerisque fermentum. Venenatis, quam consequat netus magna</a:t>
            </a:r>
          </a:p>
        </p:txBody>
      </p:sp>
    </p:spTree>
    <p:extLst>
      <p:ext uri="{BB962C8B-B14F-4D97-AF65-F5344CB8AC3E}">
        <p14:creationId xmlns:p14="http://schemas.microsoft.com/office/powerpoint/2010/main" val="3290903592"/>
      </p:ext>
    </p:extLst>
  </p:cSld>
  <p:clrMapOvr>
    <a:masterClrMapping/>
  </p:clrMapOvr>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4 Picture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1" y="0"/>
            <a:ext cx="3045667" cy="6858000"/>
          </a:xfrm>
          <a:prstGeom prst="rect">
            <a:avLst/>
          </a:prstGeom>
          <a:solidFill>
            <a:schemeClr val="bg2"/>
          </a:solidFill>
        </p:spPr>
        <p:txBody>
          <a:bodyPr/>
          <a:lstStyle/>
          <a:p>
            <a:r>
              <a:rPr lang="en-US"/>
              <a:t>Click icon to add picture</a:t>
            </a:r>
          </a:p>
        </p:txBody>
      </p:sp>
      <p:sp>
        <p:nvSpPr>
          <p:cNvPr id="16" name="Picture Placeholder 12">
            <a:extLst>
              <a:ext uri="{FF2B5EF4-FFF2-40B4-BE49-F238E27FC236}">
                <a16:creationId xmlns:a16="http://schemas.microsoft.com/office/drawing/2014/main" id="{95D56692-426B-4F40-8BC1-45B989D44140}"/>
              </a:ext>
            </a:extLst>
          </p:cNvPr>
          <p:cNvSpPr>
            <a:spLocks noGrp="1"/>
          </p:cNvSpPr>
          <p:nvPr>
            <p:ph type="pic" sz="quarter" idx="19"/>
          </p:nvPr>
        </p:nvSpPr>
        <p:spPr>
          <a:xfrm>
            <a:off x="3048777" y="0"/>
            <a:ext cx="3045667" cy="6858000"/>
          </a:xfrm>
          <a:prstGeom prst="rect">
            <a:avLst/>
          </a:prstGeom>
          <a:solidFill>
            <a:schemeClr val="bg2"/>
          </a:solidFill>
        </p:spPr>
        <p:txBody>
          <a:bodyPr/>
          <a:lstStyle/>
          <a:p>
            <a:r>
              <a:rPr lang="en-US"/>
              <a:t>Click icon to add picture</a:t>
            </a:r>
          </a:p>
        </p:txBody>
      </p:sp>
      <p:sp>
        <p:nvSpPr>
          <p:cNvPr id="18" name="Picture Placeholder 12">
            <a:extLst>
              <a:ext uri="{FF2B5EF4-FFF2-40B4-BE49-F238E27FC236}">
                <a16:creationId xmlns:a16="http://schemas.microsoft.com/office/drawing/2014/main" id="{32D43E18-54F7-4125-A364-D733497B4F32}"/>
              </a:ext>
            </a:extLst>
          </p:cNvPr>
          <p:cNvSpPr>
            <a:spLocks noGrp="1"/>
          </p:cNvSpPr>
          <p:nvPr>
            <p:ph type="pic" sz="quarter" idx="20"/>
          </p:nvPr>
        </p:nvSpPr>
        <p:spPr>
          <a:xfrm>
            <a:off x="6097555" y="0"/>
            <a:ext cx="3045667" cy="6858000"/>
          </a:xfrm>
          <a:prstGeom prst="rect">
            <a:avLst/>
          </a:prstGeom>
          <a:solidFill>
            <a:schemeClr val="bg2"/>
          </a:solidFill>
        </p:spPr>
        <p:txBody>
          <a:bodyPr/>
          <a:lstStyle/>
          <a:p>
            <a:r>
              <a:rPr lang="en-US"/>
              <a:t>Click icon to add picture</a:t>
            </a:r>
          </a:p>
        </p:txBody>
      </p:sp>
      <p:sp>
        <p:nvSpPr>
          <p:cNvPr id="20" name="Picture Placeholder 12">
            <a:extLst>
              <a:ext uri="{FF2B5EF4-FFF2-40B4-BE49-F238E27FC236}">
                <a16:creationId xmlns:a16="http://schemas.microsoft.com/office/drawing/2014/main" id="{0D751945-7936-4E08-A1DF-7F344072146F}"/>
              </a:ext>
            </a:extLst>
          </p:cNvPr>
          <p:cNvSpPr>
            <a:spLocks noGrp="1"/>
          </p:cNvSpPr>
          <p:nvPr>
            <p:ph type="pic" sz="quarter" idx="21"/>
          </p:nvPr>
        </p:nvSpPr>
        <p:spPr>
          <a:xfrm>
            <a:off x="9146333" y="0"/>
            <a:ext cx="3045667" cy="6858000"/>
          </a:xfrm>
          <a:prstGeom prst="rect">
            <a:avLst/>
          </a:prstGeom>
          <a:solidFill>
            <a:schemeClr val="bg2"/>
          </a:solidFill>
        </p:spPr>
        <p:txBody>
          <a:bodyPr/>
          <a:lstStyle/>
          <a:p>
            <a:r>
              <a:rPr lang="en-US"/>
              <a:t>Click icon to add picture</a:t>
            </a:r>
          </a:p>
        </p:txBody>
      </p:sp>
      <p:pic>
        <p:nvPicPr>
          <p:cNvPr id="2" name="Graphic 1">
            <a:extLst>
              <a:ext uri="{FF2B5EF4-FFF2-40B4-BE49-F238E27FC236}">
                <a16:creationId xmlns:a16="http://schemas.microsoft.com/office/drawing/2014/main" id="{0F219C23-5248-6A23-1656-7F24D37DB2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9D0F7879-EF16-5C25-BC5F-DF85AD10BA3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7931746-EE72-E501-E583-1218E82991FF}"/>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486452251"/>
      </p:ext>
    </p:extLst>
  </p:cSld>
  <p:clrMapOvr>
    <a:masterClrMapping/>
  </p:clrMapOvr>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E84340-BD33-8E44-99AA-69963886122B}"/>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82080169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10" name="Graphic 9">
            <a:extLst>
              <a:ext uri="{FF2B5EF4-FFF2-40B4-BE49-F238E27FC236}">
                <a16:creationId xmlns:a16="http://schemas.microsoft.com/office/drawing/2014/main" id="{7F2C7208-C4AB-4962-96F0-F897DFFC37C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 name="Title 2">
            <a:extLst>
              <a:ext uri="{FF2B5EF4-FFF2-40B4-BE49-F238E27FC236}">
                <a16:creationId xmlns:a16="http://schemas.microsoft.com/office/drawing/2014/main" id="{37B4F039-C58D-468E-394C-C92CD517A82F}"/>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i="0" kern="1200" spc="0">
                <a:gradFill>
                  <a:gsLst>
                    <a:gs pos="50000">
                      <a:schemeClr val="accent2"/>
                    </a:gs>
                    <a:gs pos="70000">
                      <a:schemeClr val="accent5"/>
                    </a:gs>
                    <a:gs pos="100000">
                      <a:schemeClr val="accent4"/>
                    </a:gs>
                  </a:gsLst>
                  <a:lin ang="1200000" scaled="0"/>
                </a:gradFill>
                <a:effectLst/>
                <a:latin typeface="Calibri" panose="020F0502020204030204" pitchFamily="34" charset="0"/>
                <a:ea typeface="Calibri" panose="020F0502020204030204" pitchFamily="34" charset="0"/>
                <a:cs typeface="Calibri" panose="020F0502020204030204" pitchFamily="34" charset="0"/>
              </a:defRPr>
            </a:lvl1pPr>
          </a:lstStyle>
          <a:p>
            <a:pPr lvl="0" algn="l" defTabSz="914400" rtl="0" eaLnBrk="1" latinLnBrk="0" hangingPunct="1">
              <a:lnSpc>
                <a:spcPct val="100000"/>
              </a:lnSpc>
              <a:spcBef>
                <a:spcPct val="0"/>
              </a:spcBef>
              <a:buNone/>
            </a:pPr>
            <a:r>
              <a:rPr lang="en-US"/>
              <a:t>Contents</a:t>
            </a:r>
          </a:p>
        </p:txBody>
      </p:sp>
      <p:sp>
        <p:nvSpPr>
          <p:cNvPr id="7" name="Text Placeholder 4">
            <a:extLst>
              <a:ext uri="{FF2B5EF4-FFF2-40B4-BE49-F238E27FC236}">
                <a16:creationId xmlns:a16="http://schemas.microsoft.com/office/drawing/2014/main" id="{EEBDF361-F375-D313-8D06-BDA2782784FE}"/>
              </a:ext>
            </a:extLst>
          </p:cNvPr>
          <p:cNvSpPr>
            <a:spLocks noGrp="1"/>
          </p:cNvSpPr>
          <p:nvPr>
            <p:ph type="body" sz="quarter" idx="10" hasCustomPrompt="1"/>
          </p:nvPr>
        </p:nvSpPr>
        <p:spPr>
          <a:xfrm>
            <a:off x="4324216" y="1521418"/>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01</a:t>
            </a:r>
          </a:p>
        </p:txBody>
      </p:sp>
      <p:sp>
        <p:nvSpPr>
          <p:cNvPr id="8" name="Text Placeholder 4">
            <a:extLst>
              <a:ext uri="{FF2B5EF4-FFF2-40B4-BE49-F238E27FC236}">
                <a16:creationId xmlns:a16="http://schemas.microsoft.com/office/drawing/2014/main" id="{BBC6E842-5D88-CC5C-F1DA-808D61BEE757}"/>
              </a:ext>
            </a:extLst>
          </p:cNvPr>
          <p:cNvSpPr>
            <a:spLocks noGrp="1"/>
          </p:cNvSpPr>
          <p:nvPr>
            <p:ph type="body" sz="quarter" idx="11" hasCustomPrompt="1"/>
          </p:nvPr>
        </p:nvSpPr>
        <p:spPr>
          <a:xfrm>
            <a:off x="4324216" y="2214485"/>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02</a:t>
            </a:r>
          </a:p>
        </p:txBody>
      </p:sp>
      <p:sp>
        <p:nvSpPr>
          <p:cNvPr id="11" name="Text Placeholder 4">
            <a:extLst>
              <a:ext uri="{FF2B5EF4-FFF2-40B4-BE49-F238E27FC236}">
                <a16:creationId xmlns:a16="http://schemas.microsoft.com/office/drawing/2014/main" id="{CD37A923-9C8E-6CA3-1F51-1680DBD25361}"/>
              </a:ext>
            </a:extLst>
          </p:cNvPr>
          <p:cNvSpPr>
            <a:spLocks noGrp="1"/>
          </p:cNvSpPr>
          <p:nvPr>
            <p:ph type="body" sz="quarter" idx="12" hasCustomPrompt="1"/>
          </p:nvPr>
        </p:nvSpPr>
        <p:spPr>
          <a:xfrm>
            <a:off x="4324216" y="2897391"/>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03</a:t>
            </a:r>
          </a:p>
        </p:txBody>
      </p:sp>
      <p:sp>
        <p:nvSpPr>
          <p:cNvPr id="12" name="Text Placeholder 4">
            <a:extLst>
              <a:ext uri="{FF2B5EF4-FFF2-40B4-BE49-F238E27FC236}">
                <a16:creationId xmlns:a16="http://schemas.microsoft.com/office/drawing/2014/main" id="{3DB5EB1A-8556-A82E-AC69-301BA431D9AC}"/>
              </a:ext>
            </a:extLst>
          </p:cNvPr>
          <p:cNvSpPr>
            <a:spLocks noGrp="1"/>
          </p:cNvSpPr>
          <p:nvPr>
            <p:ph type="body" sz="quarter" idx="13" hasCustomPrompt="1"/>
          </p:nvPr>
        </p:nvSpPr>
        <p:spPr>
          <a:xfrm>
            <a:off x="4324216" y="3590458"/>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04</a:t>
            </a:r>
          </a:p>
        </p:txBody>
      </p:sp>
      <p:sp>
        <p:nvSpPr>
          <p:cNvPr id="24" name="Text Placeholder 4">
            <a:extLst>
              <a:ext uri="{FF2B5EF4-FFF2-40B4-BE49-F238E27FC236}">
                <a16:creationId xmlns:a16="http://schemas.microsoft.com/office/drawing/2014/main" id="{11E3B50A-6363-7824-DFC1-3035609DF678}"/>
              </a:ext>
            </a:extLst>
          </p:cNvPr>
          <p:cNvSpPr>
            <a:spLocks noGrp="1"/>
          </p:cNvSpPr>
          <p:nvPr>
            <p:ph type="body" sz="quarter" idx="14" hasCustomPrompt="1"/>
          </p:nvPr>
        </p:nvSpPr>
        <p:spPr>
          <a:xfrm>
            <a:off x="4324216" y="4273364"/>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05</a:t>
            </a:r>
          </a:p>
        </p:txBody>
      </p:sp>
      <p:sp>
        <p:nvSpPr>
          <p:cNvPr id="27" name="Text Placeholder 4">
            <a:extLst>
              <a:ext uri="{FF2B5EF4-FFF2-40B4-BE49-F238E27FC236}">
                <a16:creationId xmlns:a16="http://schemas.microsoft.com/office/drawing/2014/main" id="{13E6F179-1003-654A-7321-F8FE6D12AC32}"/>
              </a:ext>
            </a:extLst>
          </p:cNvPr>
          <p:cNvSpPr>
            <a:spLocks noGrp="1"/>
          </p:cNvSpPr>
          <p:nvPr>
            <p:ph type="body" sz="quarter" idx="15" hasCustomPrompt="1"/>
          </p:nvPr>
        </p:nvSpPr>
        <p:spPr>
          <a:xfrm>
            <a:off x="4324216" y="4956271"/>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06</a:t>
            </a:r>
          </a:p>
        </p:txBody>
      </p:sp>
      <p:sp>
        <p:nvSpPr>
          <p:cNvPr id="28" name="Text Placeholder 4">
            <a:extLst>
              <a:ext uri="{FF2B5EF4-FFF2-40B4-BE49-F238E27FC236}">
                <a16:creationId xmlns:a16="http://schemas.microsoft.com/office/drawing/2014/main" id="{9A7166E3-13D7-44C2-45BA-F8800FCD1D93}"/>
              </a:ext>
            </a:extLst>
          </p:cNvPr>
          <p:cNvSpPr>
            <a:spLocks noGrp="1"/>
          </p:cNvSpPr>
          <p:nvPr>
            <p:ph type="body" sz="quarter" idx="16" hasCustomPrompt="1"/>
          </p:nvPr>
        </p:nvSpPr>
        <p:spPr>
          <a:xfrm>
            <a:off x="5056507" y="152141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9" name="Text Placeholder 4">
            <a:extLst>
              <a:ext uri="{FF2B5EF4-FFF2-40B4-BE49-F238E27FC236}">
                <a16:creationId xmlns:a16="http://schemas.microsoft.com/office/drawing/2014/main" id="{342EBD53-BF92-55A6-E85A-50AD5A80A5B1}"/>
              </a:ext>
            </a:extLst>
          </p:cNvPr>
          <p:cNvSpPr>
            <a:spLocks noGrp="1"/>
          </p:cNvSpPr>
          <p:nvPr>
            <p:ph type="body" sz="quarter" idx="17" hasCustomPrompt="1"/>
          </p:nvPr>
        </p:nvSpPr>
        <p:spPr>
          <a:xfrm>
            <a:off x="5056507" y="22144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0" name="Text Placeholder 4">
            <a:extLst>
              <a:ext uri="{FF2B5EF4-FFF2-40B4-BE49-F238E27FC236}">
                <a16:creationId xmlns:a16="http://schemas.microsoft.com/office/drawing/2014/main" id="{41709A76-8AD3-E8A8-447B-E2C8D00A4A1D}"/>
              </a:ext>
            </a:extLst>
          </p:cNvPr>
          <p:cNvSpPr>
            <a:spLocks noGrp="1"/>
          </p:cNvSpPr>
          <p:nvPr>
            <p:ph type="body" sz="quarter" idx="18" hasCustomPrompt="1"/>
          </p:nvPr>
        </p:nvSpPr>
        <p:spPr>
          <a:xfrm>
            <a:off x="5056507" y="289739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1" name="Text Placeholder 4">
            <a:extLst>
              <a:ext uri="{FF2B5EF4-FFF2-40B4-BE49-F238E27FC236}">
                <a16:creationId xmlns:a16="http://schemas.microsoft.com/office/drawing/2014/main" id="{FA4DA4A4-AEAC-105E-34C0-12EBA35F10E6}"/>
              </a:ext>
            </a:extLst>
          </p:cNvPr>
          <p:cNvSpPr>
            <a:spLocks noGrp="1"/>
          </p:cNvSpPr>
          <p:nvPr>
            <p:ph type="body" sz="quarter" idx="19" hasCustomPrompt="1"/>
          </p:nvPr>
        </p:nvSpPr>
        <p:spPr>
          <a:xfrm>
            <a:off x="5056507" y="359045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2" name="Text Placeholder 4">
            <a:extLst>
              <a:ext uri="{FF2B5EF4-FFF2-40B4-BE49-F238E27FC236}">
                <a16:creationId xmlns:a16="http://schemas.microsoft.com/office/drawing/2014/main" id="{B6DD83F2-9BFD-E0B8-4706-D7200B45DE3C}"/>
              </a:ext>
            </a:extLst>
          </p:cNvPr>
          <p:cNvSpPr>
            <a:spLocks noGrp="1"/>
          </p:cNvSpPr>
          <p:nvPr>
            <p:ph type="body" sz="quarter" idx="20" hasCustomPrompt="1"/>
          </p:nvPr>
        </p:nvSpPr>
        <p:spPr>
          <a:xfrm>
            <a:off x="5056507" y="4273364"/>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3" name="Text Placeholder 4">
            <a:extLst>
              <a:ext uri="{FF2B5EF4-FFF2-40B4-BE49-F238E27FC236}">
                <a16:creationId xmlns:a16="http://schemas.microsoft.com/office/drawing/2014/main" id="{0D94FEEB-2EA8-081B-0B69-F0ED7A8348AC}"/>
              </a:ext>
            </a:extLst>
          </p:cNvPr>
          <p:cNvSpPr>
            <a:spLocks noGrp="1"/>
          </p:cNvSpPr>
          <p:nvPr>
            <p:ph type="body" sz="quarter" idx="21" hasCustomPrompt="1"/>
          </p:nvPr>
        </p:nvSpPr>
        <p:spPr>
          <a:xfrm>
            <a:off x="5056507" y="495627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 name="TextBox 2">
            <a:extLst>
              <a:ext uri="{FF2B5EF4-FFF2-40B4-BE49-F238E27FC236}">
                <a16:creationId xmlns:a16="http://schemas.microsoft.com/office/drawing/2014/main" id="{A90CA163-9EEA-54E4-57D2-BFE989F6F9C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8A0B6ADF-5C55-9945-3F05-7FFC190F1FD0}"/>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942011412"/>
      </p:ext>
    </p:extLst>
  </p:cSld>
  <p:clrMapOvr>
    <a:masterClrMapping/>
  </p:clrMapOvr>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2DEA7B-FE87-E4A3-0E28-5A6940077AAF}"/>
              </a:ext>
            </a:extLst>
          </p:cNvPr>
          <p:cNvSpPr/>
          <p:nvPr userDrawn="1"/>
        </p:nvSpPr>
        <p:spPr bwMode="auto">
          <a:xfrm>
            <a:off x="1020000" y="999000"/>
            <a:ext cx="10152000" cy="4860000"/>
          </a:xfrm>
          <a:prstGeom prst="rect">
            <a:avLst/>
          </a:prstGeom>
          <a:gradFill>
            <a:gsLst>
              <a:gs pos="66000">
                <a:schemeClr val="accent5"/>
              </a:gs>
              <a:gs pos="0">
                <a:schemeClr val="accent2"/>
              </a:gs>
              <a:gs pos="100000">
                <a:schemeClr val="accent4"/>
              </a:gs>
            </a:gsLst>
            <a:lin ang="1800000" scaled="0"/>
          </a:gradFill>
          <a:ln>
            <a:noFill/>
          </a:ln>
          <a:effectLst/>
        </p:spPr>
        <p:txBody>
          <a:bodyPr wrap="square" lIns="0" tIns="0" rIns="0" bIns="0" rtlCol="0" anchor="ctr"/>
          <a:lstStyle/>
          <a:p>
            <a:pPr lvl="0"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9" name="Title 8">
            <a:extLst>
              <a:ext uri="{FF2B5EF4-FFF2-40B4-BE49-F238E27FC236}">
                <a16:creationId xmlns:a16="http://schemas.microsoft.com/office/drawing/2014/main" id="{388A2ACC-EFED-3CEF-B58F-EA44CFA34596}"/>
              </a:ext>
            </a:extLst>
          </p:cNvPr>
          <p:cNvSpPr>
            <a:spLocks noGrp="1"/>
          </p:cNvSpPr>
          <p:nvPr>
            <p:ph type="title" hasCustomPrompt="1"/>
          </p:nvPr>
        </p:nvSpPr>
        <p:spPr>
          <a:xfrm>
            <a:off x="2149475" y="2464175"/>
            <a:ext cx="7899400" cy="615553"/>
          </a:xfrm>
          <a:prstGeom prst="rect">
            <a:avLst/>
          </a:prstGeom>
        </p:spPr>
        <p:txBody>
          <a:bodyPr vert="horz" wrap="square" lIns="0" tIns="0" rIns="0" bIns="0" rtlCol="0" anchor="t">
            <a:spAutoFit/>
          </a:bodyPr>
          <a:lstStyle>
            <a:lvl1pPr>
              <a:defRPr lang="en-US" sz="4000" b="0" i="0" spc="0">
                <a:solidFill>
                  <a:schemeClr val="bg1"/>
                </a:solidFill>
                <a:effectLst/>
                <a:latin typeface="Calibri Light" panose="020F0302020204030204" pitchFamily="34" charset="0"/>
                <a:cs typeface="Calibri Light" panose="020F0302020204030204" pitchFamily="34" charset="0"/>
              </a:defRPr>
            </a:lvl1pPr>
          </a:lstStyle>
          <a:p>
            <a:pPr lvl="0"/>
            <a:r>
              <a:rPr lang="en-US"/>
              <a:t>Insert your quote here</a:t>
            </a:r>
          </a:p>
        </p:txBody>
      </p:sp>
      <p:sp>
        <p:nvSpPr>
          <p:cNvPr id="2" name="Title 8">
            <a:extLst>
              <a:ext uri="{FF2B5EF4-FFF2-40B4-BE49-F238E27FC236}">
                <a16:creationId xmlns:a16="http://schemas.microsoft.com/office/drawing/2014/main" id="{A967559A-5EC8-8B92-65E3-76928C972876}"/>
              </a:ext>
            </a:extLst>
          </p:cNvPr>
          <p:cNvSpPr txBox="1"/>
          <p:nvPr userDrawn="1"/>
        </p:nvSpPr>
        <p:spPr>
          <a:xfrm>
            <a:off x="2062976" y="1531155"/>
            <a:ext cx="1248633" cy="147732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lang="en-US" sz="4000" b="0" i="0" kern="1200" spc="0">
                <a:gradFill>
                  <a:gsLst>
                    <a:gs pos="50000">
                      <a:schemeClr val="accent2"/>
                    </a:gs>
                    <a:gs pos="70000">
                      <a:schemeClr val="accent5"/>
                    </a:gs>
                    <a:gs pos="100000">
                      <a:schemeClr val="accent4"/>
                    </a:gs>
                  </a:gsLst>
                  <a:lin ang="1200000" scaled="0"/>
                </a:gradFill>
                <a:effectLst/>
                <a:latin typeface="Calibri Light" panose="020F0302020204030204" pitchFamily="34" charset="0"/>
                <a:ea typeface="Calibri" panose="020F0502020204030204" pitchFamily="34" charset="0"/>
                <a:cs typeface="Calibri Light" panose="020F0302020204030204" pitchFamily="34" charset="0"/>
              </a:defRPr>
            </a:lvl1pPr>
          </a:lstStyle>
          <a:p>
            <a:r>
              <a:rPr lang="en-GB" sz="9600">
                <a:solidFill>
                  <a:schemeClr val="bg1"/>
                </a:solidFill>
              </a:rPr>
              <a:t>“</a:t>
            </a:r>
          </a:p>
        </p:txBody>
      </p:sp>
    </p:spTree>
    <p:extLst>
      <p:ext uri="{BB962C8B-B14F-4D97-AF65-F5344CB8AC3E}">
        <p14:creationId xmlns:p14="http://schemas.microsoft.com/office/powerpoint/2010/main" val="298031701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_you">
    <p:bg>
      <p:bgPr>
        <a:solidFill>
          <a:schemeClr val="tx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solidFill>
                  <a:schemeClr val="bg1"/>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457200" y="1353882"/>
            <a:ext cx="4220135" cy="1107996"/>
          </a:xfrm>
          <a:prstGeom prst="rect">
            <a:avLst/>
          </a:prstGeom>
        </p:spPr>
        <p:txBody>
          <a:bodyPr wrap="square">
            <a:spAutoFit/>
          </a:bodyPr>
          <a:lstStyle>
            <a:lvl1pPr>
              <a:defRPr sz="7200" b="0" i="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84736574-B51A-9653-821A-E3F5C3FCDF5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6191EA3E-7B20-955D-0C59-DF85A9153658}"/>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A9BB0EE7-0219-6A5E-BA7F-872F2C48D7E9}"/>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36178092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_you-Light">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solidFill>
                  <a:schemeClr val="tx1"/>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457200" y="1353882"/>
            <a:ext cx="4220135" cy="1107996"/>
          </a:xfrm>
          <a:prstGeom prst="rect">
            <a:avLst/>
          </a:prstGeom>
        </p:spPr>
        <p:txBody>
          <a:bodyPr wrap="square">
            <a:spAutoFit/>
          </a:bodyPr>
          <a:lstStyle>
            <a:lvl1pPr>
              <a:defRPr sz="7200" b="0" i="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p:nvPr userDrawn="1"/>
        </p:nvCxnSpPr>
        <p:spPr>
          <a:xfrm>
            <a:off x="6008594" y="1981200"/>
            <a:ext cx="6248400" cy="0"/>
          </a:xfrm>
          <a:prstGeom prst="line">
            <a:avLst/>
          </a:prstGeom>
          <a:ln w="6350">
            <a:solidFill>
              <a:schemeClr val="tx2">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50603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_you_photo">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r>
              <a:rPr lang="en-US"/>
              <a:t>Click icon to add picture</a:t>
            </a:r>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474663" y="1035424"/>
            <a:ext cx="4648200" cy="1107996"/>
          </a:xfrm>
          <a:prstGeom prst="rect">
            <a:avLst/>
          </a:prstGeom>
        </p:spPr>
        <p:txBody>
          <a:bodyPr vert="horz" wrap="square" lIns="0" tIns="0" rIns="0" bIns="0" rtlCol="0" anchor="t">
            <a:spAutoFit/>
          </a:bodyPr>
          <a:lstStyle>
            <a:lvl1pPr>
              <a:defRPr lang="en-US" sz="7200" b="0">
                <a:gradFill>
                  <a:gsLst>
                    <a:gs pos="50000">
                      <a:schemeClr val="accent2"/>
                    </a:gs>
                    <a:gs pos="70000">
                      <a:schemeClr val="accent5"/>
                    </a:gs>
                    <a:gs pos="100000">
                      <a:schemeClr val="accent4"/>
                    </a:gs>
                  </a:gsLst>
                  <a:lin ang="1200000" scaled="0"/>
                </a:gradFill>
                <a:latin typeface="Calibri" panose="020F0502020204030204" pitchFamily="34" charset="0"/>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474663" y="2540616"/>
            <a:ext cx="3827462" cy="257250"/>
          </a:xfrm>
          <a:prstGeom prst="rect">
            <a:avLst/>
          </a:prstGeom>
        </p:spPr>
        <p:txBody>
          <a:bodyPr/>
          <a:lstStyle>
            <a:lvl1pPr>
              <a:defRPr sz="1600" b="0" i="0">
                <a:solidFill>
                  <a:schemeClr val="bg1"/>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474663"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474663"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474663" y="420130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474663" y="448823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474663" y="4897078"/>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a:extLst>
              <a:ext uri="{FF2B5EF4-FFF2-40B4-BE49-F238E27FC236}">
                <a16:creationId xmlns:a16="http://schemas.microsoft.com/office/drawing/2014/main" id="{68FF80AE-E38B-EC18-E1B5-2B5AAE36C2F4}"/>
              </a:ext>
            </a:extLst>
          </p:cNvPr>
          <p:cNvCxnSpPr/>
          <p:nvPr userDrawn="1"/>
        </p:nvCxnSpPr>
        <p:spPr>
          <a:xfrm>
            <a:off x="474663"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B5E39841-8080-2E83-D8BB-7AD807F024A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2" name="TextBox 11">
            <a:extLst>
              <a:ext uri="{FF2B5EF4-FFF2-40B4-BE49-F238E27FC236}">
                <a16:creationId xmlns:a16="http://schemas.microsoft.com/office/drawing/2014/main" id="{598728A8-4504-9979-0928-94780E8A451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68625CBB-5BC8-9235-54D3-C8F265017D79}"/>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88915121"/>
      </p:ext>
    </p:extLst>
  </p:cSld>
  <p:clrMapOvr>
    <a:masterClrMapping/>
  </p:clrMapOvr>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r>
              <a:rPr lang="en-US"/>
              <a:t>Click icon to add picture</a:t>
            </a:r>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Calibri" panose="020F0502020204030204" pitchFamily="34"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584775"/>
          </a:xfrm>
          <a:prstGeom prst="rect">
            <a:avLst/>
          </a:prstGeom>
        </p:spPr>
        <p:txBody>
          <a:bodyPr wrap="square">
            <a:spAutoFit/>
          </a:bodyPr>
          <a:lstStyle>
            <a:lvl1pPr>
              <a:lnSpc>
                <a:spcPct val="100000"/>
              </a:lnSpc>
              <a:spcBef>
                <a:spcPct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Thank you!</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ct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EPAM</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ct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flipH="1">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E5AA398A-2E47-0C00-F4A0-87498FC7BBC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0" name="Text Placeholder 3">
            <a:extLst>
              <a:ext uri="{FF2B5EF4-FFF2-40B4-BE49-F238E27FC236}">
                <a16:creationId xmlns:a16="http://schemas.microsoft.com/office/drawing/2014/main" id="{E8E7F306-CD25-215E-BBB0-42720869F90C}"/>
              </a:ext>
            </a:extLst>
          </p:cNvPr>
          <p:cNvSpPr txBox="1"/>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700274362"/>
      </p:ext>
    </p:extLst>
  </p:cSld>
  <p:clrMapOvr>
    <a:masterClrMapping/>
  </p:clrMapOvr>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30E-9F31-D8F5-1E4D-396AE47857CE}"/>
              </a:ext>
            </a:extLst>
          </p:cNvPr>
          <p:cNvSpPr>
            <a:spLocks noGrp="1"/>
          </p:cNvSpPr>
          <p:nvPr>
            <p:ph type="title" hasCustomPrompt="1"/>
          </p:nvPr>
        </p:nvSpPr>
        <p:spPr>
          <a:xfrm>
            <a:off x="633632" y="722843"/>
            <a:ext cx="10896600" cy="338554"/>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38C437B2-D94C-1848-2A24-39D1B91C9CA8}"/>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293073238"/>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Dark">
    <p:spTree>
      <p:nvGrpSpPr>
        <p:cNvPr id="1" name=""/>
        <p:cNvGrpSpPr/>
        <p:nvPr/>
      </p:nvGrpSpPr>
      <p:grpSpPr>
        <a:xfrm>
          <a:off x="0" y="0"/>
          <a:ext cx="0" cy="0"/>
          <a:chOff x="0" y="0"/>
          <a:chExt cx="0" cy="0"/>
        </a:xfrm>
      </p:grpSpPr>
      <p:pic>
        <p:nvPicPr>
          <p:cNvPr id="5" name="Picture 4" descr="A blue and pink light&#10;&#10;Description automatically generated">
            <a:extLst>
              <a:ext uri="{FF2B5EF4-FFF2-40B4-BE49-F238E27FC236}">
                <a16:creationId xmlns:a16="http://schemas.microsoft.com/office/drawing/2014/main" id="{EBDD6518-45A7-2536-B53F-7280BB1754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6780"/>
          </a:xfrm>
          <a:prstGeom prst="rect">
            <a:avLst/>
          </a:prstGeom>
        </p:spPr>
      </p:pic>
      <p:sp>
        <p:nvSpPr>
          <p:cNvPr id="3" name="Title 1">
            <a:extLst>
              <a:ext uri="{FF2B5EF4-FFF2-40B4-BE49-F238E27FC236}">
                <a16:creationId xmlns:a16="http://schemas.microsoft.com/office/drawing/2014/main" id="{D0D8E0D9-9406-08F5-F3AB-192276B840AD}"/>
              </a:ext>
            </a:extLst>
          </p:cNvPr>
          <p:cNvSpPr>
            <a:spLocks noGrp="1"/>
          </p:cNvSpPr>
          <p:nvPr>
            <p:ph type="title"/>
          </p:nvPr>
        </p:nvSpPr>
        <p:spPr>
          <a:xfrm>
            <a:off x="457200" y="723900"/>
            <a:ext cx="11274552"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3010F0C-E353-B615-EE43-DC7134E728C4}"/>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11" name="TextBox 10">
            <a:extLst>
              <a:ext uri="{FF2B5EF4-FFF2-40B4-BE49-F238E27FC236}">
                <a16:creationId xmlns:a16="http://schemas.microsoft.com/office/drawing/2014/main" id="{97BE634E-7C12-4735-5F97-ACA0CB41F52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891A8E84-4915-F847-688F-F749F3B632B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pic>
        <p:nvPicPr>
          <p:cNvPr id="7" name="Graphic 6">
            <a:extLst>
              <a:ext uri="{FF2B5EF4-FFF2-40B4-BE49-F238E27FC236}">
                <a16:creationId xmlns:a16="http://schemas.microsoft.com/office/drawing/2014/main" id="{91D4D418-A460-90E7-A7BA-4655984D67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1221" y="6341790"/>
            <a:ext cx="1068733" cy="368855"/>
          </a:xfrm>
          <a:prstGeom prst="rect">
            <a:avLst/>
          </a:prstGeom>
        </p:spPr>
      </p:pic>
      <p:sp>
        <p:nvSpPr>
          <p:cNvPr id="6" name="Мультимедиа 5">
            <a:extLst>
              <a:ext uri="{FF2B5EF4-FFF2-40B4-BE49-F238E27FC236}">
                <a16:creationId xmlns:a16="http://schemas.microsoft.com/office/drawing/2014/main" id="{3E3993E9-F5B6-7CF4-0328-8EA53C20403A}"/>
              </a:ext>
            </a:extLst>
          </p:cNvPr>
          <p:cNvSpPr>
            <a:spLocks noGrp="1"/>
          </p:cNvSpPr>
          <p:nvPr>
            <p:ph type="media" sz="quarter" idx="16"/>
          </p:nvPr>
        </p:nvSpPr>
        <p:spPr>
          <a:xfrm>
            <a:off x="421640" y="1705489"/>
            <a:ext cx="5328096" cy="4176712"/>
          </a:xfrm>
          <a:prstGeom prst="roundRect">
            <a:avLst>
              <a:gd name="adj" fmla="val 6937"/>
            </a:avLst>
          </a:prstGeom>
          <a:solidFill>
            <a:schemeClr val="tx1">
              <a:alpha val="42670"/>
            </a:schemeClr>
          </a:solidFill>
          <a:ln>
            <a:gradFill>
              <a:gsLst>
                <a:gs pos="0">
                  <a:schemeClr val="accent2"/>
                </a:gs>
                <a:gs pos="100000">
                  <a:schemeClr val="accent4">
                    <a:lumMod val="60000"/>
                    <a:lumOff val="40000"/>
                  </a:schemeClr>
                </a:gs>
              </a:gsLst>
              <a:lin ang="5400000" scaled="1"/>
            </a:gradFill>
          </a:ln>
        </p:spPr>
        <p:txBody>
          <a:bodyPr/>
          <a:lstStyle/>
          <a:p>
            <a:endParaRPr lang="ru-UA"/>
          </a:p>
        </p:txBody>
      </p:sp>
      <p:sp>
        <p:nvSpPr>
          <p:cNvPr id="8" name="Мультимедиа 5">
            <a:extLst>
              <a:ext uri="{FF2B5EF4-FFF2-40B4-BE49-F238E27FC236}">
                <a16:creationId xmlns:a16="http://schemas.microsoft.com/office/drawing/2014/main" id="{AFD13DAD-08D1-340E-4944-8749034292F5}"/>
              </a:ext>
            </a:extLst>
          </p:cNvPr>
          <p:cNvSpPr>
            <a:spLocks noGrp="1"/>
          </p:cNvSpPr>
          <p:nvPr>
            <p:ph type="media" sz="quarter" idx="17"/>
          </p:nvPr>
        </p:nvSpPr>
        <p:spPr>
          <a:xfrm>
            <a:off x="6306820" y="1705489"/>
            <a:ext cx="5328096" cy="2299575"/>
          </a:xfrm>
          <a:prstGeom prst="roundRect">
            <a:avLst>
              <a:gd name="adj" fmla="val 6937"/>
            </a:avLst>
          </a:prstGeom>
          <a:solidFill>
            <a:schemeClr val="tx1">
              <a:alpha val="42670"/>
            </a:schemeClr>
          </a:solidFill>
          <a:ln>
            <a:gradFill>
              <a:gsLst>
                <a:gs pos="0">
                  <a:schemeClr val="accent2"/>
                </a:gs>
                <a:gs pos="100000">
                  <a:schemeClr val="accent4">
                    <a:lumMod val="60000"/>
                    <a:lumOff val="40000"/>
                  </a:schemeClr>
                </a:gs>
              </a:gsLst>
              <a:lin ang="5400000" scaled="1"/>
            </a:gradFill>
          </a:ln>
        </p:spPr>
        <p:txBody>
          <a:bodyPr/>
          <a:lstStyle/>
          <a:p>
            <a:endParaRPr lang="ru-UA"/>
          </a:p>
        </p:txBody>
      </p:sp>
    </p:spTree>
    <p:extLst>
      <p:ext uri="{BB962C8B-B14F-4D97-AF65-F5344CB8AC3E}">
        <p14:creationId xmlns:p14="http://schemas.microsoft.com/office/powerpoint/2010/main" val="20523267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Agenda</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6030496" y="1541587"/>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6030496" y="223184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6030496" y="2922103"/>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6030496" y="361236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6030496" y="430261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6030496" y="499287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 name="Text Placeholder 4">
            <a:extLst>
              <a:ext uri="{FF2B5EF4-FFF2-40B4-BE49-F238E27FC236}">
                <a16:creationId xmlns:a16="http://schemas.microsoft.com/office/drawing/2014/main" id="{749D503E-C57A-9E5B-19CF-94AF46BB63B3}"/>
              </a:ext>
            </a:extLst>
          </p:cNvPr>
          <p:cNvSpPr>
            <a:spLocks noGrp="1"/>
          </p:cNvSpPr>
          <p:nvPr>
            <p:ph type="body" sz="quarter" idx="10" hasCustomPrompt="1"/>
          </p:nvPr>
        </p:nvSpPr>
        <p:spPr>
          <a:xfrm>
            <a:off x="4101160" y="154158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6" name="Text Placeholder 4">
            <a:extLst>
              <a:ext uri="{FF2B5EF4-FFF2-40B4-BE49-F238E27FC236}">
                <a16:creationId xmlns:a16="http://schemas.microsoft.com/office/drawing/2014/main" id="{42BD3FFC-05D4-6AF7-0434-C1AC0298E5CD}"/>
              </a:ext>
            </a:extLst>
          </p:cNvPr>
          <p:cNvSpPr>
            <a:spLocks noGrp="1"/>
          </p:cNvSpPr>
          <p:nvPr>
            <p:ph type="body" sz="quarter" idx="24" hasCustomPrompt="1"/>
          </p:nvPr>
        </p:nvSpPr>
        <p:spPr>
          <a:xfrm>
            <a:off x="4101160" y="2234115"/>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7" name="Text Placeholder 4">
            <a:extLst>
              <a:ext uri="{FF2B5EF4-FFF2-40B4-BE49-F238E27FC236}">
                <a16:creationId xmlns:a16="http://schemas.microsoft.com/office/drawing/2014/main" id="{D0952C60-604F-9F1A-9D20-17D094CE4831}"/>
              </a:ext>
            </a:extLst>
          </p:cNvPr>
          <p:cNvSpPr>
            <a:spLocks noGrp="1"/>
          </p:cNvSpPr>
          <p:nvPr>
            <p:ph type="body" sz="quarter" idx="26" hasCustomPrompt="1"/>
          </p:nvPr>
        </p:nvSpPr>
        <p:spPr>
          <a:xfrm>
            <a:off x="4101160" y="2923806"/>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8" name="Text Placeholder 4">
            <a:extLst>
              <a:ext uri="{FF2B5EF4-FFF2-40B4-BE49-F238E27FC236}">
                <a16:creationId xmlns:a16="http://schemas.microsoft.com/office/drawing/2014/main" id="{BD164F81-CDD1-C1B4-ED55-A3321E1032B0}"/>
              </a:ext>
            </a:extLst>
          </p:cNvPr>
          <p:cNvSpPr>
            <a:spLocks noGrp="1"/>
          </p:cNvSpPr>
          <p:nvPr>
            <p:ph type="body" sz="quarter" idx="28" hasCustomPrompt="1"/>
          </p:nvPr>
        </p:nvSpPr>
        <p:spPr>
          <a:xfrm>
            <a:off x="4101160" y="361349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11" name="Text Placeholder 4">
            <a:extLst>
              <a:ext uri="{FF2B5EF4-FFF2-40B4-BE49-F238E27FC236}">
                <a16:creationId xmlns:a16="http://schemas.microsoft.com/office/drawing/2014/main" id="{7DF71D53-1D3F-D8F8-96D5-6DE13F1A9CC8}"/>
              </a:ext>
            </a:extLst>
          </p:cNvPr>
          <p:cNvSpPr>
            <a:spLocks noGrp="1"/>
          </p:cNvSpPr>
          <p:nvPr>
            <p:ph type="body" sz="quarter" idx="30" hasCustomPrompt="1"/>
          </p:nvPr>
        </p:nvSpPr>
        <p:spPr>
          <a:xfrm>
            <a:off x="4101160" y="430318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12" name="Text Placeholder 4">
            <a:extLst>
              <a:ext uri="{FF2B5EF4-FFF2-40B4-BE49-F238E27FC236}">
                <a16:creationId xmlns:a16="http://schemas.microsoft.com/office/drawing/2014/main" id="{142F11AF-BF37-8BBB-B5E7-A8655CF9477B}"/>
              </a:ext>
            </a:extLst>
          </p:cNvPr>
          <p:cNvSpPr>
            <a:spLocks noGrp="1"/>
          </p:cNvSpPr>
          <p:nvPr>
            <p:ph type="body" sz="quarter" idx="32" hasCustomPrompt="1"/>
          </p:nvPr>
        </p:nvSpPr>
        <p:spPr>
          <a:xfrm>
            <a:off x="4101160" y="499287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Tree>
    <p:extLst>
      <p:ext uri="{BB962C8B-B14F-4D97-AF65-F5344CB8AC3E}">
        <p14:creationId xmlns:p14="http://schemas.microsoft.com/office/powerpoint/2010/main" val="1180992106"/>
      </p:ext>
    </p:extLst>
  </p:cSld>
  <p:clrMapOvr>
    <a:masterClrMapping/>
  </p:clrMapOvr>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i="0" kern="1200" spc="0">
                <a:gradFill>
                  <a:gsLst>
                    <a:gs pos="50000">
                      <a:schemeClr val="accent2"/>
                    </a:gs>
                    <a:gs pos="70000">
                      <a:schemeClr val="accent5"/>
                    </a:gs>
                    <a:gs pos="100000">
                      <a:schemeClr val="accent4"/>
                    </a:gs>
                  </a:gsLst>
                  <a:lin ang="1200000" scaled="0"/>
                </a:gradFill>
                <a:effectLst/>
                <a:latin typeface="Calibri" panose="020F0502020204030204" pitchFamily="34" charset="0"/>
                <a:ea typeface="Calibri" panose="020F0502020204030204" pitchFamily="34" charset="0"/>
                <a:cs typeface="Calibri" panose="020F0502020204030204" pitchFamily="34" charset="0"/>
              </a:defRPr>
            </a:lvl1pPr>
          </a:lstStyle>
          <a:p>
            <a:pPr lvl="0" algn="l" defTabSz="914400" rtl="0" eaLnBrk="1" latinLnBrk="0" hangingPunct="1">
              <a:lnSpc>
                <a:spcPct val="100000"/>
              </a:lnSpc>
              <a:spcBef>
                <a:spcPct val="0"/>
              </a:spcBef>
              <a:buNone/>
            </a:pPr>
            <a:r>
              <a:rPr lang="en-US"/>
              <a:t>Agenda</a:t>
            </a:r>
          </a:p>
        </p:txBody>
      </p:sp>
      <p:pic>
        <p:nvPicPr>
          <p:cNvPr id="27" name="Graphic 26">
            <a:extLst>
              <a:ext uri="{FF2B5EF4-FFF2-40B4-BE49-F238E27FC236}">
                <a16:creationId xmlns:a16="http://schemas.microsoft.com/office/drawing/2014/main" id="{404C027E-E5F6-C4D1-7BE4-B87D52F48E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5" name="Text Placeholder 4">
            <a:extLst>
              <a:ext uri="{FF2B5EF4-FFF2-40B4-BE49-F238E27FC236}">
                <a16:creationId xmlns:a16="http://schemas.microsoft.com/office/drawing/2014/main" id="{6672B4D0-A39C-FAF6-B1FC-E8138006004A}"/>
              </a:ext>
            </a:extLst>
          </p:cNvPr>
          <p:cNvSpPr>
            <a:spLocks noGrp="1"/>
          </p:cNvSpPr>
          <p:nvPr>
            <p:ph type="body" sz="quarter" idx="16" hasCustomPrompt="1"/>
          </p:nvPr>
        </p:nvSpPr>
        <p:spPr>
          <a:xfrm>
            <a:off x="6030496" y="1541587"/>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9" name="Text Placeholder 4">
            <a:extLst>
              <a:ext uri="{FF2B5EF4-FFF2-40B4-BE49-F238E27FC236}">
                <a16:creationId xmlns:a16="http://schemas.microsoft.com/office/drawing/2014/main" id="{A00A134C-93F9-0B06-D8F4-9B3C7532A426}"/>
              </a:ext>
            </a:extLst>
          </p:cNvPr>
          <p:cNvSpPr>
            <a:spLocks noGrp="1"/>
          </p:cNvSpPr>
          <p:nvPr>
            <p:ph type="body" sz="quarter" idx="17" hasCustomPrompt="1"/>
          </p:nvPr>
        </p:nvSpPr>
        <p:spPr>
          <a:xfrm>
            <a:off x="6030496" y="223184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0" name="Text Placeholder 4">
            <a:extLst>
              <a:ext uri="{FF2B5EF4-FFF2-40B4-BE49-F238E27FC236}">
                <a16:creationId xmlns:a16="http://schemas.microsoft.com/office/drawing/2014/main" id="{E37B92C4-122A-5377-7B74-D58A2319E90C}"/>
              </a:ext>
            </a:extLst>
          </p:cNvPr>
          <p:cNvSpPr>
            <a:spLocks noGrp="1"/>
          </p:cNvSpPr>
          <p:nvPr>
            <p:ph type="body" sz="quarter" idx="18" hasCustomPrompt="1"/>
          </p:nvPr>
        </p:nvSpPr>
        <p:spPr>
          <a:xfrm>
            <a:off x="6030496" y="2922103"/>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3" name="Text Placeholder 4">
            <a:extLst>
              <a:ext uri="{FF2B5EF4-FFF2-40B4-BE49-F238E27FC236}">
                <a16:creationId xmlns:a16="http://schemas.microsoft.com/office/drawing/2014/main" id="{D28A167B-CD8D-159B-58DB-AD9C0600F651}"/>
              </a:ext>
            </a:extLst>
          </p:cNvPr>
          <p:cNvSpPr>
            <a:spLocks noGrp="1"/>
          </p:cNvSpPr>
          <p:nvPr>
            <p:ph type="body" sz="quarter" idx="19" hasCustomPrompt="1"/>
          </p:nvPr>
        </p:nvSpPr>
        <p:spPr>
          <a:xfrm>
            <a:off x="6030496" y="361236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4" name="Text Placeholder 4">
            <a:extLst>
              <a:ext uri="{FF2B5EF4-FFF2-40B4-BE49-F238E27FC236}">
                <a16:creationId xmlns:a16="http://schemas.microsoft.com/office/drawing/2014/main" id="{D3238DD8-4A7D-554B-8216-37EA1F023174}"/>
              </a:ext>
            </a:extLst>
          </p:cNvPr>
          <p:cNvSpPr>
            <a:spLocks noGrp="1"/>
          </p:cNvSpPr>
          <p:nvPr>
            <p:ph type="body" sz="quarter" idx="20" hasCustomPrompt="1"/>
          </p:nvPr>
        </p:nvSpPr>
        <p:spPr>
          <a:xfrm>
            <a:off x="6030496" y="430261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5" name="Text Placeholder 4">
            <a:extLst>
              <a:ext uri="{FF2B5EF4-FFF2-40B4-BE49-F238E27FC236}">
                <a16:creationId xmlns:a16="http://schemas.microsoft.com/office/drawing/2014/main" id="{11D58AB5-54CF-F584-79F8-821E69DF6010}"/>
              </a:ext>
            </a:extLst>
          </p:cNvPr>
          <p:cNvSpPr>
            <a:spLocks noGrp="1"/>
          </p:cNvSpPr>
          <p:nvPr>
            <p:ph type="body" sz="quarter" idx="21" hasCustomPrompt="1"/>
          </p:nvPr>
        </p:nvSpPr>
        <p:spPr>
          <a:xfrm>
            <a:off x="6030496" y="499287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6" name="Text Placeholder 4">
            <a:extLst>
              <a:ext uri="{FF2B5EF4-FFF2-40B4-BE49-F238E27FC236}">
                <a16:creationId xmlns:a16="http://schemas.microsoft.com/office/drawing/2014/main" id="{6367AC01-84C2-7E8C-3BF8-201856803E21}"/>
              </a:ext>
            </a:extLst>
          </p:cNvPr>
          <p:cNvSpPr>
            <a:spLocks noGrp="1"/>
          </p:cNvSpPr>
          <p:nvPr>
            <p:ph type="body" sz="quarter" idx="10" hasCustomPrompt="1"/>
          </p:nvPr>
        </p:nvSpPr>
        <p:spPr>
          <a:xfrm>
            <a:off x="4101160" y="154158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3" name="Text Placeholder 4">
            <a:extLst>
              <a:ext uri="{FF2B5EF4-FFF2-40B4-BE49-F238E27FC236}">
                <a16:creationId xmlns:a16="http://schemas.microsoft.com/office/drawing/2014/main" id="{60B1A9C8-7F43-7DB1-4F91-53075745C4B6}"/>
              </a:ext>
            </a:extLst>
          </p:cNvPr>
          <p:cNvSpPr>
            <a:spLocks noGrp="1"/>
          </p:cNvSpPr>
          <p:nvPr>
            <p:ph type="body" sz="quarter" idx="24" hasCustomPrompt="1"/>
          </p:nvPr>
        </p:nvSpPr>
        <p:spPr>
          <a:xfrm>
            <a:off x="4101160" y="2234115"/>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4" name="Text Placeholder 4">
            <a:extLst>
              <a:ext uri="{FF2B5EF4-FFF2-40B4-BE49-F238E27FC236}">
                <a16:creationId xmlns:a16="http://schemas.microsoft.com/office/drawing/2014/main" id="{46C8629B-DFA8-41AA-9C67-96D3D02BED28}"/>
              </a:ext>
            </a:extLst>
          </p:cNvPr>
          <p:cNvSpPr>
            <a:spLocks noGrp="1"/>
          </p:cNvSpPr>
          <p:nvPr>
            <p:ph type="body" sz="quarter" idx="26" hasCustomPrompt="1"/>
          </p:nvPr>
        </p:nvSpPr>
        <p:spPr>
          <a:xfrm>
            <a:off x="4101160" y="2923806"/>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6" name="Text Placeholder 4">
            <a:extLst>
              <a:ext uri="{FF2B5EF4-FFF2-40B4-BE49-F238E27FC236}">
                <a16:creationId xmlns:a16="http://schemas.microsoft.com/office/drawing/2014/main" id="{11CC2B96-A6B1-5232-3AEE-F9B7FDBBC137}"/>
              </a:ext>
            </a:extLst>
          </p:cNvPr>
          <p:cNvSpPr>
            <a:spLocks noGrp="1"/>
          </p:cNvSpPr>
          <p:nvPr>
            <p:ph type="body" sz="quarter" idx="28" hasCustomPrompt="1"/>
          </p:nvPr>
        </p:nvSpPr>
        <p:spPr>
          <a:xfrm>
            <a:off x="4101160" y="361349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30" name="Text Placeholder 4">
            <a:extLst>
              <a:ext uri="{FF2B5EF4-FFF2-40B4-BE49-F238E27FC236}">
                <a16:creationId xmlns:a16="http://schemas.microsoft.com/office/drawing/2014/main" id="{7A18B250-73F5-69E3-5878-B1D8C984F427}"/>
              </a:ext>
            </a:extLst>
          </p:cNvPr>
          <p:cNvSpPr>
            <a:spLocks noGrp="1"/>
          </p:cNvSpPr>
          <p:nvPr>
            <p:ph type="body" sz="quarter" idx="30" hasCustomPrompt="1"/>
          </p:nvPr>
        </p:nvSpPr>
        <p:spPr>
          <a:xfrm>
            <a:off x="4101160" y="430318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31" name="Text Placeholder 4">
            <a:extLst>
              <a:ext uri="{FF2B5EF4-FFF2-40B4-BE49-F238E27FC236}">
                <a16:creationId xmlns:a16="http://schemas.microsoft.com/office/drawing/2014/main" id="{462FE180-ECE1-55D7-0248-053AC1E99B1F}"/>
              </a:ext>
            </a:extLst>
          </p:cNvPr>
          <p:cNvSpPr>
            <a:spLocks noGrp="1"/>
          </p:cNvSpPr>
          <p:nvPr>
            <p:ph type="body" sz="quarter" idx="32" hasCustomPrompt="1"/>
          </p:nvPr>
        </p:nvSpPr>
        <p:spPr>
          <a:xfrm>
            <a:off x="4101160" y="499287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 name="TextBox 1">
            <a:extLst>
              <a:ext uri="{FF2B5EF4-FFF2-40B4-BE49-F238E27FC236}">
                <a16:creationId xmlns:a16="http://schemas.microsoft.com/office/drawing/2014/main" id="{D3634F95-D03F-BB17-0BA8-0AB623989FD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50C2139A-0FDA-8116-257B-67457AE6A971}"/>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418612979"/>
      </p:ext>
    </p:extLst>
  </p:cSld>
  <p:clrMapOvr>
    <a:masterClrMapping/>
  </p:clrMapOvr>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Header_Custom_1">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19866F5-F57A-6C40-4D30-D67CB6A3D24E}"/>
              </a:ext>
            </a:extLst>
          </p:cNvPr>
          <p:cNvSpPr>
            <a:spLocks noGrp="1"/>
          </p:cNvSpPr>
          <p:nvPr>
            <p:ph type="title" hasCustomPrompt="1"/>
          </p:nvPr>
        </p:nvSpPr>
        <p:spPr>
          <a:xfrm>
            <a:off x="481265" y="1793240"/>
            <a:ext cx="5640805" cy="923330"/>
          </a:xfrm>
          <a:prstGeom prst="rect">
            <a:avLst/>
          </a:prstGeom>
        </p:spPr>
        <p:txBody>
          <a:bodyPr wrap="square">
            <a:spAutoFit/>
          </a:bodyPr>
          <a:lstStyle>
            <a:lvl1pPr>
              <a:defRPr sz="6000" b="1" i="0">
                <a:solidFill>
                  <a:schemeClr val="bg1"/>
                </a:solidFill>
                <a:latin typeface="+mj-lt"/>
                <a:cs typeface="Calibri Light" panose="020F0302020204030204" pitchFamily="34" charset="0"/>
              </a:defRPr>
            </a:lvl1pPr>
          </a:lstStyle>
          <a:p>
            <a:r>
              <a:rPr lang="en-US"/>
              <a:t>Section Header</a:t>
            </a:r>
          </a:p>
        </p:txBody>
      </p:sp>
      <p:sp>
        <p:nvSpPr>
          <p:cNvPr id="3" name="Text Placeholder 4">
            <a:extLst>
              <a:ext uri="{FF2B5EF4-FFF2-40B4-BE49-F238E27FC236}">
                <a16:creationId xmlns:a16="http://schemas.microsoft.com/office/drawing/2014/main" id="{B0EC5345-D2D0-6B03-7DDB-B62AB64329C8}"/>
              </a:ext>
            </a:extLst>
          </p:cNvPr>
          <p:cNvSpPr>
            <a:spLocks noGrp="1"/>
          </p:cNvSpPr>
          <p:nvPr>
            <p:ph type="body" sz="quarter" idx="10" hasCustomPrompt="1"/>
          </p:nvPr>
        </p:nvSpPr>
        <p:spPr>
          <a:xfrm>
            <a:off x="481265" y="1336040"/>
            <a:ext cx="498928" cy="321627"/>
          </a:xfrm>
          <a:prstGeom prst="rect">
            <a:avLst/>
          </a:prstGeom>
        </p:spPr>
        <p:txBody>
          <a:bodyPr wrap="square" anchor="t" anchorCtr="0">
            <a:spAutoFit/>
          </a:bodyPr>
          <a:lstStyle>
            <a:lvl1pPr algn="l">
              <a:defRPr sz="2000" b="1">
                <a:gradFill>
                  <a:gsLst>
                    <a:gs pos="76000">
                      <a:schemeClr val="accent5"/>
                    </a:gs>
                    <a:gs pos="0">
                      <a:schemeClr val="accent2"/>
                    </a:gs>
                    <a:gs pos="100000">
                      <a:schemeClr val="accent4"/>
                    </a:gs>
                  </a:gsLst>
                  <a:lin ang="1800000" scaled="0"/>
                </a:gradFill>
              </a:defRPr>
            </a:lvl1pPr>
          </a:lstStyle>
          <a:p>
            <a:pPr lvl="0"/>
            <a:r>
              <a:rPr lang="en-US"/>
              <a:t>01</a:t>
            </a:r>
          </a:p>
        </p:txBody>
      </p:sp>
      <p:sp>
        <p:nvSpPr>
          <p:cNvPr id="4" name="Text Placeholder 4">
            <a:extLst>
              <a:ext uri="{FF2B5EF4-FFF2-40B4-BE49-F238E27FC236}">
                <a16:creationId xmlns:a16="http://schemas.microsoft.com/office/drawing/2014/main" id="{CB32F50E-D900-4FFA-87A8-502151FBE20C}"/>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5" name="Graphic 4">
            <a:extLst>
              <a:ext uri="{FF2B5EF4-FFF2-40B4-BE49-F238E27FC236}">
                <a16:creationId xmlns:a16="http://schemas.microsoft.com/office/drawing/2014/main" id="{7BA73176-A11D-D62A-EC12-39C3DF983B1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6" name="TextBox 5">
            <a:extLst>
              <a:ext uri="{FF2B5EF4-FFF2-40B4-BE49-F238E27FC236}">
                <a16:creationId xmlns:a16="http://schemas.microsoft.com/office/drawing/2014/main" id="{DDED43E1-5036-AF03-3AFC-AC404D716E48}"/>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B4AFFE7B-BAB3-2BE6-68C7-82413494811D}"/>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062663269"/>
      </p:ext>
    </p:extLst>
  </p:cSld>
  <p:clrMapOvr>
    <a:masterClrMapping/>
  </p:clrMapOvr>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23899"/>
            <a:ext cx="11277599" cy="457200"/>
          </a:xfrm>
          <a:prstGeom prst="rect">
            <a:avLst/>
          </a:prstGeom>
        </p:spPr>
        <p:txBody>
          <a:bodyPr vert="horz" lIns="0" tIns="0" rIns="0" bIns="0" rtlCol="0" anchor="t">
            <a:noAutofit/>
          </a:bodyPr>
          <a:lstStyle/>
          <a:p>
            <a:pPr lvl="0"/>
            <a:r>
              <a:rPr lang="en-US"/>
              <a:t>Click to edit Master title style</a:t>
            </a:r>
          </a:p>
        </p:txBody>
      </p:sp>
      <p:pic>
        <p:nvPicPr>
          <p:cNvPr id="7" name="Graphic 6">
            <a:extLst>
              <a:ext uri="{FF2B5EF4-FFF2-40B4-BE49-F238E27FC236}">
                <a16:creationId xmlns:a16="http://schemas.microsoft.com/office/drawing/2014/main" id="{BB532318-7ECA-4FB6-ADB1-48895B543C86}"/>
              </a:ext>
            </a:extLst>
          </p:cNvPr>
          <p:cNvPicPr>
            <a:picLocks noChangeAspect="1"/>
          </p:cNvPicPr>
          <p:nvPr userDrawn="1"/>
        </p:nvPicPr>
        <p:blipFill>
          <a:blip r:embed="rId68">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3F641FF6-5DCC-D34B-9DD7-29931472CBC7}"/>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2" name="Text Placeholder 3">
            <a:extLst>
              <a:ext uri="{FF2B5EF4-FFF2-40B4-BE49-F238E27FC236}">
                <a16:creationId xmlns:a16="http://schemas.microsoft.com/office/drawing/2014/main" id="{41DA6592-6579-C548-911C-85A5195E10BA}"/>
              </a:ext>
            </a:extLst>
          </p:cNvPr>
          <p:cNvSpPr txBox="1"/>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3" name="Text Placeholder 2">
            <a:extLst>
              <a:ext uri="{FF2B5EF4-FFF2-40B4-BE49-F238E27FC236}">
                <a16:creationId xmlns:a16="http://schemas.microsoft.com/office/drawing/2014/main" id="{1B3A0289-E5C4-74D3-46E5-CB49BE90222C}"/>
              </a:ext>
            </a:extLst>
          </p:cNvPr>
          <p:cNvSpPr>
            <a:spLocks noGrp="1"/>
          </p:cNvSpPr>
          <p:nvPr>
            <p:ph type="body" idx="1"/>
          </p:nvPr>
        </p:nvSpPr>
        <p:spPr>
          <a:xfrm>
            <a:off x="467139" y="1680713"/>
            <a:ext cx="11267660" cy="4491487"/>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3841043"/>
      </p:ext>
    </p:extLst>
  </p:cSld>
  <p:clrMap bg1="lt1" tx1="dk1" bg2="lt2" tx2="dk2" accent1="accent1" accent2="accent2" accent3="accent3" accent4="accent4" accent5="accent5" accent6="accent6" hlink="hlink" folHlink="folHlink"/>
  <p:sldLayoutIdLst>
    <p:sldLayoutId id="2147484956" r:id="rId1"/>
    <p:sldLayoutId id="2147484957" r:id="rId2"/>
    <p:sldLayoutId id="2147484958" r:id="rId3"/>
    <p:sldLayoutId id="2147484959" r:id="rId4"/>
    <p:sldLayoutId id="2147484960" r:id="rId5"/>
    <p:sldLayoutId id="2147484961" r:id="rId6"/>
    <p:sldLayoutId id="2147484962" r:id="rId7"/>
    <p:sldLayoutId id="2147484963" r:id="rId8"/>
    <p:sldLayoutId id="2147484964" r:id="rId9"/>
    <p:sldLayoutId id="2147484965" r:id="rId10"/>
    <p:sldLayoutId id="2147484966" r:id="rId11"/>
    <p:sldLayoutId id="2147484967" r:id="rId12"/>
    <p:sldLayoutId id="2147484968" r:id="rId13"/>
    <p:sldLayoutId id="2147484969" r:id="rId14"/>
    <p:sldLayoutId id="2147484970" r:id="rId15"/>
    <p:sldLayoutId id="2147484971" r:id="rId16"/>
    <p:sldLayoutId id="2147484972" r:id="rId17"/>
    <p:sldLayoutId id="2147484973" r:id="rId18"/>
    <p:sldLayoutId id="2147484974" r:id="rId19"/>
    <p:sldLayoutId id="2147484975" r:id="rId20"/>
    <p:sldLayoutId id="2147484976" r:id="rId21"/>
    <p:sldLayoutId id="2147484977" r:id="rId22"/>
    <p:sldLayoutId id="2147484978" r:id="rId23"/>
    <p:sldLayoutId id="2147484979" r:id="rId24"/>
    <p:sldLayoutId id="2147484980" r:id="rId25"/>
    <p:sldLayoutId id="2147484981" r:id="rId26"/>
    <p:sldLayoutId id="2147484982" r:id="rId27"/>
    <p:sldLayoutId id="2147484983" r:id="rId28"/>
    <p:sldLayoutId id="2147484984" r:id="rId29"/>
    <p:sldLayoutId id="2147484985" r:id="rId30"/>
    <p:sldLayoutId id="2147484986" r:id="rId31"/>
    <p:sldLayoutId id="2147484987" r:id="rId32"/>
    <p:sldLayoutId id="2147484988" r:id="rId33"/>
    <p:sldLayoutId id="2147484989" r:id="rId34"/>
    <p:sldLayoutId id="2147484990" r:id="rId35"/>
    <p:sldLayoutId id="2147484991" r:id="rId36"/>
    <p:sldLayoutId id="2147484992" r:id="rId37"/>
    <p:sldLayoutId id="2147484993" r:id="rId38"/>
    <p:sldLayoutId id="2147484994" r:id="rId39"/>
    <p:sldLayoutId id="2147484995" r:id="rId40"/>
    <p:sldLayoutId id="2147484996" r:id="rId41"/>
    <p:sldLayoutId id="2147484997" r:id="rId42"/>
    <p:sldLayoutId id="2147484998" r:id="rId43"/>
    <p:sldLayoutId id="2147484999" r:id="rId44"/>
    <p:sldLayoutId id="2147485000" r:id="rId45"/>
    <p:sldLayoutId id="2147485001" r:id="rId46"/>
    <p:sldLayoutId id="2147485002" r:id="rId47"/>
    <p:sldLayoutId id="2147485003" r:id="rId48"/>
    <p:sldLayoutId id="2147485004" r:id="rId49"/>
    <p:sldLayoutId id="2147485005" r:id="rId50"/>
    <p:sldLayoutId id="2147485006" r:id="rId51"/>
    <p:sldLayoutId id="2147485007" r:id="rId52"/>
    <p:sldLayoutId id="2147485008" r:id="rId53"/>
    <p:sldLayoutId id="2147485009" r:id="rId54"/>
    <p:sldLayoutId id="2147485010" r:id="rId55"/>
    <p:sldLayoutId id="2147485011" r:id="rId56"/>
    <p:sldLayoutId id="2147485012" r:id="rId57"/>
    <p:sldLayoutId id="2147485013" r:id="rId58"/>
    <p:sldLayoutId id="2147485014" r:id="rId59"/>
    <p:sldLayoutId id="2147485015" r:id="rId60"/>
    <p:sldLayoutId id="2147485016" r:id="rId61"/>
    <p:sldLayoutId id="2147485017" r:id="rId62"/>
    <p:sldLayoutId id="2147485018" r:id="rId63"/>
    <p:sldLayoutId id="2147485019" r:id="rId64"/>
    <p:sldLayoutId id="2147485020" r:id="rId65"/>
    <p:sldLayoutId id="2147485021" r:id="rId66"/>
  </p:sldLayoutIdLst>
  <p:transition/>
  <p:hf hdr="0" dt="0"/>
  <p:txStyles>
    <p:titleStyle>
      <a:lvl1pPr algn="l" defTabSz="914400" rtl="0" eaLnBrk="1" latinLnBrk="0" hangingPunct="1">
        <a:lnSpc>
          <a:spcPct val="100000"/>
        </a:lnSpc>
        <a:spcBef>
          <a:spcPct val="0"/>
        </a:spcBef>
        <a:buNone/>
        <a:defRPr lang="en-US" sz="2200" b="1" i="0" kern="1200">
          <a:solidFill>
            <a:schemeClr val="tx1"/>
          </a:solidFill>
          <a:latin typeface="+mn-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10000"/>
        </a:lnSpc>
        <a:spcBef>
          <a:spcPts val="600"/>
        </a:spcBef>
        <a:spcAft>
          <a:spcPct val="0"/>
        </a:spcAft>
        <a:buFont typeface="Arial" panose="020B0604020202020204" pitchFamily="34" charset="0"/>
        <a:buNone/>
        <a:defRPr sz="1600" b="0" i="0" kern="1200">
          <a:solidFill>
            <a:schemeClr val="tx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ct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ct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16" orient="horz" pos="239">
          <p15:clr>
            <a:srgbClr val="F26B43"/>
          </p15:clr>
        </p15:guide>
        <p15:guide id="17" orient="horz" pos="454">
          <p15:clr>
            <a:srgbClr val="F26B43"/>
          </p15:clr>
        </p15:guide>
        <p15:guide id="20" orient="horz" pos="744">
          <p15:clr>
            <a:srgbClr val="F26B43"/>
          </p15:clr>
        </p15:guide>
        <p15:guide id="41" orient="horz" pos="3888">
          <p15:clr>
            <a:srgbClr val="F26B43"/>
          </p15:clr>
        </p15:guide>
        <p15:guide id="43" orient="horz" pos="4176">
          <p15:clr>
            <a:srgbClr val="F26B43"/>
          </p15:clr>
        </p15:guide>
        <p15:guide id="56" orient="horz">
          <p15:clr>
            <a:srgbClr val="F26B43"/>
          </p15:clr>
        </p15:guide>
        <p15:guide id="58" orient="horz" pos="4032">
          <p15:clr>
            <a:srgbClr val="F26B43"/>
          </p15:clr>
        </p15:guide>
        <p15:guide id="59" pos="288">
          <p15:clr>
            <a:srgbClr val="F26B43"/>
          </p15:clr>
        </p15:guide>
        <p15:guide id="61" pos="7392">
          <p15:clr>
            <a:srgbClr val="F26B43"/>
          </p15:clr>
        </p15:guide>
        <p15:guide id="64" pos="1354">
          <p15:clr>
            <a:srgbClr val="F26B43"/>
          </p15:clr>
        </p15:guide>
        <p15:guide id="65" pos="1498">
          <p15:clr>
            <a:srgbClr val="F26B43"/>
          </p15:clr>
        </p15:guide>
        <p15:guide id="68" pos="2710">
          <p15:clr>
            <a:srgbClr val="F26B43"/>
          </p15:clr>
        </p15:guide>
        <p15:guide id="69" pos="2568">
          <p15:clr>
            <a:srgbClr val="F26B43"/>
          </p15:clr>
        </p15:guide>
        <p15:guide id="72" pos="3772">
          <p15:clr>
            <a:srgbClr val="F26B43"/>
          </p15:clr>
        </p15:guide>
        <p15:guide id="73" pos="3919">
          <p15:clr>
            <a:srgbClr val="F26B43"/>
          </p15:clr>
        </p15:guide>
        <p15:guide id="76" pos="5128">
          <p15:clr>
            <a:srgbClr val="F26B43"/>
          </p15:clr>
        </p15:guide>
        <p15:guide id="77" pos="4981">
          <p15:clr>
            <a:srgbClr val="F26B43"/>
          </p15:clr>
        </p15:guide>
        <p15:guide id="80" pos="6186">
          <p15:clr>
            <a:srgbClr val="F26B43"/>
          </p15:clr>
        </p15:guide>
        <p15:guide id="81" pos="633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2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9.xml"/><Relationship Id="rId1" Type="http://schemas.openxmlformats.org/officeDocument/2006/relationships/slideLayout" Target="../slideLayouts/slideLayout48.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hyperlink" Target="https://go.writer.com/enterprise-ai-adoption-survey" TargetMode="External"/><Relationship Id="rId10" Type="http://schemas.openxmlformats.org/officeDocument/2006/relationships/image" Target="../media/image48.svg"/><Relationship Id="rId4" Type="http://schemas.microsoft.com/office/2007/relationships/hdphoto" Target="../media/hdphoto1.wdp"/><Relationship Id="rId9" Type="http://schemas.openxmlformats.org/officeDocument/2006/relationships/image" Target="../media/image47.png"/><Relationship Id="rId14" Type="http://schemas.openxmlformats.org/officeDocument/2006/relationships/image" Target="../media/image52.sv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hyperlink" Target="https://www.gartner.com/document-reader/document/6738834?ref=solrAll&amp;refval=481558542&amp;" TargetMode="External"/><Relationship Id="rId4" Type="http://schemas.openxmlformats.org/officeDocument/2006/relationships/hyperlink" Target="https://www.gartner.com/document-reader/document/6738834?ref=solrAll&amp;refval=486756785&amp;" TargetMode="External"/><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1.xml"/><Relationship Id="rId1" Type="http://schemas.openxmlformats.org/officeDocument/2006/relationships/video" Target="https://www.youtube.com/embed/zcYB6g9Fqqs?feature=oembed" TargetMode="External"/><Relationship Id="rId4" Type="http://schemas.openxmlformats.org/officeDocument/2006/relationships/image" Target="../media/image5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23.sv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62.svg"/><Relationship Id="rId11" Type="http://schemas.openxmlformats.org/officeDocument/2006/relationships/image" Target="../media/image22.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notesSlide" Target="../notesSlides/notesSlide14.xml"/><Relationship Id="rId16" Type="http://schemas.openxmlformats.org/officeDocument/2006/relationships/image" Target="../media/image80.svg"/><Relationship Id="rId1" Type="http://schemas.openxmlformats.org/officeDocument/2006/relationships/slideLayout" Target="../slideLayouts/slideLayout24.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17" Type="http://schemas.openxmlformats.org/officeDocument/2006/relationships/image" Target="../media/image97.png"/><Relationship Id="rId2" Type="http://schemas.openxmlformats.org/officeDocument/2006/relationships/notesSlide" Target="../notesSlides/notesSlide15.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23.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svg"/><Relationship Id="rId19" Type="http://schemas.openxmlformats.org/officeDocument/2006/relationships/image" Target="../media/image99.pn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17.xml"/><Relationship Id="rId16" Type="http://schemas.openxmlformats.org/officeDocument/2006/relationships/image" Target="../media/image114.svg"/><Relationship Id="rId1" Type="http://schemas.openxmlformats.org/officeDocument/2006/relationships/slideLayout" Target="../slideLayouts/slideLayout23.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image" Target="../media/image115.png"/><Relationship Id="rId21" Type="http://schemas.openxmlformats.org/officeDocument/2006/relationships/image" Target="../media/image133.jpeg"/><Relationship Id="rId7" Type="http://schemas.openxmlformats.org/officeDocument/2006/relationships/image" Target="../media/image119.png"/><Relationship Id="rId12" Type="http://schemas.openxmlformats.org/officeDocument/2006/relationships/image" Target="../media/image124.svg"/><Relationship Id="rId17" Type="http://schemas.openxmlformats.org/officeDocument/2006/relationships/image" Target="../media/image129.png"/><Relationship Id="rId2" Type="http://schemas.openxmlformats.org/officeDocument/2006/relationships/notesSlide" Target="../notesSlides/notesSlide18.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23.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19" Type="http://schemas.openxmlformats.org/officeDocument/2006/relationships/image" Target="../media/image131.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slides/_rels/slide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40.svg"/><Relationship Id="rId4" Type="http://schemas.openxmlformats.org/officeDocument/2006/relationships/image" Target="../media/image139.png"/></Relationships>
</file>

<file path=ppt/slides/_rels/slide28.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image" Target="../media/image148.pn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image" Target="../media/image147.emf"/><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23.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7.png"/></Relationships>
</file>

<file path=ppt/slides/_rels/slide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171.png"/><Relationship Id="rId4" Type="http://schemas.openxmlformats.org/officeDocument/2006/relationships/image" Target="../media/image170.png"/></Relationships>
</file>

<file path=ppt/slides/_rels/slide35.xml.rels><?xml version="1.0" encoding="UTF-8" standalone="yes"?>
<Relationships xmlns="http://schemas.openxmlformats.org/package/2006/relationships"><Relationship Id="rId13" Type="http://schemas.openxmlformats.org/officeDocument/2006/relationships/image" Target="../media/image182.png"/><Relationship Id="rId18" Type="http://schemas.openxmlformats.org/officeDocument/2006/relationships/image" Target="../media/image187.png"/><Relationship Id="rId26" Type="http://schemas.openxmlformats.org/officeDocument/2006/relationships/image" Target="../media/image195.png"/><Relationship Id="rId3" Type="http://schemas.openxmlformats.org/officeDocument/2006/relationships/image" Target="../media/image172.png"/><Relationship Id="rId21" Type="http://schemas.openxmlformats.org/officeDocument/2006/relationships/image" Target="../media/image190.png"/><Relationship Id="rId34" Type="http://schemas.openxmlformats.org/officeDocument/2006/relationships/image" Target="../media/image203.png"/><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5" Type="http://schemas.openxmlformats.org/officeDocument/2006/relationships/image" Target="../media/image194.png"/><Relationship Id="rId33" Type="http://schemas.openxmlformats.org/officeDocument/2006/relationships/image" Target="../media/image202.png"/><Relationship Id="rId2" Type="http://schemas.openxmlformats.org/officeDocument/2006/relationships/notesSlide" Target="../notesSlides/notesSlide27.xml"/><Relationship Id="rId16" Type="http://schemas.openxmlformats.org/officeDocument/2006/relationships/image" Target="../media/image185.png"/><Relationship Id="rId20" Type="http://schemas.openxmlformats.org/officeDocument/2006/relationships/image" Target="../media/image189.png"/><Relationship Id="rId29" Type="http://schemas.openxmlformats.org/officeDocument/2006/relationships/image" Target="../media/image198.png"/><Relationship Id="rId1" Type="http://schemas.openxmlformats.org/officeDocument/2006/relationships/slideLayout" Target="../slideLayouts/slideLayout65.xml"/><Relationship Id="rId6" Type="http://schemas.openxmlformats.org/officeDocument/2006/relationships/image" Target="../media/image175.png"/><Relationship Id="rId11" Type="http://schemas.openxmlformats.org/officeDocument/2006/relationships/image" Target="../media/image180.png"/><Relationship Id="rId24" Type="http://schemas.openxmlformats.org/officeDocument/2006/relationships/image" Target="../media/image193.png"/><Relationship Id="rId32" Type="http://schemas.openxmlformats.org/officeDocument/2006/relationships/image" Target="../media/image201.png"/><Relationship Id="rId5" Type="http://schemas.openxmlformats.org/officeDocument/2006/relationships/image" Target="../media/image174.png"/><Relationship Id="rId15" Type="http://schemas.openxmlformats.org/officeDocument/2006/relationships/image" Target="../media/image184.png"/><Relationship Id="rId23" Type="http://schemas.openxmlformats.org/officeDocument/2006/relationships/image" Target="../media/image192.png"/><Relationship Id="rId28" Type="http://schemas.openxmlformats.org/officeDocument/2006/relationships/image" Target="../media/image197.png"/><Relationship Id="rId10" Type="http://schemas.openxmlformats.org/officeDocument/2006/relationships/image" Target="../media/image179.png"/><Relationship Id="rId19" Type="http://schemas.openxmlformats.org/officeDocument/2006/relationships/image" Target="../media/image188.png"/><Relationship Id="rId31" Type="http://schemas.openxmlformats.org/officeDocument/2006/relationships/image" Target="../media/image200.pn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83.png"/><Relationship Id="rId22" Type="http://schemas.openxmlformats.org/officeDocument/2006/relationships/image" Target="../media/image191.png"/><Relationship Id="rId27" Type="http://schemas.openxmlformats.org/officeDocument/2006/relationships/image" Target="../media/image196.png"/><Relationship Id="rId30" Type="http://schemas.openxmlformats.org/officeDocument/2006/relationships/image" Target="../media/image199.png"/><Relationship Id="rId8" Type="http://schemas.openxmlformats.org/officeDocument/2006/relationships/image" Target="../media/image177.png"/></Relationships>
</file>

<file path=ppt/slides/_rels/slide36.xml.rels><?xml version="1.0" encoding="UTF-8" standalone="yes"?>
<Relationships xmlns="http://schemas.openxmlformats.org/package/2006/relationships"><Relationship Id="rId8" Type="http://schemas.openxmlformats.org/officeDocument/2006/relationships/hyperlink" Target="https://learn.epam.com/catalog/detailsPage?id=81cf9277-2762-41ff-a373-3b847123596b" TargetMode="External"/><Relationship Id="rId3" Type="http://schemas.openxmlformats.org/officeDocument/2006/relationships/hyperlink" Target="https://learn.epam.com/catalog/detailsPage?id=c8f68a59-4543-4119-af46-9558db253e9a" TargetMode="External"/><Relationship Id="rId7" Type="http://schemas.openxmlformats.org/officeDocument/2006/relationships/hyperlink" Target="https://learn.epam.com/catalog/detailsPage?id=32cc618c-368f-4d8f-9729-357dde0fa1a0" TargetMode="External"/><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hyperlink" Target="https://learn.epam.com/catalog/detailsPage?id=3b270954-7550-4918-873a-7d541671d72e" TargetMode="External"/><Relationship Id="rId5" Type="http://schemas.openxmlformats.org/officeDocument/2006/relationships/hyperlink" Target="https://learn.epam.com/catalog/detailsPage?id=e4fce892-1416-4482-8484-981df25751cd" TargetMode="External"/><Relationship Id="rId10" Type="http://schemas.openxmlformats.org/officeDocument/2006/relationships/hyperlink" Target="https://learn.epam.com/catalog/detailsPage?id=3df98f90-2450-4699-a156-219a2123fde5" TargetMode="External"/><Relationship Id="rId4" Type="http://schemas.openxmlformats.org/officeDocument/2006/relationships/hyperlink" Target="https://learn.epam.com/catalog/detailsPage?id=1c89e986-9a96-4aed-8166-291af0a8a19c" TargetMode="External"/><Relationship Id="rId9" Type="http://schemas.openxmlformats.org/officeDocument/2006/relationships/hyperlink" Target="https://learn.epam.com/catalog/detailsPage?id=0ed7069b-cb37-41af-91f8-32bcbd6c768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05.svg"/><Relationship Id="rId7" Type="http://schemas.openxmlformats.org/officeDocument/2006/relationships/image" Target="../media/image208.svg"/><Relationship Id="rId2" Type="http://schemas.openxmlformats.org/officeDocument/2006/relationships/image" Target="../media/image204.png"/><Relationship Id="rId1" Type="http://schemas.openxmlformats.org/officeDocument/2006/relationships/slideLayout" Target="../slideLayouts/slideLayout23.xml"/><Relationship Id="rId6" Type="http://schemas.openxmlformats.org/officeDocument/2006/relationships/image" Target="../media/image87.png"/><Relationship Id="rId5" Type="http://schemas.openxmlformats.org/officeDocument/2006/relationships/image" Target="../media/image207.svg"/><Relationship Id="rId4" Type="http://schemas.openxmlformats.org/officeDocument/2006/relationships/image" Target="../media/image206.png"/></Relationships>
</file>

<file path=ppt/slides/_rels/slide38.xml.rels><?xml version="1.0" encoding="UTF-8" standalone="yes"?>
<Relationships xmlns="http://schemas.openxmlformats.org/package/2006/relationships"><Relationship Id="rId3" Type="http://schemas.openxmlformats.org/officeDocument/2006/relationships/image" Target="../media/image210.svg"/><Relationship Id="rId2" Type="http://schemas.openxmlformats.org/officeDocument/2006/relationships/image" Target="../media/image209.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image" Target="../media/image217.sv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213.svg"/></Relationships>
</file>

<file path=ppt/slides/_rels/slide43.xml.rels><?xml version="1.0" encoding="UTF-8" standalone="yes"?>
<Relationships xmlns="http://schemas.openxmlformats.org/package/2006/relationships"><Relationship Id="rId8" Type="http://schemas.openxmlformats.org/officeDocument/2006/relationships/image" Target="../media/image223.sv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sv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221.svg"/><Relationship Id="rId11" Type="http://schemas.openxmlformats.org/officeDocument/2006/relationships/image" Target="../media/image226.png"/><Relationship Id="rId5" Type="http://schemas.openxmlformats.org/officeDocument/2006/relationships/image" Target="../media/image220.png"/><Relationship Id="rId10" Type="http://schemas.openxmlformats.org/officeDocument/2006/relationships/image" Target="../media/image225.svg"/><Relationship Id="rId4" Type="http://schemas.openxmlformats.org/officeDocument/2006/relationships/image" Target="../media/image219.svg"/><Relationship Id="rId9" Type="http://schemas.openxmlformats.org/officeDocument/2006/relationships/image" Target="../media/image2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233.svg"/><Relationship Id="rId3" Type="http://schemas.openxmlformats.org/officeDocument/2006/relationships/image" Target="../media/image228.png"/><Relationship Id="rId7" Type="http://schemas.openxmlformats.org/officeDocument/2006/relationships/image" Target="../media/image232.png"/><Relationship Id="rId12" Type="http://schemas.openxmlformats.org/officeDocument/2006/relationships/image" Target="../media/image237.sv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231.svg"/><Relationship Id="rId11" Type="http://schemas.openxmlformats.org/officeDocument/2006/relationships/image" Target="../media/image236.png"/><Relationship Id="rId5" Type="http://schemas.openxmlformats.org/officeDocument/2006/relationships/image" Target="../media/image230.png"/><Relationship Id="rId10" Type="http://schemas.openxmlformats.org/officeDocument/2006/relationships/image" Target="../media/image235.svg"/><Relationship Id="rId4" Type="http://schemas.openxmlformats.org/officeDocument/2006/relationships/image" Target="../media/image229.svg"/><Relationship Id="rId9" Type="http://schemas.openxmlformats.org/officeDocument/2006/relationships/image" Target="../media/image23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40.svg"/><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239.png"/><Relationship Id="rId4" Type="http://schemas.openxmlformats.org/officeDocument/2006/relationships/image" Target="../media/image2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240.svg"/><Relationship Id="rId2" Type="http://schemas.openxmlformats.org/officeDocument/2006/relationships/slideLayout" Target="../slideLayouts/slideLayout19.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242.png"/><Relationship Id="rId4" Type="http://schemas.openxmlformats.org/officeDocument/2006/relationships/image" Target="../media/image24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40.svg"/><Relationship Id="rId2" Type="http://schemas.openxmlformats.org/officeDocument/2006/relationships/slideLayout" Target="../slideLayouts/slideLayout19.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244.png"/><Relationship Id="rId4" Type="http://schemas.openxmlformats.org/officeDocument/2006/relationships/image" Target="../media/image243.png"/></Relationships>
</file>

<file path=ppt/slides/_rels/slide4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hyperlink" Target="https://www.aboutamazon.com/news/aws/aws-investment-georgia-ai-cloud-infrastructure" TargetMode="External"/><Relationship Id="rId3" Type="http://schemas.openxmlformats.org/officeDocument/2006/relationships/image" Target="../media/image27.png"/><Relationship Id="rId7" Type="http://schemas.openxmlformats.org/officeDocument/2006/relationships/hyperlink" Target="https://www.reuters.com/technology/google-parent-alphabet-beats-quarterly-revenue-estimates-2024-10-29/" TargetMode="Externa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www.investopedia.com/meta-says-it-is-making-progress-with-ai-as-spending-grows-8737166" TargetMode="External"/><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image" Target="../media/image30.png"/><Relationship Id="rId4" Type="http://schemas.openxmlformats.org/officeDocument/2006/relationships/hyperlink" Target="https://blogs.microsoft.com/on-the-issues/2025/01/03/the-golden-opportunity-for-american-ai/#:~:text=In%20FY%202025%2C%20Microsoft%20is,based%20applications%20around%20the%20world" TargetMode="External"/><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8" Type="http://schemas.openxmlformats.org/officeDocument/2006/relationships/image" Target="../media/image256.svg"/><Relationship Id="rId13" Type="http://schemas.openxmlformats.org/officeDocument/2006/relationships/image" Target="../media/image261.png"/><Relationship Id="rId18" Type="http://schemas.openxmlformats.org/officeDocument/2006/relationships/image" Target="../media/image266.svg"/><Relationship Id="rId26" Type="http://schemas.openxmlformats.org/officeDocument/2006/relationships/image" Target="../media/image274.svg"/><Relationship Id="rId3" Type="http://schemas.openxmlformats.org/officeDocument/2006/relationships/image" Target="../media/image251.png"/><Relationship Id="rId21" Type="http://schemas.openxmlformats.org/officeDocument/2006/relationships/image" Target="../media/image269.png"/><Relationship Id="rId7" Type="http://schemas.openxmlformats.org/officeDocument/2006/relationships/image" Target="../media/image255.png"/><Relationship Id="rId12" Type="http://schemas.openxmlformats.org/officeDocument/2006/relationships/image" Target="../media/image260.svg"/><Relationship Id="rId17" Type="http://schemas.openxmlformats.org/officeDocument/2006/relationships/image" Target="../media/image265.png"/><Relationship Id="rId25" Type="http://schemas.openxmlformats.org/officeDocument/2006/relationships/image" Target="../media/image273.png"/><Relationship Id="rId2" Type="http://schemas.openxmlformats.org/officeDocument/2006/relationships/notesSlide" Target="../notesSlides/notesSlide46.xml"/><Relationship Id="rId16" Type="http://schemas.openxmlformats.org/officeDocument/2006/relationships/image" Target="../media/image264.svg"/><Relationship Id="rId20" Type="http://schemas.openxmlformats.org/officeDocument/2006/relationships/image" Target="../media/image268.svg"/><Relationship Id="rId1" Type="http://schemas.openxmlformats.org/officeDocument/2006/relationships/slideLayout" Target="../slideLayouts/slideLayout23.xml"/><Relationship Id="rId6" Type="http://schemas.openxmlformats.org/officeDocument/2006/relationships/image" Target="../media/image254.svg"/><Relationship Id="rId11" Type="http://schemas.openxmlformats.org/officeDocument/2006/relationships/image" Target="../media/image259.png"/><Relationship Id="rId24" Type="http://schemas.openxmlformats.org/officeDocument/2006/relationships/image" Target="../media/image272.svg"/><Relationship Id="rId5" Type="http://schemas.openxmlformats.org/officeDocument/2006/relationships/image" Target="../media/image253.png"/><Relationship Id="rId15" Type="http://schemas.openxmlformats.org/officeDocument/2006/relationships/image" Target="../media/image263.png"/><Relationship Id="rId23" Type="http://schemas.openxmlformats.org/officeDocument/2006/relationships/image" Target="../media/image271.png"/><Relationship Id="rId28" Type="http://schemas.openxmlformats.org/officeDocument/2006/relationships/image" Target="../media/image276.svg"/><Relationship Id="rId10" Type="http://schemas.openxmlformats.org/officeDocument/2006/relationships/image" Target="../media/image258.svg"/><Relationship Id="rId19" Type="http://schemas.openxmlformats.org/officeDocument/2006/relationships/image" Target="../media/image267.png"/><Relationship Id="rId4" Type="http://schemas.openxmlformats.org/officeDocument/2006/relationships/image" Target="../media/image252.svg"/><Relationship Id="rId9" Type="http://schemas.openxmlformats.org/officeDocument/2006/relationships/image" Target="../media/image257.png"/><Relationship Id="rId14" Type="http://schemas.openxmlformats.org/officeDocument/2006/relationships/image" Target="../media/image262.svg"/><Relationship Id="rId22" Type="http://schemas.openxmlformats.org/officeDocument/2006/relationships/image" Target="../media/image270.svg"/><Relationship Id="rId27" Type="http://schemas.openxmlformats.org/officeDocument/2006/relationships/image" Target="../media/image275.png"/></Relationships>
</file>

<file path=ppt/slides/_rels/slide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s://videoportal.epam.com/video/VYG93nz7" TargetMode="External"/><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23.sv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284.png"/><Relationship Id="rId3" Type="http://schemas.openxmlformats.org/officeDocument/2006/relationships/image" Target="../media/image277.png"/><Relationship Id="rId7" Type="http://schemas.openxmlformats.org/officeDocument/2006/relationships/image" Target="../media/image281.png"/><Relationship Id="rId12" Type="http://schemas.openxmlformats.org/officeDocument/2006/relationships/image" Target="../media/image23.svg"/><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image" Target="../media/image280.png"/><Relationship Id="rId11" Type="http://schemas.openxmlformats.org/officeDocument/2006/relationships/image" Target="../media/image22.png"/><Relationship Id="rId5" Type="http://schemas.openxmlformats.org/officeDocument/2006/relationships/image" Target="../media/image279.svg"/><Relationship Id="rId10" Type="http://schemas.openxmlformats.org/officeDocument/2006/relationships/image" Target="../media/image283.png"/><Relationship Id="rId4" Type="http://schemas.openxmlformats.org/officeDocument/2006/relationships/image" Target="../media/image278.png"/><Relationship Id="rId9" Type="http://schemas.openxmlformats.org/officeDocument/2006/relationships/image" Target="../media/image2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epam/AIRUN-Engineering-Benchmark/blob/main/pages/sandbox-test/code-assistants-2025.md" TargetMode="External"/><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hyperlink" Target="https://blogs.microsoft.com/blog/2025/01/13/introducing-core-ai-platform-and-tools/" TargetMode="External"/><Relationship Id="rId13" Type="http://schemas.openxmlformats.org/officeDocument/2006/relationships/image" Target="../media/image36.png"/><Relationship Id="rId3" Type="http://schemas.openxmlformats.org/officeDocument/2006/relationships/hyperlink" Target="https://cloud.google.com/transform/101-real-world-generative-ai-use-cases-from-industry-leaders" TargetMode="External"/><Relationship Id="rId7" Type="http://schemas.openxmlformats.org/officeDocument/2006/relationships/hyperlink" Target="https://blogs.nvidia.com/blog/ces-2025-jensen-huang/" TargetMode="External"/><Relationship Id="rId12"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3.png"/><Relationship Id="rId11" Type="http://schemas.openxmlformats.org/officeDocument/2006/relationships/image" Target="../media/image34.jpeg"/><Relationship Id="rId5" Type="http://schemas.openxmlformats.org/officeDocument/2006/relationships/image" Target="../media/image32.jpeg"/><Relationship Id="rId15" Type="http://schemas.openxmlformats.org/officeDocument/2006/relationships/image" Target="../media/image38.png"/><Relationship Id="rId10" Type="http://schemas.openxmlformats.org/officeDocument/2006/relationships/hyperlink" Target="https://aws.amazon.com/q/developer/transform/" TargetMode="External"/><Relationship Id="rId4" Type="http://schemas.openxmlformats.org/officeDocument/2006/relationships/hyperlink" Target="https://cloud.google.com/transform/ai-impact-industries-2025" TargetMode="External"/><Relationship Id="rId9" Type="http://schemas.openxmlformats.org/officeDocument/2006/relationships/image" Target="../media/image28.png"/><Relationship Id="rId14" Type="http://schemas.openxmlformats.org/officeDocument/2006/relationships/image" Target="../media/image37.jpeg"/></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6.png"/><Relationship Id="rId1" Type="http://schemas.openxmlformats.org/officeDocument/2006/relationships/slideLayout" Target="../slideLayouts/slideLayout63.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hyperlink" Target="https://www.forrester.com/blogs/2025-is-the-year-of-ai-maturation-and-solidification-in-india/" TargetMode="Externa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9BE1E-6284-93DD-C7DB-ED67BFE1C08C}"/>
            </a:ext>
          </a:extLst>
        </p:cNvPr>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C932CA-D2EA-5CAC-3EDE-3B771DEE7725}"/>
              </a:ext>
            </a:extLst>
          </p:cNvPr>
          <p:cNvSpPr>
            <a:spLocks noGrp="1"/>
          </p:cNvSpPr>
          <p:nvPr>
            <p:ph type="pic" sz="quarter" idx="13"/>
          </p:nvPr>
        </p:nvSpPr>
        <p:spPr/>
        <p:txBody>
          <a:bodyPr/>
          <a:lstStyle/>
          <a:p>
            <a:endParaRPr lang="en-US"/>
          </a:p>
        </p:txBody>
      </p:sp>
      <p:pic>
        <p:nvPicPr>
          <p:cNvPr id="12" name="Picture 11">
            <a:extLst>
              <a:ext uri="{FF2B5EF4-FFF2-40B4-BE49-F238E27FC236}">
                <a16:creationId xmlns:a16="http://schemas.microsoft.com/office/drawing/2014/main" id="{5FBAB8AA-8C91-1D5C-EAD2-1436D5ACED73}"/>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flipH="1">
            <a:off x="0" y="-1"/>
            <a:ext cx="12192000" cy="6858001"/>
          </a:xfrm>
          <a:prstGeom prst="rect">
            <a:avLst/>
          </a:prstGeom>
        </p:spPr>
      </p:pic>
      <p:sp>
        <p:nvSpPr>
          <p:cNvPr id="3" name="Text Placeholder 2">
            <a:extLst>
              <a:ext uri="{FF2B5EF4-FFF2-40B4-BE49-F238E27FC236}">
                <a16:creationId xmlns:a16="http://schemas.microsoft.com/office/drawing/2014/main" id="{11CBB09E-4A20-441C-F8A5-79E3F0FA11BE}"/>
              </a:ext>
            </a:extLst>
          </p:cNvPr>
          <p:cNvSpPr>
            <a:spLocks noGrp="1"/>
          </p:cNvSpPr>
          <p:nvPr>
            <p:ph type="body" sz="quarter" idx="11"/>
          </p:nvPr>
        </p:nvSpPr>
        <p:spPr>
          <a:xfrm>
            <a:off x="468312" y="4664075"/>
            <a:ext cx="7438199" cy="276999"/>
          </a:xfrm>
        </p:spPr>
        <p:txBody>
          <a:bodyPr wrap="square">
            <a:spAutoFit/>
          </a:bodyPr>
          <a:lstStyle/>
          <a:p>
            <a:r>
              <a:rPr lang="en-US" dirty="0"/>
              <a:t>Changing the present and shaping the future of AI-Native Engineering </a:t>
            </a:r>
          </a:p>
        </p:txBody>
      </p:sp>
      <p:sp>
        <p:nvSpPr>
          <p:cNvPr id="4" name="Text Placeholder 3">
            <a:extLst>
              <a:ext uri="{FF2B5EF4-FFF2-40B4-BE49-F238E27FC236}">
                <a16:creationId xmlns:a16="http://schemas.microsoft.com/office/drawing/2014/main" id="{BF9EC46B-0EA5-CED7-D34A-3B650B60650F}"/>
              </a:ext>
            </a:extLst>
          </p:cNvPr>
          <p:cNvSpPr>
            <a:spLocks noGrp="1"/>
          </p:cNvSpPr>
          <p:nvPr>
            <p:ph type="body" sz="quarter" idx="12"/>
          </p:nvPr>
        </p:nvSpPr>
        <p:spPr>
          <a:xfrm>
            <a:off x="468775" y="5245390"/>
            <a:ext cx="6489700" cy="193002"/>
          </a:xfrm>
        </p:spPr>
        <p:txBody>
          <a:bodyPr vert="horz" wrap="square" lIns="0" tIns="0" rIns="0" bIns="0" rtlCol="0" anchor="t">
            <a:spAutoFit/>
          </a:bodyPr>
          <a:lstStyle/>
          <a:p>
            <a:r>
              <a:rPr lang="en-US">
                <a:latin typeface="Calibri"/>
                <a:ea typeface="Calibri"/>
                <a:cs typeface="Calibri"/>
              </a:rPr>
              <a:t>OCTOBER 2025</a:t>
            </a:r>
            <a:endParaRPr lang="en-US" dirty="0">
              <a:latin typeface="Calibri"/>
              <a:ea typeface="Calibri"/>
              <a:cs typeface="Calibri"/>
            </a:endParaRPr>
          </a:p>
        </p:txBody>
      </p:sp>
      <p:sp>
        <p:nvSpPr>
          <p:cNvPr id="5" name="Title 4">
            <a:extLst>
              <a:ext uri="{FF2B5EF4-FFF2-40B4-BE49-F238E27FC236}">
                <a16:creationId xmlns:a16="http://schemas.microsoft.com/office/drawing/2014/main" id="{97DEB85E-C43E-C2EE-A96B-7599449963BA}"/>
              </a:ext>
            </a:extLst>
          </p:cNvPr>
          <p:cNvSpPr>
            <a:spLocks noGrp="1"/>
          </p:cNvSpPr>
          <p:nvPr>
            <p:ph type="title"/>
          </p:nvPr>
        </p:nvSpPr>
        <p:spPr>
          <a:xfrm>
            <a:off x="466165" y="1696496"/>
            <a:ext cx="7843822" cy="2462213"/>
          </a:xfrm>
        </p:spPr>
        <p:txBody>
          <a:bodyPr/>
          <a:lstStyle/>
          <a:p>
            <a:r>
              <a:rPr lang="pl-PL" noProof="0" dirty="0"/>
              <a:t>AI/Run</a:t>
            </a:r>
            <a:r>
              <a:rPr lang="en-US" dirty="0">
                <a:ea typeface="Calibri"/>
                <a:cs typeface="Calibri"/>
              </a:rPr>
              <a:t>™</a:t>
            </a:r>
            <a:br>
              <a:rPr lang="en-US" dirty="0">
                <a:ea typeface="Calibri"/>
                <a:cs typeface="Calibri"/>
              </a:rPr>
            </a:br>
            <a:r>
              <a:rPr lang="en-US" noProof="0" dirty="0"/>
              <a:t>.Transform</a:t>
            </a:r>
            <a:endParaRPr lang="en-US" dirty="0"/>
          </a:p>
        </p:txBody>
      </p:sp>
      <p:pic>
        <p:nvPicPr>
          <p:cNvPr id="10" name="Graphic 9">
            <a:extLst>
              <a:ext uri="{FF2B5EF4-FFF2-40B4-BE49-F238E27FC236}">
                <a16:creationId xmlns:a16="http://schemas.microsoft.com/office/drawing/2014/main" id="{74CDC31D-7A60-2089-9873-F14D0587F6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6424" y="611175"/>
            <a:ext cx="1947471" cy="672136"/>
          </a:xfrm>
          <a:prstGeom prst="rect">
            <a:avLst/>
          </a:prstGeom>
        </p:spPr>
      </p:pic>
      <p:pic>
        <p:nvPicPr>
          <p:cNvPr id="7" name="Picture 6">
            <a:extLst>
              <a:ext uri="{FF2B5EF4-FFF2-40B4-BE49-F238E27FC236}">
                <a16:creationId xmlns:a16="http://schemas.microsoft.com/office/drawing/2014/main" id="{C93E7518-B087-AE7E-E39D-4EF5C2B07D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256919487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AF8D-23C4-1F4B-7ACB-3E8EB03D93EE}"/>
              </a:ext>
            </a:extLst>
          </p:cNvPr>
          <p:cNvSpPr>
            <a:spLocks noGrp="1"/>
          </p:cNvSpPr>
          <p:nvPr>
            <p:ph type="title"/>
          </p:nvPr>
        </p:nvSpPr>
        <p:spPr>
          <a:xfrm>
            <a:off x="457200" y="723900"/>
            <a:ext cx="11575774" cy="457200"/>
          </a:xfrm>
        </p:spPr>
        <p:txBody>
          <a:bodyPr/>
          <a:lstStyle/>
          <a:p>
            <a:r>
              <a:rPr lang="en-US" dirty="0"/>
              <a:t>MCP Is Trending, Enabling </a:t>
            </a:r>
            <a:r>
              <a:rPr lang="en-US" dirty="0">
                <a:solidFill>
                  <a:schemeClr val="bg2"/>
                </a:solidFill>
              </a:rPr>
              <a:t>the Shift Toward More Integrated, Context-Aware AI</a:t>
            </a:r>
            <a:br>
              <a:rPr lang="en-US" dirty="0">
                <a:solidFill>
                  <a:schemeClr val="bg2"/>
                </a:solidFill>
              </a:rPr>
            </a:br>
            <a:endParaRPr lang="en-US" dirty="0"/>
          </a:p>
        </p:txBody>
      </p:sp>
      <p:sp>
        <p:nvSpPr>
          <p:cNvPr id="3" name="Text Placeholder 2">
            <a:extLst>
              <a:ext uri="{FF2B5EF4-FFF2-40B4-BE49-F238E27FC236}">
                <a16:creationId xmlns:a16="http://schemas.microsoft.com/office/drawing/2014/main" id="{134B0F5C-FFF8-4B41-F3AE-A7014C7E5A5C}"/>
              </a:ext>
            </a:extLst>
          </p:cNvPr>
          <p:cNvSpPr>
            <a:spLocks noGrp="1"/>
          </p:cNvSpPr>
          <p:nvPr>
            <p:ph type="body" sz="quarter" idx="15"/>
          </p:nvPr>
        </p:nvSpPr>
        <p:spPr/>
        <p:txBody>
          <a:bodyPr/>
          <a:lstStyle/>
          <a:p>
            <a:endParaRPr lang="en-US"/>
          </a:p>
        </p:txBody>
      </p:sp>
      <p:sp>
        <p:nvSpPr>
          <p:cNvPr id="1049" name="TextBox 1048">
            <a:extLst>
              <a:ext uri="{FF2B5EF4-FFF2-40B4-BE49-F238E27FC236}">
                <a16:creationId xmlns:a16="http://schemas.microsoft.com/office/drawing/2014/main" id="{171B2E69-48A5-6EC4-C345-F74DBCFF19A9}"/>
              </a:ext>
            </a:extLst>
          </p:cNvPr>
          <p:cNvSpPr txBox="1"/>
          <p:nvPr/>
        </p:nvSpPr>
        <p:spPr>
          <a:xfrm>
            <a:off x="465997" y="1310988"/>
            <a:ext cx="11383437" cy="246221"/>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BFAFA"/>
                </a:solidFill>
                <a:effectLst/>
                <a:uLnTx/>
                <a:uFillTx/>
                <a:latin typeface="Calibri"/>
                <a:ea typeface="+mn-ea"/>
                <a:cs typeface="+mn-cs"/>
              </a:rPr>
              <a:t>Model Context Protocol </a:t>
            </a:r>
            <a:r>
              <a:rPr lang="en-US" sz="1600" dirty="0">
                <a:solidFill>
                  <a:srgbClr val="FBFAFA"/>
                </a:solidFill>
                <a:latin typeface="Calibri"/>
              </a:rPr>
              <a:t>is</a:t>
            </a:r>
            <a:r>
              <a:rPr kumimoji="0" lang="en-US" sz="1600" b="0" i="0" u="none" strike="noStrike" kern="1200" cap="none" spc="0" normalizeH="0" baseline="0" noProof="0" dirty="0">
                <a:ln>
                  <a:noFill/>
                </a:ln>
                <a:solidFill>
                  <a:srgbClr val="FBFAFA"/>
                </a:solidFill>
                <a:effectLst/>
                <a:uLnTx/>
                <a:uFillTx/>
                <a:latin typeface="Calibri"/>
                <a:ea typeface="+mn-ea"/>
                <a:cs typeface="+mn-cs"/>
              </a:rPr>
              <a:t> a standardized</a:t>
            </a:r>
            <a:r>
              <a:rPr lang="en-US" sz="1600" dirty="0">
                <a:solidFill>
                  <a:srgbClr val="FBFAFA"/>
                </a:solidFill>
                <a:latin typeface="Calibri"/>
              </a:rPr>
              <a:t> </a:t>
            </a:r>
            <a:r>
              <a:rPr kumimoji="0" lang="en-US" sz="1600" b="0" i="0" u="none" strike="noStrike" kern="1200" cap="none" spc="0" normalizeH="0" baseline="0" noProof="0" dirty="0">
                <a:ln>
                  <a:noFill/>
                </a:ln>
                <a:solidFill>
                  <a:srgbClr val="FBFAFA"/>
                </a:solidFill>
                <a:effectLst/>
                <a:uLnTx/>
                <a:uFillTx/>
                <a:latin typeface="Calibri"/>
                <a:ea typeface="+mn-ea"/>
                <a:cs typeface="+mn-cs"/>
              </a:rPr>
              <a:t>open protocol that simplifies how AI models and agents interact with external data and tools</a:t>
            </a:r>
          </a:p>
        </p:txBody>
      </p:sp>
      <p:sp>
        <p:nvSpPr>
          <p:cNvPr id="1050" name="TextBox 1049">
            <a:extLst>
              <a:ext uri="{FF2B5EF4-FFF2-40B4-BE49-F238E27FC236}">
                <a16:creationId xmlns:a16="http://schemas.microsoft.com/office/drawing/2014/main" id="{34DF6098-3BBC-41B3-22E2-E7CD5A38240B}"/>
              </a:ext>
            </a:extLst>
          </p:cNvPr>
          <p:cNvSpPr txBox="1"/>
          <p:nvPr/>
        </p:nvSpPr>
        <p:spPr>
          <a:xfrm>
            <a:off x="459655" y="1921566"/>
            <a:ext cx="2595583" cy="2031325"/>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1" i="0" u="none" strike="noStrike" kern="1200" cap="none" spc="0" normalizeH="0" baseline="0" noProof="0" dirty="0">
                <a:ln>
                  <a:noFill/>
                </a:ln>
                <a:solidFill>
                  <a:srgbClr val="418DFF"/>
                </a:solidFill>
                <a:effectLst/>
                <a:uLnTx/>
                <a:uFillTx/>
                <a:latin typeface="Calibri"/>
                <a:ea typeface="+mn-ea"/>
                <a:cs typeface="+mn-cs"/>
              </a:rPr>
              <a:t>WHY is it popular?</a:t>
            </a:r>
          </a:p>
          <a:p>
            <a:pPr marL="136800" marR="0" lvl="0" indent="-136800" algn="l" defTabSz="914400" rtl="0" eaLnBrk="1" fontAlgn="auto" latinLnBrk="0" hangingPunct="1">
              <a:spcAft>
                <a:spcPts val="800"/>
              </a:spcAft>
              <a:buClrTx/>
              <a:buSzTx/>
              <a:buFont typeface="Arial" panose="020B0604020202020204" pitchFamily="34" charset="0"/>
              <a:buChar char="•"/>
              <a:tabLst/>
              <a:defRPr/>
            </a:pPr>
            <a:r>
              <a:rPr kumimoji="0" lang="en-US" sz="1200" u="none" strike="noStrike" kern="1200" cap="none" spc="0" normalizeH="0" baseline="0" noProof="0" dirty="0">
                <a:ln>
                  <a:noFill/>
                </a:ln>
                <a:solidFill>
                  <a:srgbClr val="FBFAFA"/>
                </a:solidFill>
                <a:effectLst/>
                <a:uLnTx/>
                <a:uFillTx/>
                <a:latin typeface="Calibri Light" panose="020F0302020204030204" pitchFamily="34" charset="0"/>
                <a:cs typeface="Calibri Light" panose="020F0302020204030204" pitchFamily="34" charset="0"/>
              </a:rPr>
              <a:t>Solves integration problems</a:t>
            </a:r>
          </a:p>
          <a:p>
            <a:pPr marL="136800" marR="0" lvl="0" indent="-136800" algn="l" defTabSz="914400" rtl="0" eaLnBrk="1" fontAlgn="auto" latinLnBrk="0" hangingPunct="1">
              <a:spcAft>
                <a:spcPts val="800"/>
              </a:spcAft>
              <a:buClrTx/>
              <a:buSzTx/>
              <a:buFont typeface="Arial" panose="020B0604020202020204" pitchFamily="34" charset="0"/>
              <a:buChar char="•"/>
              <a:tabLst/>
              <a:defRPr/>
            </a:pPr>
            <a:r>
              <a:rPr kumimoji="0" lang="en-US" sz="1200" u="none" strike="noStrike" kern="1200" cap="none" spc="0" normalizeH="0" baseline="0" noProof="0" dirty="0">
                <a:ln>
                  <a:noFill/>
                </a:ln>
                <a:solidFill>
                  <a:srgbClr val="FBFAFA"/>
                </a:solidFill>
                <a:effectLst/>
                <a:uLnTx/>
                <a:uFillTx/>
                <a:latin typeface="Calibri Light" panose="020F0302020204030204" pitchFamily="34" charset="0"/>
                <a:cs typeface="Calibri Light" panose="020F0302020204030204" pitchFamily="34" charset="0"/>
              </a:rPr>
              <a:t>Strong community and rapid, widespread adoption</a:t>
            </a:r>
          </a:p>
          <a:p>
            <a:pPr marL="136800" marR="0" lvl="0" indent="-136800" algn="l" defTabSz="914400" rtl="0" eaLnBrk="1" fontAlgn="auto" latinLnBrk="0" hangingPunct="1">
              <a:spcAft>
                <a:spcPts val="800"/>
              </a:spcAft>
              <a:buClrTx/>
              <a:buSzTx/>
              <a:buFont typeface="Arial" panose="020B0604020202020204" pitchFamily="34" charset="0"/>
              <a:buChar char="•"/>
              <a:tabLst/>
              <a:defRPr/>
            </a:pPr>
            <a:r>
              <a:rPr kumimoji="0" lang="en-US" sz="1200" u="none" strike="noStrike" kern="1200" cap="none" spc="0" normalizeH="0" baseline="0" noProof="0" dirty="0">
                <a:ln>
                  <a:noFill/>
                </a:ln>
                <a:solidFill>
                  <a:srgbClr val="FBFAFA"/>
                </a:solidFill>
                <a:effectLst/>
                <a:uLnTx/>
                <a:uFillTx/>
                <a:latin typeface="Calibri Light" panose="020F0302020204030204" pitchFamily="34" charset="0"/>
                <a:cs typeface="Calibri Light" panose="020F0302020204030204" pitchFamily="34" charset="0"/>
              </a:rPr>
              <a:t>Open, model-agnostic, and backed by a major AI player</a:t>
            </a:r>
          </a:p>
          <a:p>
            <a:pPr marL="136800" marR="0" lvl="0" indent="-136800" algn="l" defTabSz="914400" rtl="0" eaLnBrk="1" fontAlgn="auto" latinLnBrk="0" hangingPunct="1">
              <a:spcAft>
                <a:spcPts val="800"/>
              </a:spcAft>
              <a:buClrTx/>
              <a:buSzTx/>
              <a:buFont typeface="Arial" panose="020B0604020202020204" pitchFamily="34" charset="0"/>
              <a:buChar char="•"/>
              <a:tabLst/>
              <a:defRPr/>
            </a:pPr>
            <a:r>
              <a:rPr kumimoji="0" lang="en-US" sz="1200" u="none" strike="noStrike" kern="1200" cap="none" spc="0" normalizeH="0" baseline="0" noProof="0" dirty="0">
                <a:ln>
                  <a:noFill/>
                </a:ln>
                <a:solidFill>
                  <a:srgbClr val="FBFAFA"/>
                </a:solidFill>
                <a:effectLst/>
                <a:uLnTx/>
                <a:uFillTx/>
                <a:latin typeface="Calibri Light" panose="020F0302020204030204" pitchFamily="34" charset="0"/>
                <a:cs typeface="Calibri Light" panose="020F0302020204030204" pitchFamily="34" charset="0"/>
              </a:rPr>
              <a:t>Actively improved with ongoing developer education</a:t>
            </a:r>
          </a:p>
        </p:txBody>
      </p:sp>
      <p:sp>
        <p:nvSpPr>
          <p:cNvPr id="4" name="Rectangle 3">
            <a:extLst>
              <a:ext uri="{FF2B5EF4-FFF2-40B4-BE49-F238E27FC236}">
                <a16:creationId xmlns:a16="http://schemas.microsoft.com/office/drawing/2014/main" id="{A24A5935-F6DD-6AE5-580F-CB4E812A542E}"/>
              </a:ext>
            </a:extLst>
          </p:cNvPr>
          <p:cNvSpPr/>
          <p:nvPr/>
        </p:nvSpPr>
        <p:spPr bwMode="auto">
          <a:xfrm>
            <a:off x="4447309" y="1921566"/>
            <a:ext cx="7278694" cy="4095776"/>
          </a:xfrm>
          <a:prstGeom prst="rect">
            <a:avLst/>
          </a:prstGeom>
          <a:noFill/>
          <a:ln w="15875">
            <a:solidFill>
              <a:schemeClr val="tx1">
                <a:lumMod val="75000"/>
                <a:lumOff val="25000"/>
              </a:schemeClr>
            </a:solidFill>
          </a:ln>
          <a:effectLst/>
        </p:spPr>
        <p:txBody>
          <a:bodyPr wrap="square" lIns="0" tIns="0" rIns="0" bIns="0"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19" name="TextBox 18">
            <a:extLst>
              <a:ext uri="{FF2B5EF4-FFF2-40B4-BE49-F238E27FC236}">
                <a16:creationId xmlns:a16="http://schemas.microsoft.com/office/drawing/2014/main" id="{0DD03D04-FC79-BDD1-C3A3-49154085E3C0}"/>
              </a:ext>
            </a:extLst>
          </p:cNvPr>
          <p:cNvSpPr txBox="1"/>
          <p:nvPr/>
        </p:nvSpPr>
        <p:spPr>
          <a:xfrm>
            <a:off x="4963803" y="2488583"/>
            <a:ext cx="2168571" cy="3230988"/>
          </a:xfrm>
          <a:prstGeom prst="rect">
            <a:avLst/>
          </a:prstGeom>
          <a:ln w="15875">
            <a:gradFill>
              <a:gsLst>
                <a:gs pos="0">
                  <a:schemeClr val="accent2">
                    <a:lumMod val="60000"/>
                    <a:lumOff val="40000"/>
                  </a:schemeClr>
                </a:gs>
                <a:gs pos="49000">
                  <a:schemeClr val="accent2"/>
                </a:gs>
                <a:gs pos="100000">
                  <a:schemeClr val="accent2">
                    <a:lumMod val="75000"/>
                  </a:schemeClr>
                </a:gs>
              </a:gsLst>
              <a:lin ang="5400000" scaled="1"/>
            </a:gradFill>
          </a:ln>
        </p:spPr>
        <p:txBody>
          <a:bodyPr wrap="square" lIns="360000" tIns="0" rIns="360000" bIns="0" rtlCol="0" anchor="ctr">
            <a:noAutofit/>
          </a:bodyPr>
          <a:lstStyle>
            <a:defPPr>
              <a:defRPr lang="en-US"/>
            </a:defPPr>
            <a:lvl1pPr marL="135450" marR="0" lvl="0" indent="-135450" fontAlgn="auto">
              <a:lnSpc>
                <a:spcPct val="100000"/>
              </a:lnSpc>
              <a:spcBef>
                <a:spcPts val="0"/>
              </a:spcBef>
              <a:spcAft>
                <a:spcPts val="800"/>
              </a:spcAft>
              <a:buClr>
                <a:schemeClr val="accent2"/>
              </a:buClr>
              <a:buSzTx/>
              <a:buFont typeface="Arial" panose="020B0604020202020204" pitchFamily="34" charset="0"/>
              <a:buChar char="•"/>
              <a:tabLst/>
              <a:defRPr kumimoji="0" sz="10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Claude Desktop</a:t>
            </a:r>
          </a:p>
          <a:p>
            <a:r>
              <a:rPr lang="en-US"/>
              <a:t>GitHub Copilot</a:t>
            </a:r>
          </a:p>
          <a:p>
            <a:r>
              <a:rPr lang="en-US"/>
              <a:t>Cursor</a:t>
            </a:r>
          </a:p>
          <a:p>
            <a:r>
              <a:rPr lang="en-US"/>
              <a:t>SourceGraph Cody</a:t>
            </a:r>
          </a:p>
          <a:p>
            <a:r>
              <a:rPr lang="en-US"/>
              <a:t>Windsurf </a:t>
            </a:r>
          </a:p>
          <a:p>
            <a:r>
              <a:rPr lang="en-US"/>
              <a:t>EPAM AI/Run</a:t>
            </a:r>
          </a:p>
          <a:p>
            <a:r>
              <a:rPr lang="en-US"/>
              <a:t>…</a:t>
            </a:r>
          </a:p>
        </p:txBody>
      </p:sp>
      <p:sp>
        <p:nvSpPr>
          <p:cNvPr id="20" name="TextBox 19">
            <a:extLst>
              <a:ext uri="{FF2B5EF4-FFF2-40B4-BE49-F238E27FC236}">
                <a16:creationId xmlns:a16="http://schemas.microsoft.com/office/drawing/2014/main" id="{9528929A-3347-13D9-A9BD-4475551CAEDD}"/>
              </a:ext>
            </a:extLst>
          </p:cNvPr>
          <p:cNvSpPr txBox="1"/>
          <p:nvPr/>
        </p:nvSpPr>
        <p:spPr>
          <a:xfrm>
            <a:off x="9040938" y="2488583"/>
            <a:ext cx="2168571" cy="3230988"/>
          </a:xfrm>
          <a:prstGeom prst="rect">
            <a:avLst/>
          </a:prstGeom>
          <a:ln w="15875">
            <a:gradFill>
              <a:gsLst>
                <a:gs pos="0">
                  <a:schemeClr val="accent4">
                    <a:lumMod val="60000"/>
                    <a:lumOff val="40000"/>
                  </a:schemeClr>
                </a:gs>
                <a:gs pos="49000">
                  <a:schemeClr val="accent4"/>
                </a:gs>
                <a:gs pos="100000">
                  <a:schemeClr val="accent4">
                    <a:lumMod val="75000"/>
                  </a:schemeClr>
                </a:gs>
              </a:gsLst>
              <a:lin ang="5400000" scaled="1"/>
            </a:gradFill>
          </a:ln>
        </p:spPr>
        <p:txBody>
          <a:bodyPr wrap="square" lIns="360000" tIns="0" rIns="360000" bIns="0" rtlCol="0" anchor="ctr">
            <a:noAutofit/>
          </a:bodyPr>
          <a:lstStyle>
            <a:defPPr>
              <a:defRPr lang="en-US"/>
            </a:defPPr>
            <a:lvl1pPr marL="135450" marR="0" lvl="0" indent="-135450" fontAlgn="auto">
              <a:lnSpc>
                <a:spcPct val="100000"/>
              </a:lnSpc>
              <a:spcBef>
                <a:spcPts val="0"/>
              </a:spcBef>
              <a:spcAft>
                <a:spcPts val="1200"/>
              </a:spcAft>
              <a:buClr>
                <a:schemeClr val="accent4"/>
              </a:buClr>
              <a:buSzTx/>
              <a:buFont typeface="Arial" panose="020B0604020202020204" pitchFamily="34" charset="0"/>
              <a:buChar char="•"/>
              <a:tabLst/>
              <a:defRPr kumimoji="0" sz="10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pPr>
              <a:spcAft>
                <a:spcPts val="800"/>
              </a:spcAft>
              <a:defRPr/>
            </a:pPr>
            <a:r>
              <a:rPr lang="en-US" dirty="0"/>
              <a:t>Brave Search</a:t>
            </a:r>
          </a:p>
          <a:p>
            <a:pPr>
              <a:spcAft>
                <a:spcPts val="800"/>
              </a:spcAft>
              <a:defRPr/>
            </a:pPr>
            <a:r>
              <a:rPr lang="en-US" dirty="0"/>
              <a:t>Google Drive</a:t>
            </a:r>
          </a:p>
          <a:p>
            <a:pPr>
              <a:spcAft>
                <a:spcPts val="800"/>
              </a:spcAft>
              <a:defRPr/>
            </a:pPr>
            <a:r>
              <a:rPr lang="en-US" dirty="0"/>
              <a:t>AWS</a:t>
            </a:r>
          </a:p>
          <a:p>
            <a:pPr>
              <a:spcAft>
                <a:spcPts val="800"/>
              </a:spcAft>
              <a:defRPr/>
            </a:pPr>
            <a:r>
              <a:rPr lang="en-US" dirty="0"/>
              <a:t>Slack</a:t>
            </a:r>
          </a:p>
          <a:p>
            <a:pPr>
              <a:spcAft>
                <a:spcPts val="800"/>
              </a:spcAft>
              <a:defRPr/>
            </a:pPr>
            <a:r>
              <a:rPr lang="en-US" dirty="0"/>
              <a:t>Puppeteer</a:t>
            </a:r>
          </a:p>
          <a:p>
            <a:pPr>
              <a:spcAft>
                <a:spcPts val="800"/>
              </a:spcAft>
              <a:defRPr/>
            </a:pPr>
            <a:r>
              <a:rPr lang="en-US" dirty="0"/>
              <a:t>GitHub</a:t>
            </a:r>
          </a:p>
          <a:p>
            <a:pPr>
              <a:spcAft>
                <a:spcPts val="800"/>
              </a:spcAft>
              <a:defRPr/>
            </a:pPr>
            <a:r>
              <a:rPr lang="en-US" dirty="0"/>
              <a:t>Grafana</a:t>
            </a:r>
          </a:p>
          <a:p>
            <a:pPr>
              <a:spcAft>
                <a:spcPts val="800"/>
              </a:spcAft>
              <a:defRPr/>
            </a:pPr>
            <a:r>
              <a:rPr lang="en-US" dirty="0"/>
              <a:t>PayPal</a:t>
            </a:r>
          </a:p>
          <a:p>
            <a:pPr>
              <a:spcAft>
                <a:spcPts val="800"/>
              </a:spcAft>
              <a:defRPr/>
            </a:pPr>
            <a:r>
              <a:rPr lang="en-US" dirty="0"/>
              <a:t>Perplexity</a:t>
            </a:r>
          </a:p>
          <a:p>
            <a:pPr>
              <a:spcAft>
                <a:spcPts val="800"/>
              </a:spcAft>
              <a:defRPr/>
            </a:pPr>
            <a:r>
              <a:rPr lang="en-US" dirty="0"/>
              <a:t>EPAM AI/Run</a:t>
            </a:r>
          </a:p>
          <a:p>
            <a:pPr>
              <a:spcAft>
                <a:spcPts val="800"/>
              </a:spcAft>
              <a:defRPr/>
            </a:pPr>
            <a:r>
              <a:rPr lang="en-US" dirty="0"/>
              <a:t>..</a:t>
            </a:r>
          </a:p>
        </p:txBody>
      </p:sp>
      <p:sp>
        <p:nvSpPr>
          <p:cNvPr id="27" name="Rectangle 26">
            <a:extLst>
              <a:ext uri="{FF2B5EF4-FFF2-40B4-BE49-F238E27FC236}">
                <a16:creationId xmlns:a16="http://schemas.microsoft.com/office/drawing/2014/main" id="{6AB52D7F-9069-DBED-1C6A-D4A9EE845A7B}"/>
              </a:ext>
            </a:extLst>
          </p:cNvPr>
          <p:cNvSpPr/>
          <p:nvPr/>
        </p:nvSpPr>
        <p:spPr bwMode="auto">
          <a:xfrm>
            <a:off x="9040938" y="1909673"/>
            <a:ext cx="2245095" cy="462050"/>
          </a:xfrm>
          <a:prstGeom prst="rect">
            <a:avLst/>
          </a:prstGeom>
        </p:spPr>
        <p:txBody>
          <a:bodyPr vert="horz" lIns="0" tIns="0" rIns="0" bIns="0" rtlCol="0" anchor="b">
            <a:noAutofit/>
          </a:bodyPr>
          <a:lstStyle/>
          <a:p>
            <a:pPr defTabSz="1219170">
              <a:lnSpc>
                <a:spcPct val="110000"/>
              </a:lnSpc>
              <a:spcBef>
                <a:spcPts val="800"/>
              </a:spcBef>
            </a:pPr>
            <a:r>
              <a:rPr lang="en-US" sz="1200" spc="300">
                <a:gradFill>
                  <a:gsLst>
                    <a:gs pos="0">
                      <a:schemeClr val="accent4">
                        <a:lumMod val="60000"/>
                        <a:lumOff val="40000"/>
                      </a:schemeClr>
                    </a:gs>
                    <a:gs pos="49000">
                      <a:schemeClr val="accent4"/>
                    </a:gs>
                    <a:gs pos="99000">
                      <a:schemeClr val="accent4">
                        <a:lumMod val="75000"/>
                      </a:schemeClr>
                    </a:gs>
                  </a:gsLst>
                  <a:lin ang="2700000" scaled="0"/>
                </a:gradFill>
                <a:latin typeface="Calibri" panose="020F0502020204030204" pitchFamily="34" charset="0"/>
                <a:cs typeface="Calibri" panose="020F0502020204030204" pitchFamily="34" charset="0"/>
              </a:rPr>
              <a:t>MCP SERVER</a:t>
            </a:r>
          </a:p>
        </p:txBody>
      </p:sp>
      <p:sp>
        <p:nvSpPr>
          <p:cNvPr id="28" name="Rectangle 27">
            <a:extLst>
              <a:ext uri="{FF2B5EF4-FFF2-40B4-BE49-F238E27FC236}">
                <a16:creationId xmlns:a16="http://schemas.microsoft.com/office/drawing/2014/main" id="{F44A6130-DA7D-FC5A-E189-262AAC97A2C1}"/>
              </a:ext>
            </a:extLst>
          </p:cNvPr>
          <p:cNvSpPr/>
          <p:nvPr/>
        </p:nvSpPr>
        <p:spPr bwMode="auto">
          <a:xfrm>
            <a:off x="4963803" y="1909673"/>
            <a:ext cx="2168570" cy="462050"/>
          </a:xfrm>
          <a:prstGeom prst="rect">
            <a:avLst/>
          </a:prstGeom>
        </p:spPr>
        <p:txBody>
          <a:bodyPr vert="horz" lIns="0" tIns="0" rIns="0" bIns="0" rtlCol="0" anchor="b">
            <a:noAutofit/>
          </a:bodyPr>
          <a:lstStyle/>
          <a:p>
            <a:pPr defTabSz="1219170">
              <a:lnSpc>
                <a:spcPct val="110000"/>
              </a:lnSpc>
              <a:spcBef>
                <a:spcPts val="800"/>
              </a:spcBef>
            </a:pPr>
            <a:r>
              <a:rPr lang="en-US" sz="1200" spc="300">
                <a:gradFill>
                  <a:gsLst>
                    <a:gs pos="0">
                      <a:schemeClr val="accent2">
                        <a:lumMod val="60000"/>
                        <a:lumOff val="40000"/>
                      </a:schemeClr>
                    </a:gs>
                    <a:gs pos="49000">
                      <a:schemeClr val="accent2"/>
                    </a:gs>
                    <a:gs pos="99000">
                      <a:schemeClr val="accent2">
                        <a:lumMod val="75000"/>
                      </a:schemeClr>
                    </a:gs>
                  </a:gsLst>
                  <a:lin ang="2700000" scaled="0"/>
                </a:gradFill>
                <a:latin typeface="Calibri" panose="020F0502020204030204" pitchFamily="34" charset="0"/>
                <a:cs typeface="Calibri" panose="020F0502020204030204" pitchFamily="34" charset="0"/>
              </a:rPr>
              <a:t>MCP CLIENT HOST</a:t>
            </a:r>
          </a:p>
        </p:txBody>
      </p:sp>
      <p:sp>
        <p:nvSpPr>
          <p:cNvPr id="29" name="Arrow: Left-Right 1047">
            <a:extLst>
              <a:ext uri="{FF2B5EF4-FFF2-40B4-BE49-F238E27FC236}">
                <a16:creationId xmlns:a16="http://schemas.microsoft.com/office/drawing/2014/main" id="{03643ECF-2FBC-78D1-96B0-A7A13C5DE4A9}"/>
              </a:ext>
            </a:extLst>
          </p:cNvPr>
          <p:cNvSpPr/>
          <p:nvPr/>
        </p:nvSpPr>
        <p:spPr bwMode="auto">
          <a:xfrm>
            <a:off x="7132373" y="4005793"/>
            <a:ext cx="1908565" cy="144000"/>
          </a:xfrm>
          <a:prstGeom prst="leftRightArrow">
            <a:avLst/>
          </a:prstGeom>
          <a:gradFill flip="none" rotWithShape="1">
            <a:gsLst>
              <a:gs pos="0">
                <a:schemeClr val="accent2"/>
              </a:gs>
              <a:gs pos="45000">
                <a:schemeClr val="accent2">
                  <a:lumMod val="75000"/>
                </a:schemeClr>
              </a:gs>
              <a:gs pos="100000">
                <a:schemeClr val="accent4"/>
              </a:gs>
            </a:gsLst>
            <a:lin ang="0" scaled="0"/>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mn-ea"/>
              <a:cs typeface="+mn-cs"/>
            </a:endParaRPr>
          </a:p>
        </p:txBody>
      </p:sp>
      <p:sp>
        <p:nvSpPr>
          <p:cNvPr id="30" name="Oval 29">
            <a:extLst>
              <a:ext uri="{FF2B5EF4-FFF2-40B4-BE49-F238E27FC236}">
                <a16:creationId xmlns:a16="http://schemas.microsoft.com/office/drawing/2014/main" id="{841E69BD-DEAA-BA82-93EA-2BC23DB8D1DF}"/>
              </a:ext>
            </a:extLst>
          </p:cNvPr>
          <p:cNvSpPr>
            <a:spLocks noChangeAspect="1"/>
          </p:cNvSpPr>
          <p:nvPr/>
        </p:nvSpPr>
        <p:spPr bwMode="auto">
          <a:xfrm>
            <a:off x="7869149" y="3860286"/>
            <a:ext cx="435015" cy="435015"/>
          </a:xfrm>
          <a:prstGeom prst="ellipse">
            <a:avLst/>
          </a:prstGeom>
          <a:gradFill>
            <a:gsLst>
              <a:gs pos="0">
                <a:schemeClr val="accent2"/>
              </a:gs>
              <a:gs pos="48000">
                <a:schemeClr val="accent2">
                  <a:lumMod val="75000"/>
                </a:schemeClr>
              </a:gs>
              <a:gs pos="100000">
                <a:schemeClr val="accent4"/>
              </a:gs>
            </a:gsLst>
            <a:lin ang="2400000" scaled="0"/>
          </a:gradFill>
          <a:ln w="12700" cmpd="tri">
            <a:solidFill>
              <a:schemeClr val="bg1">
                <a:alpha val="0"/>
              </a:schemeClr>
            </a:solidFill>
            <a:prstDash val="solid"/>
            <a:extLst>
              <a:ext uri="{C807C97D-BFC1-408E-A445-0C87EB9F89A2}">
                <ask:lineSketchStyleProps xmlns:ask="http://schemas.microsoft.com/office/drawing/2018/sketchyshapes" sd="1219033472">
                  <a:custGeom>
                    <a:avLst/>
                    <a:gdLst>
                      <a:gd name="connsiteX0" fmla="*/ 0 w 4638263"/>
                      <a:gd name="connsiteY0" fmla="*/ 2337021 h 4674042"/>
                      <a:gd name="connsiteX1" fmla="*/ 2319132 w 4638263"/>
                      <a:gd name="connsiteY1" fmla="*/ 0 h 4674042"/>
                      <a:gd name="connsiteX2" fmla="*/ 4638264 w 4638263"/>
                      <a:gd name="connsiteY2" fmla="*/ 2337021 h 4674042"/>
                      <a:gd name="connsiteX3" fmla="*/ 2319132 w 4638263"/>
                      <a:gd name="connsiteY3" fmla="*/ 4674042 h 4674042"/>
                      <a:gd name="connsiteX4" fmla="*/ 0 w 4638263"/>
                      <a:gd name="connsiteY4" fmla="*/ 2337021 h 467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8263" h="4674042" extrusionOk="0">
                        <a:moveTo>
                          <a:pt x="0" y="2337021"/>
                        </a:moveTo>
                        <a:cubicBezTo>
                          <a:pt x="-200990" y="922345"/>
                          <a:pt x="868076" y="63892"/>
                          <a:pt x="2319132" y="0"/>
                        </a:cubicBezTo>
                        <a:cubicBezTo>
                          <a:pt x="3905175" y="64257"/>
                          <a:pt x="4374402" y="1054710"/>
                          <a:pt x="4638264" y="2337021"/>
                        </a:cubicBezTo>
                        <a:cubicBezTo>
                          <a:pt x="4584132" y="3680584"/>
                          <a:pt x="3571037" y="4833870"/>
                          <a:pt x="2319132" y="4674042"/>
                        </a:cubicBezTo>
                        <a:cubicBezTo>
                          <a:pt x="752703" y="4517779"/>
                          <a:pt x="86502" y="3669054"/>
                          <a:pt x="0" y="2337021"/>
                        </a:cubicBezTo>
                        <a:close/>
                      </a:path>
                    </a:pathLst>
                  </a:custGeom>
                  <ask:type>
                    <ask:lineSketchNone/>
                  </ask:type>
                </ask:lineSketchStyleProps>
              </a:ext>
            </a:extLst>
          </a:ln>
          <a:effectLst>
            <a:outerShdw blurRad="50800" dist="38100" dir="2700000" sx="1000" sy="1000" algn="tl" rotWithShape="0">
              <a:prstClr val="black">
                <a:alpha val="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lumMod val="85000"/>
                  </a:srgbClr>
                </a:solidFill>
                <a:effectLst/>
                <a:uLnTx/>
                <a:uFillTx/>
                <a:latin typeface="+mj-lt"/>
                <a:ea typeface="+mn-ea"/>
                <a:cs typeface="Arial"/>
              </a:rPr>
              <a:t>MCP</a:t>
            </a:r>
          </a:p>
        </p:txBody>
      </p:sp>
      <p:sp>
        <p:nvSpPr>
          <p:cNvPr id="31" name="TextBox 30">
            <a:extLst>
              <a:ext uri="{FF2B5EF4-FFF2-40B4-BE49-F238E27FC236}">
                <a16:creationId xmlns:a16="http://schemas.microsoft.com/office/drawing/2014/main" id="{907CE4B4-29C3-D94D-C079-9FC51EEE67EC}"/>
              </a:ext>
            </a:extLst>
          </p:cNvPr>
          <p:cNvSpPr txBox="1"/>
          <p:nvPr/>
        </p:nvSpPr>
        <p:spPr>
          <a:xfrm>
            <a:off x="4447309" y="6181294"/>
            <a:ext cx="4320173" cy="21544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dirty="0">
                <a:ln>
                  <a:noFill/>
                </a:ln>
                <a:solidFill>
                  <a:schemeClr val="bg1"/>
                </a:solidFill>
                <a:effectLst/>
                <a:uLnTx/>
                <a:uFillTx/>
                <a:latin typeface="Calibri Light" panose="020F0302020204030204" pitchFamily="34" charset="0"/>
                <a:cs typeface="Calibri Light" panose="020F0302020204030204" pitchFamily="34" charset="0"/>
              </a:rPr>
              <a:t>Awesome MCP Servers: </a:t>
            </a:r>
            <a:r>
              <a:rPr kumimoji="0" lang="en-US" sz="1400" b="0" i="1" u="none" strike="noStrike" kern="1200" cap="none" spc="0" normalizeH="0" baseline="0" noProof="0" dirty="0">
                <a:ln>
                  <a:noFill/>
                </a:ln>
                <a:solidFill>
                  <a:schemeClr val="accent2">
                    <a:lumMod val="75000"/>
                  </a:schemeClr>
                </a:solidFill>
                <a:effectLst/>
                <a:uLnTx/>
                <a:uFillTx/>
                <a:latin typeface="Calibri"/>
                <a:ea typeface="+mn-ea"/>
                <a:cs typeface="+mn-cs"/>
              </a:rPr>
              <a:t>https://mcpservers.org/</a:t>
            </a:r>
          </a:p>
        </p:txBody>
      </p:sp>
    </p:spTree>
    <p:extLst>
      <p:ext uri="{BB962C8B-B14F-4D97-AF65-F5344CB8AC3E}">
        <p14:creationId xmlns:p14="http://schemas.microsoft.com/office/powerpoint/2010/main" val="418202044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B7E1-76BC-F784-FE66-46C50A21F702}"/>
              </a:ext>
            </a:extLst>
          </p:cNvPr>
          <p:cNvSpPr>
            <a:spLocks noGrp="1"/>
          </p:cNvSpPr>
          <p:nvPr>
            <p:ph type="title"/>
          </p:nvPr>
        </p:nvSpPr>
        <p:spPr>
          <a:xfrm>
            <a:off x="457200" y="723900"/>
            <a:ext cx="11274552" cy="457200"/>
          </a:xfrm>
        </p:spPr>
        <p:txBody>
          <a:bodyPr/>
          <a:lstStyle/>
          <a:p>
            <a:r>
              <a:rPr lang="en-US" dirty="0">
                <a:ea typeface="Calibri"/>
                <a:cs typeface="Calibri"/>
              </a:rPr>
              <a:t>Decoding the Trio: Chats, Copilots and Agents in SDLC Workflows</a:t>
            </a:r>
            <a:endParaRPr lang="en-US" dirty="0">
              <a:solidFill>
                <a:srgbClr val="FF0000"/>
              </a:solidFill>
              <a:ea typeface="Calibri"/>
              <a:cs typeface="Calibri"/>
            </a:endParaRPr>
          </a:p>
        </p:txBody>
      </p:sp>
      <p:sp>
        <p:nvSpPr>
          <p:cNvPr id="7" name="Text Placeholder 2">
            <a:extLst>
              <a:ext uri="{FF2B5EF4-FFF2-40B4-BE49-F238E27FC236}">
                <a16:creationId xmlns:a16="http://schemas.microsoft.com/office/drawing/2014/main" id="{23CBCD5B-A545-2BB7-7BC6-2A6CCE068849}"/>
              </a:ext>
            </a:extLst>
          </p:cNvPr>
          <p:cNvSpPr txBox="1">
            <a:spLocks/>
          </p:cNvSpPr>
          <p:nvPr/>
        </p:nvSpPr>
        <p:spPr>
          <a:xfrm>
            <a:off x="1397046" y="1589093"/>
            <a:ext cx="2378825" cy="921064"/>
          </a:xfrm>
          <a:prstGeom prst="rect">
            <a:avLst/>
          </a:prstGeom>
        </p:spPr>
        <p:txBody>
          <a:bodyPr lIns="0" anchor="t">
            <a:noAutofit/>
          </a:bodyPr>
          <a:lstStyle>
            <a:lvl1pPr marL="0" indent="0" algn="l" defTabSz="1219170" rtl="0" eaLnBrk="1" latinLnBrk="0" hangingPunct="1">
              <a:lnSpc>
                <a:spcPct val="110000"/>
              </a:lnSpc>
              <a:spcBef>
                <a:spcPts val="800"/>
              </a:spcBef>
              <a:spcAft>
                <a:spcPts val="0"/>
              </a:spcAft>
              <a:buFont typeface="Arial" panose="020B0604020202020204" pitchFamily="34" charset="0"/>
              <a:buNone/>
              <a:defRPr sz="2133" b="0" i="0" kern="1200">
                <a:solidFill>
                  <a:schemeClr val="tx1"/>
                </a:solidFill>
                <a:latin typeface="+mn-lt"/>
                <a:ea typeface="Calibri" panose="020F0502020204030204" pitchFamily="34" charset="0"/>
                <a:cs typeface="Calibri" panose="020F0502020204030204" pitchFamily="34" charset="0"/>
              </a:defRPr>
            </a:lvl1pPr>
            <a:lvl2pPr marL="338392" indent="-335992" algn="l" defTabSz="1219170" rtl="0" eaLnBrk="1" latinLnBrk="0" hangingPunct="1">
              <a:lnSpc>
                <a:spcPct val="100000"/>
              </a:lnSpc>
              <a:spcBef>
                <a:spcPts val="800"/>
              </a:spcBef>
              <a:spcAft>
                <a:spcPts val="800"/>
              </a:spcAft>
              <a:buClr>
                <a:schemeClr val="tx1"/>
              </a:buClr>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2pPr>
            <a:lvl3pPr marL="671983" indent="-335992" algn="l" defTabSz="1219170" rtl="0" eaLnBrk="1" latinLnBrk="0" hangingPunct="1">
              <a:lnSpc>
                <a:spcPct val="100000"/>
              </a:lnSpc>
              <a:spcBef>
                <a:spcPts val="800"/>
              </a:spcBef>
              <a:spcAft>
                <a:spcPts val="800"/>
              </a:spcAft>
              <a:buFont typeface="Courier New" panose="02070309020205020404" pitchFamily="49" charset="0"/>
              <a:buChar char="o"/>
              <a:defRPr sz="1867" b="0" i="0" kern="1200">
                <a:solidFill>
                  <a:schemeClr val="tx1"/>
                </a:solidFill>
                <a:latin typeface="+mn-lt"/>
                <a:ea typeface="Calibri" panose="020F0502020204030204" pitchFamily="34" charset="0"/>
                <a:cs typeface="Calibri" panose="020F0502020204030204" pitchFamily="34" charset="0"/>
              </a:defRPr>
            </a:lvl3pPr>
            <a:lvl4pPr marL="2133547" indent="-304792" algn="l" defTabSz="1219170" rtl="0" eaLnBrk="1" latinLnBrk="0" hangingPunct="1">
              <a:lnSpc>
                <a:spcPct val="110000"/>
              </a:lnSpc>
              <a:spcBef>
                <a:spcPts val="800"/>
              </a:spcBef>
              <a:spcAft>
                <a:spcPts val="0"/>
              </a:spcAft>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4pPr>
            <a:lvl5pPr marL="2743131" indent="-304792" algn="l" defTabSz="1219170" rtl="0" eaLnBrk="1" latinLnBrk="0" hangingPunct="1">
              <a:lnSpc>
                <a:spcPct val="110000"/>
              </a:lnSpc>
              <a:spcBef>
                <a:spcPts val="800"/>
              </a:spcBef>
              <a:spcAft>
                <a:spcPts val="0"/>
              </a:spcAft>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ts val="1600"/>
              </a:lnSpc>
              <a:spcBef>
                <a:spcPts val="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Chats</a:t>
            </a:r>
          </a:p>
          <a:p>
            <a:pPr marL="0" marR="0" lvl="0" indent="0" algn="l" defTabSz="121917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Calibri Bold"/>
                <a:ea typeface="Source Sans Pro"/>
                <a:cs typeface="Calibri"/>
              </a:rPr>
              <a:t>Facilitate communication, troubleshooting, and learning throughout the SDLC</a:t>
            </a:r>
            <a:endParaRPr kumimoji="0" lang="en-US" sz="1200" b="0" i="0" u="none" strike="noStrike" kern="1200" cap="none" spc="0" normalizeH="0" baseline="0" noProof="0">
              <a:ln>
                <a:noFill/>
              </a:ln>
              <a:solidFill>
                <a:srgbClr val="FFFFFF"/>
              </a:solidFill>
              <a:effectLst/>
              <a:uLnTx/>
              <a:uFillTx/>
              <a:latin typeface="Calibri"/>
              <a:ea typeface="Calibri"/>
              <a:cs typeface="Arial"/>
            </a:endParaRPr>
          </a:p>
        </p:txBody>
      </p:sp>
      <p:grpSp>
        <p:nvGrpSpPr>
          <p:cNvPr id="21" name="Graphic 3" descr="Astronaut male outline">
            <a:extLst>
              <a:ext uri="{FF2B5EF4-FFF2-40B4-BE49-F238E27FC236}">
                <a16:creationId xmlns:a16="http://schemas.microsoft.com/office/drawing/2014/main" id="{B7BABBFA-866C-67E1-A535-9FC13F99C192}"/>
              </a:ext>
            </a:extLst>
          </p:cNvPr>
          <p:cNvGrpSpPr/>
          <p:nvPr/>
        </p:nvGrpSpPr>
        <p:grpSpPr>
          <a:xfrm>
            <a:off x="8206162" y="1715681"/>
            <a:ext cx="602975" cy="574597"/>
            <a:chOff x="8260679" y="1715681"/>
            <a:chExt cx="602975" cy="574597"/>
          </a:xfrm>
          <a:solidFill>
            <a:schemeClr val="bg1"/>
          </a:solidFill>
        </p:grpSpPr>
        <p:sp>
          <p:nvSpPr>
            <p:cNvPr id="22" name="Freeform 21">
              <a:extLst>
                <a:ext uri="{FF2B5EF4-FFF2-40B4-BE49-F238E27FC236}">
                  <a16:creationId xmlns:a16="http://schemas.microsoft.com/office/drawing/2014/main" id="{8E74A379-085D-5C38-65E7-A41EC767DBD9}"/>
                </a:ext>
              </a:extLst>
            </p:cNvPr>
            <p:cNvSpPr/>
            <p:nvPr/>
          </p:nvSpPr>
          <p:spPr>
            <a:xfrm>
              <a:off x="8501868" y="2112927"/>
              <a:ext cx="156056" cy="99313"/>
            </a:xfrm>
            <a:custGeom>
              <a:avLst/>
              <a:gdLst>
                <a:gd name="connsiteX0" fmla="*/ 134775 w 156056"/>
                <a:gd name="connsiteY0" fmla="*/ 0 h 99313"/>
                <a:gd name="connsiteX1" fmla="*/ 21281 w 156056"/>
                <a:gd name="connsiteY1" fmla="*/ 0 h 99313"/>
                <a:gd name="connsiteX2" fmla="*/ 0 w 156056"/>
                <a:gd name="connsiteY2" fmla="*/ 21281 h 99313"/>
                <a:gd name="connsiteX3" fmla="*/ 0 w 156056"/>
                <a:gd name="connsiteY3" fmla="*/ 78032 h 99313"/>
                <a:gd name="connsiteX4" fmla="*/ 21281 w 156056"/>
                <a:gd name="connsiteY4" fmla="*/ 99313 h 99313"/>
                <a:gd name="connsiteX5" fmla="*/ 134775 w 156056"/>
                <a:gd name="connsiteY5" fmla="*/ 99313 h 99313"/>
                <a:gd name="connsiteX6" fmla="*/ 156057 w 156056"/>
                <a:gd name="connsiteY6" fmla="*/ 78032 h 99313"/>
                <a:gd name="connsiteX7" fmla="*/ 156057 w 156056"/>
                <a:gd name="connsiteY7" fmla="*/ 21281 h 99313"/>
                <a:gd name="connsiteX8" fmla="*/ 134775 w 156056"/>
                <a:gd name="connsiteY8" fmla="*/ 0 h 99313"/>
                <a:gd name="connsiteX9" fmla="*/ 141869 w 156056"/>
                <a:gd name="connsiteY9" fmla="*/ 78032 h 99313"/>
                <a:gd name="connsiteX10" fmla="*/ 134775 w 156056"/>
                <a:gd name="connsiteY10" fmla="*/ 85126 h 99313"/>
                <a:gd name="connsiteX11" fmla="*/ 21281 w 156056"/>
                <a:gd name="connsiteY11" fmla="*/ 85126 h 99313"/>
                <a:gd name="connsiteX12" fmla="*/ 14188 w 156056"/>
                <a:gd name="connsiteY12" fmla="*/ 78032 h 99313"/>
                <a:gd name="connsiteX13" fmla="*/ 14188 w 156056"/>
                <a:gd name="connsiteY13" fmla="*/ 21281 h 99313"/>
                <a:gd name="connsiteX14" fmla="*/ 21281 w 156056"/>
                <a:gd name="connsiteY14" fmla="*/ 14188 h 99313"/>
                <a:gd name="connsiteX15" fmla="*/ 134775 w 156056"/>
                <a:gd name="connsiteY15" fmla="*/ 14188 h 99313"/>
                <a:gd name="connsiteX16" fmla="*/ 141869 w 156056"/>
                <a:gd name="connsiteY16" fmla="*/ 21281 h 9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056" h="99313">
                  <a:moveTo>
                    <a:pt x="134775" y="0"/>
                  </a:moveTo>
                  <a:lnTo>
                    <a:pt x="21281" y="0"/>
                  </a:lnTo>
                  <a:cubicBezTo>
                    <a:pt x="9533" y="13"/>
                    <a:pt x="13" y="9533"/>
                    <a:pt x="0" y="21281"/>
                  </a:cubicBezTo>
                  <a:lnTo>
                    <a:pt x="0" y="78032"/>
                  </a:lnTo>
                  <a:cubicBezTo>
                    <a:pt x="13" y="89780"/>
                    <a:pt x="9533" y="99300"/>
                    <a:pt x="21281" y="99313"/>
                  </a:cubicBezTo>
                  <a:lnTo>
                    <a:pt x="134775" y="99313"/>
                  </a:lnTo>
                  <a:cubicBezTo>
                    <a:pt x="146523" y="99300"/>
                    <a:pt x="156044" y="89780"/>
                    <a:pt x="156057" y="78032"/>
                  </a:cubicBezTo>
                  <a:lnTo>
                    <a:pt x="156057" y="21281"/>
                  </a:lnTo>
                  <a:cubicBezTo>
                    <a:pt x="156044" y="9533"/>
                    <a:pt x="146523" y="13"/>
                    <a:pt x="134775" y="0"/>
                  </a:cubicBezTo>
                  <a:close/>
                  <a:moveTo>
                    <a:pt x="141869" y="78032"/>
                  </a:moveTo>
                  <a:cubicBezTo>
                    <a:pt x="141864" y="81948"/>
                    <a:pt x="138691" y="85121"/>
                    <a:pt x="134775" y="85126"/>
                  </a:cubicBezTo>
                  <a:lnTo>
                    <a:pt x="21281" y="85126"/>
                  </a:lnTo>
                  <a:cubicBezTo>
                    <a:pt x="17366" y="85121"/>
                    <a:pt x="14193" y="81948"/>
                    <a:pt x="14188" y="78032"/>
                  </a:cubicBezTo>
                  <a:lnTo>
                    <a:pt x="14188" y="21281"/>
                  </a:lnTo>
                  <a:cubicBezTo>
                    <a:pt x="14193" y="17366"/>
                    <a:pt x="17366" y="14193"/>
                    <a:pt x="21281" y="14188"/>
                  </a:cubicBezTo>
                  <a:lnTo>
                    <a:pt x="134775" y="14188"/>
                  </a:lnTo>
                  <a:cubicBezTo>
                    <a:pt x="138691" y="14193"/>
                    <a:pt x="141864" y="17366"/>
                    <a:pt x="141869" y="21281"/>
                  </a:cubicBezTo>
                  <a:close/>
                </a:path>
              </a:pathLst>
            </a:custGeom>
            <a:gradFill>
              <a:gsLst>
                <a:gs pos="0">
                  <a:srgbClr val="0078C2"/>
                </a:gs>
                <a:gs pos="45000">
                  <a:srgbClr val="0047FF"/>
                </a:gs>
                <a:gs pos="95000">
                  <a:srgbClr val="8453D2"/>
                </a:gs>
              </a:gsLst>
              <a:lin ang="2400294" scaled="1"/>
            </a:gradFill>
            <a:ln w="1000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3" name="Freeform 22">
              <a:extLst>
                <a:ext uri="{FF2B5EF4-FFF2-40B4-BE49-F238E27FC236}">
                  <a16:creationId xmlns:a16="http://schemas.microsoft.com/office/drawing/2014/main" id="{8160D17F-F6C0-04BC-6362-8C57BB57BCA8}"/>
                </a:ext>
              </a:extLst>
            </p:cNvPr>
            <p:cNvSpPr/>
            <p:nvPr/>
          </p:nvSpPr>
          <p:spPr>
            <a:xfrm>
              <a:off x="8324078" y="1715681"/>
              <a:ext cx="511639" cy="574597"/>
            </a:xfrm>
            <a:custGeom>
              <a:avLst/>
              <a:gdLst>
                <a:gd name="connsiteX0" fmla="*/ 407856 w 511639"/>
                <a:gd name="connsiteY0" fmla="*/ 162057 h 574597"/>
                <a:gd name="connsiteX1" fmla="*/ 408339 w 511639"/>
                <a:gd name="connsiteY1" fmla="*/ 152517 h 574597"/>
                <a:gd name="connsiteX2" fmla="*/ 255822 w 511639"/>
                <a:gd name="connsiteY2" fmla="*/ 0 h 574597"/>
                <a:gd name="connsiteX3" fmla="*/ 103306 w 511639"/>
                <a:gd name="connsiteY3" fmla="*/ 152517 h 574597"/>
                <a:gd name="connsiteX4" fmla="*/ 103738 w 511639"/>
                <a:gd name="connsiteY4" fmla="*/ 161052 h 574597"/>
                <a:gd name="connsiteX5" fmla="*/ 103845 w 511639"/>
                <a:gd name="connsiteY5" fmla="*/ 163157 h 574597"/>
                <a:gd name="connsiteX6" fmla="*/ 138214 w 511639"/>
                <a:gd name="connsiteY6" fmla="*/ 249515 h 574597"/>
                <a:gd name="connsiteX7" fmla="*/ 111608 w 511639"/>
                <a:gd name="connsiteY7" fmla="*/ 294464 h 574597"/>
                <a:gd name="connsiteX8" fmla="*/ 116018 w 511639"/>
                <a:gd name="connsiteY8" fmla="*/ 304794 h 574597"/>
                <a:gd name="connsiteX9" fmla="*/ 41727 w 511639"/>
                <a:gd name="connsiteY9" fmla="*/ 345192 h 574597"/>
                <a:gd name="connsiteX10" fmla="*/ 12075 w 511639"/>
                <a:gd name="connsiteY10" fmla="*/ 395684 h 574597"/>
                <a:gd name="connsiteX11" fmla="*/ 0 w 511639"/>
                <a:gd name="connsiteY11" fmla="*/ 544299 h 574597"/>
                <a:gd name="connsiteX12" fmla="*/ 5525 w 511639"/>
                <a:gd name="connsiteY12" fmla="*/ 545934 h 574597"/>
                <a:gd name="connsiteX13" fmla="*/ 255746 w 511639"/>
                <a:gd name="connsiteY13" fmla="*/ 574598 h 574597"/>
                <a:gd name="connsiteX14" fmla="*/ 506114 w 511639"/>
                <a:gd name="connsiteY14" fmla="*/ 545932 h 574597"/>
                <a:gd name="connsiteX15" fmla="*/ 511639 w 511639"/>
                <a:gd name="connsiteY15" fmla="*/ 544300 h 574597"/>
                <a:gd name="connsiteX16" fmla="*/ 499613 w 511639"/>
                <a:gd name="connsiteY16" fmla="*/ 395005 h 574597"/>
                <a:gd name="connsiteX17" fmla="*/ 470206 w 511639"/>
                <a:gd name="connsiteY17" fmla="*/ 345306 h 574597"/>
                <a:gd name="connsiteX18" fmla="*/ 395999 w 511639"/>
                <a:gd name="connsiteY18" fmla="*/ 304162 h 574597"/>
                <a:gd name="connsiteX19" fmla="*/ 383151 w 511639"/>
                <a:gd name="connsiteY19" fmla="*/ 253559 h 574597"/>
                <a:gd name="connsiteX20" fmla="*/ 373429 w 511639"/>
                <a:gd name="connsiteY20" fmla="*/ 249520 h 574597"/>
                <a:gd name="connsiteX21" fmla="*/ 407800 w 511639"/>
                <a:gd name="connsiteY21" fmla="*/ 163157 h 574597"/>
                <a:gd name="connsiteX22" fmla="*/ 470242 w 511639"/>
                <a:gd name="connsiteY22" fmla="*/ 364898 h 574597"/>
                <a:gd name="connsiteX23" fmla="*/ 433597 w 511639"/>
                <a:gd name="connsiteY23" fmla="*/ 396307 h 574597"/>
                <a:gd name="connsiteX24" fmla="*/ 415135 w 511639"/>
                <a:gd name="connsiteY24" fmla="*/ 374766 h 574597"/>
                <a:gd name="connsiteX25" fmla="*/ 447923 w 511639"/>
                <a:gd name="connsiteY25" fmla="*/ 346660 h 574597"/>
                <a:gd name="connsiteX26" fmla="*/ 461394 w 511639"/>
                <a:gd name="connsiteY26" fmla="*/ 356432 h 574597"/>
                <a:gd name="connsiteX27" fmla="*/ 470242 w 511639"/>
                <a:gd name="connsiteY27" fmla="*/ 364898 h 574597"/>
                <a:gd name="connsiteX28" fmla="*/ 117933 w 511639"/>
                <a:gd name="connsiteY28" fmla="*/ 161186 h 574597"/>
                <a:gd name="connsiteX29" fmla="*/ 149395 w 511639"/>
                <a:gd name="connsiteY29" fmla="*/ 114109 h 574597"/>
                <a:gd name="connsiteX30" fmla="*/ 149395 w 511639"/>
                <a:gd name="connsiteY30" fmla="*/ 191533 h 574597"/>
                <a:gd name="connsiteX31" fmla="*/ 186261 w 511639"/>
                <a:gd name="connsiteY31" fmla="*/ 271888 h 574597"/>
                <a:gd name="connsiteX32" fmla="*/ 117933 w 511639"/>
                <a:gd name="connsiteY32" fmla="*/ 161186 h 574597"/>
                <a:gd name="connsiteX33" fmla="*/ 348021 w 511639"/>
                <a:gd name="connsiteY33" fmla="*/ 191533 h 574597"/>
                <a:gd name="connsiteX34" fmla="*/ 343509 w 511639"/>
                <a:gd name="connsiteY34" fmla="*/ 219908 h 574597"/>
                <a:gd name="connsiteX35" fmla="*/ 304706 w 511639"/>
                <a:gd name="connsiteY35" fmla="*/ 219908 h 574597"/>
                <a:gd name="connsiteX36" fmla="*/ 292504 w 511639"/>
                <a:gd name="connsiteY36" fmla="*/ 212814 h 574597"/>
                <a:gd name="connsiteX37" fmla="*/ 278317 w 511639"/>
                <a:gd name="connsiteY37" fmla="*/ 212814 h 574597"/>
                <a:gd name="connsiteX38" fmla="*/ 264129 w 511639"/>
                <a:gd name="connsiteY38" fmla="*/ 227002 h 574597"/>
                <a:gd name="connsiteX39" fmla="*/ 278317 w 511639"/>
                <a:gd name="connsiteY39" fmla="*/ 241189 h 574597"/>
                <a:gd name="connsiteX40" fmla="*/ 292504 w 511639"/>
                <a:gd name="connsiteY40" fmla="*/ 241189 h 574597"/>
                <a:gd name="connsiteX41" fmla="*/ 304706 w 511639"/>
                <a:gd name="connsiteY41" fmla="*/ 234095 h 574597"/>
                <a:gd name="connsiteX42" fmla="*/ 337532 w 511639"/>
                <a:gd name="connsiteY42" fmla="*/ 234095 h 574597"/>
                <a:gd name="connsiteX43" fmla="*/ 213240 w 511639"/>
                <a:gd name="connsiteY43" fmla="*/ 273363 h 574597"/>
                <a:gd name="connsiteX44" fmla="*/ 163583 w 511639"/>
                <a:gd name="connsiteY44" fmla="*/ 191533 h 574597"/>
                <a:gd name="connsiteX45" fmla="*/ 163583 w 511639"/>
                <a:gd name="connsiteY45" fmla="*/ 105777 h 574597"/>
                <a:gd name="connsiteX46" fmla="*/ 255822 w 511639"/>
                <a:gd name="connsiteY46" fmla="*/ 85126 h 574597"/>
                <a:gd name="connsiteX47" fmla="*/ 348021 w 511639"/>
                <a:gd name="connsiteY47" fmla="*/ 105802 h 574597"/>
                <a:gd name="connsiteX48" fmla="*/ 362209 w 511639"/>
                <a:gd name="connsiteY48" fmla="*/ 191533 h 574597"/>
                <a:gd name="connsiteX49" fmla="*/ 362209 w 511639"/>
                <a:gd name="connsiteY49" fmla="*/ 114156 h 574597"/>
                <a:gd name="connsiteX50" fmla="*/ 393665 w 511639"/>
                <a:gd name="connsiteY50" fmla="*/ 162127 h 574597"/>
                <a:gd name="connsiteX51" fmla="*/ 325259 w 511639"/>
                <a:gd name="connsiteY51" fmla="*/ 271965 h 574597"/>
                <a:gd name="connsiteX52" fmla="*/ 362209 w 511639"/>
                <a:gd name="connsiteY52" fmla="*/ 191533 h 574597"/>
                <a:gd name="connsiteX53" fmla="*/ 255822 w 511639"/>
                <a:gd name="connsiteY53" fmla="*/ 14188 h 574597"/>
                <a:gd name="connsiteX54" fmla="*/ 390114 w 511639"/>
                <a:gd name="connsiteY54" fmla="*/ 119932 h 574597"/>
                <a:gd name="connsiteX55" fmla="*/ 255822 w 511639"/>
                <a:gd name="connsiteY55" fmla="*/ 70938 h 574597"/>
                <a:gd name="connsiteX56" fmla="*/ 121588 w 511639"/>
                <a:gd name="connsiteY56" fmla="*/ 119710 h 574597"/>
                <a:gd name="connsiteX57" fmla="*/ 255822 w 511639"/>
                <a:gd name="connsiteY57" fmla="*/ 14188 h 574597"/>
                <a:gd name="connsiteX58" fmla="*/ 127857 w 511639"/>
                <a:gd name="connsiteY58" fmla="*/ 273628 h 574597"/>
                <a:gd name="connsiteX59" fmla="*/ 141986 w 511639"/>
                <a:gd name="connsiteY59" fmla="*/ 263160 h 574597"/>
                <a:gd name="connsiteX60" fmla="*/ 147594 w 511639"/>
                <a:gd name="connsiteY60" fmla="*/ 262471 h 574597"/>
                <a:gd name="connsiteX61" fmla="*/ 150626 w 511639"/>
                <a:gd name="connsiteY61" fmla="*/ 262676 h 574597"/>
                <a:gd name="connsiteX62" fmla="*/ 360987 w 511639"/>
                <a:gd name="connsiteY62" fmla="*/ 262707 h 574597"/>
                <a:gd name="connsiteX63" fmla="*/ 386860 w 511639"/>
                <a:gd name="connsiteY63" fmla="*/ 282348 h 574597"/>
                <a:gd name="connsiteX64" fmla="*/ 375918 w 511639"/>
                <a:gd name="connsiteY64" fmla="*/ 305162 h 574597"/>
                <a:gd name="connsiteX65" fmla="*/ 255822 w 511639"/>
                <a:gd name="connsiteY65" fmla="*/ 333409 h 574597"/>
                <a:gd name="connsiteX66" fmla="*/ 135724 w 511639"/>
                <a:gd name="connsiteY66" fmla="*/ 305158 h 574597"/>
                <a:gd name="connsiteX67" fmla="*/ 127857 w 511639"/>
                <a:gd name="connsiteY67" fmla="*/ 273628 h 574597"/>
                <a:gd name="connsiteX68" fmla="*/ 50043 w 511639"/>
                <a:gd name="connsiteY68" fmla="*/ 356682 h 574597"/>
                <a:gd name="connsiteX69" fmla="*/ 64481 w 511639"/>
                <a:gd name="connsiteY69" fmla="*/ 347307 h 574597"/>
                <a:gd name="connsiteX70" fmla="*/ 96510 w 511639"/>
                <a:gd name="connsiteY70" fmla="*/ 374760 h 574597"/>
                <a:gd name="connsiteX71" fmla="*/ 78048 w 511639"/>
                <a:gd name="connsiteY71" fmla="*/ 396304 h 574597"/>
                <a:gd name="connsiteX72" fmla="*/ 41308 w 511639"/>
                <a:gd name="connsiteY72" fmla="*/ 364814 h 574597"/>
                <a:gd name="connsiteX73" fmla="*/ 50043 w 511639"/>
                <a:gd name="connsiteY73" fmla="*/ 356682 h 574597"/>
                <a:gd name="connsiteX74" fmla="*/ 404549 w 511639"/>
                <a:gd name="connsiteY74" fmla="*/ 550873 h 574597"/>
                <a:gd name="connsiteX75" fmla="*/ 397650 w 511639"/>
                <a:gd name="connsiteY75" fmla="*/ 495679 h 574597"/>
                <a:gd name="connsiteX76" fmla="*/ 389653 w 511639"/>
                <a:gd name="connsiteY76" fmla="*/ 489622 h 574597"/>
                <a:gd name="connsiteX77" fmla="*/ 383573 w 511639"/>
                <a:gd name="connsiteY77" fmla="*/ 497439 h 574597"/>
                <a:gd name="connsiteX78" fmla="*/ 390471 w 511639"/>
                <a:gd name="connsiteY78" fmla="*/ 552619 h 574597"/>
                <a:gd name="connsiteX79" fmla="*/ 255746 w 511639"/>
                <a:gd name="connsiteY79" fmla="*/ 560410 h 574597"/>
                <a:gd name="connsiteX80" fmla="*/ 121173 w 511639"/>
                <a:gd name="connsiteY80" fmla="*/ 552623 h 574597"/>
                <a:gd name="connsiteX81" fmla="*/ 128072 w 511639"/>
                <a:gd name="connsiteY81" fmla="*/ 497439 h 574597"/>
                <a:gd name="connsiteX82" fmla="*/ 122041 w 511639"/>
                <a:gd name="connsiteY82" fmla="*/ 489421 h 574597"/>
                <a:gd name="connsiteX83" fmla="*/ 114024 w 511639"/>
                <a:gd name="connsiteY83" fmla="*/ 495452 h 574597"/>
                <a:gd name="connsiteX84" fmla="*/ 113995 w 511639"/>
                <a:gd name="connsiteY84" fmla="*/ 495679 h 574597"/>
                <a:gd name="connsiteX85" fmla="*/ 107096 w 511639"/>
                <a:gd name="connsiteY85" fmla="*/ 550875 h 574597"/>
                <a:gd name="connsiteX86" fmla="*/ 15089 w 511639"/>
                <a:gd name="connsiteY86" fmla="*/ 533823 h 574597"/>
                <a:gd name="connsiteX87" fmla="*/ 26156 w 511639"/>
                <a:gd name="connsiteY87" fmla="*/ 397364 h 574597"/>
                <a:gd name="connsiteX88" fmla="*/ 33234 w 511639"/>
                <a:gd name="connsiteY88" fmla="*/ 376579 h 574597"/>
                <a:gd name="connsiteX89" fmla="*/ 74202 w 511639"/>
                <a:gd name="connsiteY89" fmla="*/ 411693 h 574597"/>
                <a:gd name="connsiteX90" fmla="*/ 78819 w 511639"/>
                <a:gd name="connsiteY90" fmla="*/ 413401 h 574597"/>
                <a:gd name="connsiteX91" fmla="*/ 79363 w 511639"/>
                <a:gd name="connsiteY91" fmla="*/ 413380 h 574597"/>
                <a:gd name="connsiteX92" fmla="*/ 84205 w 511639"/>
                <a:gd name="connsiteY92" fmla="*/ 410924 h 574597"/>
                <a:gd name="connsiteX93" fmla="*/ 111901 w 511639"/>
                <a:gd name="connsiteY93" fmla="*/ 378608 h 574597"/>
                <a:gd name="connsiteX94" fmla="*/ 111132 w 511639"/>
                <a:gd name="connsiteY94" fmla="*/ 368605 h 574597"/>
                <a:gd name="connsiteX95" fmla="*/ 77299 w 511639"/>
                <a:gd name="connsiteY95" fmla="*/ 339603 h 574597"/>
                <a:gd name="connsiteX96" fmla="*/ 126540 w 511639"/>
                <a:gd name="connsiteY96" fmla="*/ 315910 h 574597"/>
                <a:gd name="connsiteX97" fmla="*/ 128427 w 511639"/>
                <a:gd name="connsiteY97" fmla="*/ 317319 h 574597"/>
                <a:gd name="connsiteX98" fmla="*/ 255822 w 511639"/>
                <a:gd name="connsiteY98" fmla="*/ 347596 h 574597"/>
                <a:gd name="connsiteX99" fmla="*/ 383220 w 511639"/>
                <a:gd name="connsiteY99" fmla="*/ 317323 h 574597"/>
                <a:gd name="connsiteX100" fmla="*/ 385703 w 511639"/>
                <a:gd name="connsiteY100" fmla="*/ 315469 h 574597"/>
                <a:gd name="connsiteX101" fmla="*/ 435376 w 511639"/>
                <a:gd name="connsiteY101" fmla="*/ 338724 h 574597"/>
                <a:gd name="connsiteX102" fmla="*/ 400515 w 511639"/>
                <a:gd name="connsiteY102" fmla="*/ 368607 h 574597"/>
                <a:gd name="connsiteX103" fmla="*/ 399746 w 511639"/>
                <a:gd name="connsiteY103" fmla="*/ 378610 h 574597"/>
                <a:gd name="connsiteX104" fmla="*/ 427442 w 511639"/>
                <a:gd name="connsiteY104" fmla="*/ 410926 h 574597"/>
                <a:gd name="connsiteX105" fmla="*/ 432284 w 511639"/>
                <a:gd name="connsiteY105" fmla="*/ 413382 h 574597"/>
                <a:gd name="connsiteX106" fmla="*/ 432828 w 511639"/>
                <a:gd name="connsiteY106" fmla="*/ 413403 h 574597"/>
                <a:gd name="connsiteX107" fmla="*/ 437445 w 511639"/>
                <a:gd name="connsiteY107" fmla="*/ 411695 h 574597"/>
                <a:gd name="connsiteX108" fmla="*/ 478334 w 511639"/>
                <a:gd name="connsiteY108" fmla="*/ 376648 h 574597"/>
                <a:gd name="connsiteX109" fmla="*/ 485561 w 511639"/>
                <a:gd name="connsiteY109" fmla="*/ 396827 h 574597"/>
                <a:gd name="connsiteX110" fmla="*/ 496561 w 511639"/>
                <a:gd name="connsiteY110" fmla="*/ 533823 h 574597"/>
                <a:gd name="connsiteX111" fmla="*/ 404549 w 511639"/>
                <a:gd name="connsiteY111" fmla="*/ 550873 h 57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11639" h="574597">
                  <a:moveTo>
                    <a:pt x="407856" y="162057"/>
                  </a:moveTo>
                  <a:cubicBezTo>
                    <a:pt x="408054" y="158886"/>
                    <a:pt x="408339" y="155737"/>
                    <a:pt x="408339" y="152517"/>
                  </a:cubicBezTo>
                  <a:cubicBezTo>
                    <a:pt x="408339" y="68284"/>
                    <a:pt x="340055" y="0"/>
                    <a:pt x="255822" y="0"/>
                  </a:cubicBezTo>
                  <a:cubicBezTo>
                    <a:pt x="171590" y="0"/>
                    <a:pt x="103306" y="68284"/>
                    <a:pt x="103306" y="152517"/>
                  </a:cubicBezTo>
                  <a:cubicBezTo>
                    <a:pt x="103306" y="155398"/>
                    <a:pt x="103580" y="158210"/>
                    <a:pt x="103738" y="161052"/>
                  </a:cubicBezTo>
                  <a:lnTo>
                    <a:pt x="103845" y="163157"/>
                  </a:lnTo>
                  <a:cubicBezTo>
                    <a:pt x="105988" y="194829"/>
                    <a:pt x="118008" y="225032"/>
                    <a:pt x="138214" y="249515"/>
                  </a:cubicBezTo>
                  <a:cubicBezTo>
                    <a:pt x="118454" y="254580"/>
                    <a:pt x="106542" y="274704"/>
                    <a:pt x="111608" y="294464"/>
                  </a:cubicBezTo>
                  <a:cubicBezTo>
                    <a:pt x="112542" y="298112"/>
                    <a:pt x="114030" y="301595"/>
                    <a:pt x="116018" y="304794"/>
                  </a:cubicBezTo>
                  <a:cubicBezTo>
                    <a:pt x="89858" y="315515"/>
                    <a:pt x="64947" y="329062"/>
                    <a:pt x="41727" y="345192"/>
                  </a:cubicBezTo>
                  <a:cubicBezTo>
                    <a:pt x="25598" y="357477"/>
                    <a:pt x="14947" y="375613"/>
                    <a:pt x="12075" y="395684"/>
                  </a:cubicBezTo>
                  <a:lnTo>
                    <a:pt x="0" y="544299"/>
                  </a:lnTo>
                  <a:lnTo>
                    <a:pt x="5525" y="545934"/>
                  </a:lnTo>
                  <a:cubicBezTo>
                    <a:pt x="6496" y="546223"/>
                    <a:pt x="104251" y="574598"/>
                    <a:pt x="255746" y="574598"/>
                  </a:cubicBezTo>
                  <a:cubicBezTo>
                    <a:pt x="407242" y="574598"/>
                    <a:pt x="505141" y="546223"/>
                    <a:pt x="506114" y="545932"/>
                  </a:cubicBezTo>
                  <a:lnTo>
                    <a:pt x="511639" y="544300"/>
                  </a:lnTo>
                  <a:lnTo>
                    <a:pt x="499613" y="395005"/>
                  </a:lnTo>
                  <a:cubicBezTo>
                    <a:pt x="496214" y="375401"/>
                    <a:pt x="485753" y="357721"/>
                    <a:pt x="470206" y="345306"/>
                  </a:cubicBezTo>
                  <a:cubicBezTo>
                    <a:pt x="447656" y="327975"/>
                    <a:pt x="422645" y="314107"/>
                    <a:pt x="395999" y="304162"/>
                  </a:cubicBezTo>
                  <a:cubicBezTo>
                    <a:pt x="406425" y="286641"/>
                    <a:pt x="400673" y="263985"/>
                    <a:pt x="383151" y="253559"/>
                  </a:cubicBezTo>
                  <a:cubicBezTo>
                    <a:pt x="380120" y="251755"/>
                    <a:pt x="376846" y="250395"/>
                    <a:pt x="373429" y="249520"/>
                  </a:cubicBezTo>
                  <a:cubicBezTo>
                    <a:pt x="393636" y="225036"/>
                    <a:pt x="405658" y="194831"/>
                    <a:pt x="407800" y="163157"/>
                  </a:cubicBezTo>
                  <a:close/>
                  <a:moveTo>
                    <a:pt x="470242" y="364898"/>
                  </a:moveTo>
                  <a:lnTo>
                    <a:pt x="433597" y="396307"/>
                  </a:lnTo>
                  <a:lnTo>
                    <a:pt x="415135" y="374766"/>
                  </a:lnTo>
                  <a:lnTo>
                    <a:pt x="447923" y="346660"/>
                  </a:lnTo>
                  <a:cubicBezTo>
                    <a:pt x="452616" y="349824"/>
                    <a:pt x="457156" y="353059"/>
                    <a:pt x="461394" y="356432"/>
                  </a:cubicBezTo>
                  <a:cubicBezTo>
                    <a:pt x="464603" y="358969"/>
                    <a:pt x="467566" y="361804"/>
                    <a:pt x="470242" y="364898"/>
                  </a:cubicBezTo>
                  <a:close/>
                  <a:moveTo>
                    <a:pt x="117933" y="161186"/>
                  </a:moveTo>
                  <a:cubicBezTo>
                    <a:pt x="118759" y="143547"/>
                    <a:pt x="130437" y="127136"/>
                    <a:pt x="149395" y="114109"/>
                  </a:cubicBezTo>
                  <a:lnTo>
                    <a:pt x="149395" y="191533"/>
                  </a:lnTo>
                  <a:cubicBezTo>
                    <a:pt x="149409" y="222406"/>
                    <a:pt x="162867" y="251741"/>
                    <a:pt x="186261" y="271888"/>
                  </a:cubicBezTo>
                  <a:cubicBezTo>
                    <a:pt x="146464" y="248676"/>
                    <a:pt x="120843" y="207166"/>
                    <a:pt x="117933" y="161186"/>
                  </a:cubicBezTo>
                  <a:close/>
                  <a:moveTo>
                    <a:pt x="348021" y="191533"/>
                  </a:moveTo>
                  <a:cubicBezTo>
                    <a:pt x="348016" y="201170"/>
                    <a:pt x="346493" y="210745"/>
                    <a:pt x="343509" y="219908"/>
                  </a:cubicBezTo>
                  <a:lnTo>
                    <a:pt x="304706" y="219908"/>
                  </a:lnTo>
                  <a:cubicBezTo>
                    <a:pt x="302187" y="215544"/>
                    <a:pt x="297542" y="212845"/>
                    <a:pt x="292504" y="212814"/>
                  </a:cubicBezTo>
                  <a:lnTo>
                    <a:pt x="278317" y="212814"/>
                  </a:lnTo>
                  <a:cubicBezTo>
                    <a:pt x="270481" y="212814"/>
                    <a:pt x="264129" y="219166"/>
                    <a:pt x="264129" y="227002"/>
                  </a:cubicBezTo>
                  <a:cubicBezTo>
                    <a:pt x="264129" y="234837"/>
                    <a:pt x="270481" y="241189"/>
                    <a:pt x="278317" y="241189"/>
                  </a:cubicBezTo>
                  <a:lnTo>
                    <a:pt x="292504" y="241189"/>
                  </a:lnTo>
                  <a:cubicBezTo>
                    <a:pt x="297542" y="241159"/>
                    <a:pt x="302187" y="238459"/>
                    <a:pt x="304706" y="234095"/>
                  </a:cubicBezTo>
                  <a:lnTo>
                    <a:pt x="337532" y="234095"/>
                  </a:lnTo>
                  <a:cubicBezTo>
                    <a:pt x="314053" y="279261"/>
                    <a:pt x="258406" y="296842"/>
                    <a:pt x="213240" y="273363"/>
                  </a:cubicBezTo>
                  <a:cubicBezTo>
                    <a:pt x="182712" y="257493"/>
                    <a:pt x="163564" y="225940"/>
                    <a:pt x="163583" y="191533"/>
                  </a:cubicBezTo>
                  <a:lnTo>
                    <a:pt x="163583" y="105777"/>
                  </a:lnTo>
                  <a:cubicBezTo>
                    <a:pt x="192298" y="91793"/>
                    <a:pt x="223886" y="84721"/>
                    <a:pt x="255822" y="85126"/>
                  </a:cubicBezTo>
                  <a:cubicBezTo>
                    <a:pt x="287749" y="84721"/>
                    <a:pt x="319325" y="91802"/>
                    <a:pt x="348021" y="105802"/>
                  </a:cubicBezTo>
                  <a:close/>
                  <a:moveTo>
                    <a:pt x="362209" y="191533"/>
                  </a:moveTo>
                  <a:lnTo>
                    <a:pt x="362209" y="114156"/>
                  </a:lnTo>
                  <a:cubicBezTo>
                    <a:pt x="381448" y="127407"/>
                    <a:pt x="393224" y="144149"/>
                    <a:pt x="393665" y="162127"/>
                  </a:cubicBezTo>
                  <a:cubicBezTo>
                    <a:pt x="390455" y="207807"/>
                    <a:pt x="364840" y="248936"/>
                    <a:pt x="325259" y="271965"/>
                  </a:cubicBezTo>
                  <a:cubicBezTo>
                    <a:pt x="348703" y="251817"/>
                    <a:pt x="362196" y="222446"/>
                    <a:pt x="362209" y="191533"/>
                  </a:cubicBezTo>
                  <a:close/>
                  <a:moveTo>
                    <a:pt x="255822" y="14188"/>
                  </a:moveTo>
                  <a:cubicBezTo>
                    <a:pt x="319598" y="14301"/>
                    <a:pt x="375046" y="57962"/>
                    <a:pt x="390114" y="119932"/>
                  </a:cubicBezTo>
                  <a:cubicBezTo>
                    <a:pt x="364509" y="90816"/>
                    <a:pt x="313945" y="70938"/>
                    <a:pt x="255822" y="70938"/>
                  </a:cubicBezTo>
                  <a:cubicBezTo>
                    <a:pt x="197795" y="70938"/>
                    <a:pt x="147276" y="90713"/>
                    <a:pt x="121588" y="119710"/>
                  </a:cubicBezTo>
                  <a:cubicBezTo>
                    <a:pt x="136737" y="57849"/>
                    <a:pt x="192133" y="14302"/>
                    <a:pt x="255822" y="14188"/>
                  </a:cubicBezTo>
                  <a:close/>
                  <a:moveTo>
                    <a:pt x="127857" y="273628"/>
                  </a:moveTo>
                  <a:cubicBezTo>
                    <a:pt x="130980" y="268392"/>
                    <a:pt x="136068" y="264623"/>
                    <a:pt x="141986" y="263160"/>
                  </a:cubicBezTo>
                  <a:cubicBezTo>
                    <a:pt x="143820" y="262702"/>
                    <a:pt x="145703" y="262471"/>
                    <a:pt x="147594" y="262471"/>
                  </a:cubicBezTo>
                  <a:cubicBezTo>
                    <a:pt x="148607" y="262471"/>
                    <a:pt x="149620" y="262540"/>
                    <a:pt x="150626" y="262676"/>
                  </a:cubicBezTo>
                  <a:cubicBezTo>
                    <a:pt x="209372" y="319145"/>
                    <a:pt x="302224" y="319159"/>
                    <a:pt x="360987" y="262707"/>
                  </a:cubicBezTo>
                  <a:cubicBezTo>
                    <a:pt x="373555" y="260986"/>
                    <a:pt x="385139" y="269780"/>
                    <a:pt x="386860" y="282348"/>
                  </a:cubicBezTo>
                  <a:cubicBezTo>
                    <a:pt x="388107" y="291457"/>
                    <a:pt x="383802" y="300432"/>
                    <a:pt x="375918" y="305162"/>
                  </a:cubicBezTo>
                  <a:cubicBezTo>
                    <a:pt x="346021" y="323111"/>
                    <a:pt x="302248" y="333409"/>
                    <a:pt x="255822" y="333409"/>
                  </a:cubicBezTo>
                  <a:cubicBezTo>
                    <a:pt x="209397" y="333409"/>
                    <a:pt x="165626" y="323111"/>
                    <a:pt x="135724" y="305158"/>
                  </a:cubicBezTo>
                  <a:cubicBezTo>
                    <a:pt x="124858" y="298614"/>
                    <a:pt x="121339" y="284510"/>
                    <a:pt x="127857" y="273628"/>
                  </a:cubicBezTo>
                  <a:close/>
                  <a:moveTo>
                    <a:pt x="50043" y="356682"/>
                  </a:moveTo>
                  <a:cubicBezTo>
                    <a:pt x="54771" y="353392"/>
                    <a:pt x="59631" y="350361"/>
                    <a:pt x="64481" y="347307"/>
                  </a:cubicBezTo>
                  <a:lnTo>
                    <a:pt x="96510" y="374760"/>
                  </a:lnTo>
                  <a:lnTo>
                    <a:pt x="78048" y="396304"/>
                  </a:lnTo>
                  <a:lnTo>
                    <a:pt x="41308" y="364814"/>
                  </a:lnTo>
                  <a:cubicBezTo>
                    <a:pt x="43934" y="361812"/>
                    <a:pt x="46861" y="359087"/>
                    <a:pt x="50043" y="356682"/>
                  </a:cubicBezTo>
                  <a:close/>
                  <a:moveTo>
                    <a:pt x="404549" y="550873"/>
                  </a:moveTo>
                  <a:lnTo>
                    <a:pt x="397650" y="495679"/>
                  </a:lnTo>
                  <a:cubicBezTo>
                    <a:pt x="397115" y="491798"/>
                    <a:pt x="393534" y="489086"/>
                    <a:pt x="389653" y="489622"/>
                  </a:cubicBezTo>
                  <a:cubicBezTo>
                    <a:pt x="385843" y="490148"/>
                    <a:pt x="383145" y="493615"/>
                    <a:pt x="383573" y="497439"/>
                  </a:cubicBezTo>
                  <a:lnTo>
                    <a:pt x="390471" y="552619"/>
                  </a:lnTo>
                  <a:cubicBezTo>
                    <a:pt x="345754" y="557850"/>
                    <a:pt x="300769" y="560452"/>
                    <a:pt x="255746" y="560410"/>
                  </a:cubicBezTo>
                  <a:cubicBezTo>
                    <a:pt x="210775" y="560451"/>
                    <a:pt x="165840" y="557850"/>
                    <a:pt x="121173" y="552623"/>
                  </a:cubicBezTo>
                  <a:lnTo>
                    <a:pt x="128072" y="497439"/>
                  </a:lnTo>
                  <a:cubicBezTo>
                    <a:pt x="128621" y="493560"/>
                    <a:pt x="125921" y="489970"/>
                    <a:pt x="122041" y="489421"/>
                  </a:cubicBezTo>
                  <a:cubicBezTo>
                    <a:pt x="118162" y="488872"/>
                    <a:pt x="114573" y="491572"/>
                    <a:pt x="114024" y="495452"/>
                  </a:cubicBezTo>
                  <a:cubicBezTo>
                    <a:pt x="114013" y="495528"/>
                    <a:pt x="114004" y="495604"/>
                    <a:pt x="113995" y="495679"/>
                  </a:cubicBezTo>
                  <a:lnTo>
                    <a:pt x="107096" y="550875"/>
                  </a:lnTo>
                  <a:cubicBezTo>
                    <a:pt x="76118" y="547007"/>
                    <a:pt x="45395" y="541313"/>
                    <a:pt x="15089" y="533823"/>
                  </a:cubicBezTo>
                  <a:lnTo>
                    <a:pt x="26156" y="397364"/>
                  </a:lnTo>
                  <a:cubicBezTo>
                    <a:pt x="27327" y="390086"/>
                    <a:pt x="29721" y="383059"/>
                    <a:pt x="33234" y="376579"/>
                  </a:cubicBezTo>
                  <a:lnTo>
                    <a:pt x="74202" y="411693"/>
                  </a:lnTo>
                  <a:cubicBezTo>
                    <a:pt x="75488" y="412795"/>
                    <a:pt x="77126" y="413401"/>
                    <a:pt x="78819" y="413401"/>
                  </a:cubicBezTo>
                  <a:cubicBezTo>
                    <a:pt x="78999" y="413401"/>
                    <a:pt x="79182" y="413394"/>
                    <a:pt x="79363" y="413380"/>
                  </a:cubicBezTo>
                  <a:cubicBezTo>
                    <a:pt x="81238" y="413236"/>
                    <a:pt x="82980" y="412353"/>
                    <a:pt x="84205" y="410924"/>
                  </a:cubicBezTo>
                  <a:lnTo>
                    <a:pt x="111901" y="378608"/>
                  </a:lnTo>
                  <a:cubicBezTo>
                    <a:pt x="114451" y="375633"/>
                    <a:pt x="114107" y="371155"/>
                    <a:pt x="111132" y="368605"/>
                  </a:cubicBezTo>
                  <a:lnTo>
                    <a:pt x="77299" y="339603"/>
                  </a:lnTo>
                  <a:cubicBezTo>
                    <a:pt x="93110" y="330509"/>
                    <a:pt x="109568" y="322590"/>
                    <a:pt x="126540" y="315910"/>
                  </a:cubicBezTo>
                  <a:cubicBezTo>
                    <a:pt x="127191" y="316359"/>
                    <a:pt x="127739" y="316903"/>
                    <a:pt x="128427" y="317319"/>
                  </a:cubicBezTo>
                  <a:cubicBezTo>
                    <a:pt x="160465" y="336561"/>
                    <a:pt x="206900" y="347596"/>
                    <a:pt x="255822" y="347596"/>
                  </a:cubicBezTo>
                  <a:cubicBezTo>
                    <a:pt x="304745" y="347596"/>
                    <a:pt x="351180" y="336561"/>
                    <a:pt x="383220" y="317323"/>
                  </a:cubicBezTo>
                  <a:cubicBezTo>
                    <a:pt x="384125" y="316779"/>
                    <a:pt x="384861" y="316075"/>
                    <a:pt x="385703" y="315469"/>
                  </a:cubicBezTo>
                  <a:cubicBezTo>
                    <a:pt x="402900" y="321773"/>
                    <a:pt x="419520" y="329555"/>
                    <a:pt x="435376" y="338724"/>
                  </a:cubicBezTo>
                  <a:lnTo>
                    <a:pt x="400515" y="368607"/>
                  </a:lnTo>
                  <a:cubicBezTo>
                    <a:pt x="397540" y="371157"/>
                    <a:pt x="397196" y="375635"/>
                    <a:pt x="399746" y="378610"/>
                  </a:cubicBezTo>
                  <a:lnTo>
                    <a:pt x="427442" y="410926"/>
                  </a:lnTo>
                  <a:cubicBezTo>
                    <a:pt x="428667" y="412354"/>
                    <a:pt x="430409" y="413237"/>
                    <a:pt x="432284" y="413382"/>
                  </a:cubicBezTo>
                  <a:cubicBezTo>
                    <a:pt x="432464" y="413396"/>
                    <a:pt x="432648" y="413403"/>
                    <a:pt x="432828" y="413403"/>
                  </a:cubicBezTo>
                  <a:cubicBezTo>
                    <a:pt x="434522" y="413403"/>
                    <a:pt x="436159" y="412797"/>
                    <a:pt x="437445" y="411695"/>
                  </a:cubicBezTo>
                  <a:lnTo>
                    <a:pt x="478334" y="376648"/>
                  </a:lnTo>
                  <a:cubicBezTo>
                    <a:pt x="481808" y="382944"/>
                    <a:pt x="484248" y="389758"/>
                    <a:pt x="485561" y="396827"/>
                  </a:cubicBezTo>
                  <a:lnTo>
                    <a:pt x="496561" y="533823"/>
                  </a:lnTo>
                  <a:cubicBezTo>
                    <a:pt x="466253" y="541314"/>
                    <a:pt x="435529" y="547007"/>
                    <a:pt x="404549" y="550873"/>
                  </a:cubicBezTo>
                  <a:close/>
                </a:path>
              </a:pathLst>
            </a:custGeom>
            <a:gradFill>
              <a:gsLst>
                <a:gs pos="0">
                  <a:srgbClr val="0078C2"/>
                </a:gs>
                <a:gs pos="45000">
                  <a:srgbClr val="0047FF"/>
                </a:gs>
                <a:gs pos="95000">
                  <a:srgbClr val="8453D2"/>
                </a:gs>
              </a:gsLst>
              <a:lin ang="2400294" scaled="1"/>
            </a:gradFill>
            <a:ln w="1000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4" name="Freeform 23">
              <a:extLst>
                <a:ext uri="{FF2B5EF4-FFF2-40B4-BE49-F238E27FC236}">
                  <a16:creationId xmlns:a16="http://schemas.microsoft.com/office/drawing/2014/main" id="{1A21AD95-617E-5DB4-9EFD-CE07B241DC7F}"/>
                </a:ext>
              </a:extLst>
            </p:cNvPr>
            <p:cNvSpPr/>
            <p:nvPr/>
          </p:nvSpPr>
          <p:spPr>
            <a:xfrm>
              <a:off x="8335981" y="1736954"/>
              <a:ext cx="59482" cy="70432"/>
            </a:xfrm>
            <a:custGeom>
              <a:avLst/>
              <a:gdLst>
                <a:gd name="connsiteX0" fmla="*/ 29739 w 59482"/>
                <a:gd name="connsiteY0" fmla="*/ 29666 h 70432"/>
                <a:gd name="connsiteX1" fmla="*/ 34783 w 59482"/>
                <a:gd name="connsiteY1" fmla="*/ 35216 h 70432"/>
                <a:gd name="connsiteX2" fmla="*/ 29739 w 59482"/>
                <a:gd name="connsiteY2" fmla="*/ 40766 h 70432"/>
                <a:gd name="connsiteX3" fmla="*/ 24694 w 59482"/>
                <a:gd name="connsiteY3" fmla="*/ 35216 h 70432"/>
                <a:gd name="connsiteX4" fmla="*/ 29739 w 59482"/>
                <a:gd name="connsiteY4" fmla="*/ 29666 h 70432"/>
                <a:gd name="connsiteX5" fmla="*/ 29739 w 59482"/>
                <a:gd name="connsiteY5" fmla="*/ 0 h 70432"/>
                <a:gd name="connsiteX6" fmla="*/ 0 w 59482"/>
                <a:gd name="connsiteY6" fmla="*/ 35216 h 70432"/>
                <a:gd name="connsiteX7" fmla="*/ 29741 w 59482"/>
                <a:gd name="connsiteY7" fmla="*/ 70432 h 70432"/>
                <a:gd name="connsiteX8" fmla="*/ 59483 w 59482"/>
                <a:gd name="connsiteY8" fmla="*/ 35216 h 70432"/>
                <a:gd name="connsiteX9" fmla="*/ 29739 w 59482"/>
                <a:gd name="connsiteY9" fmla="*/ 0 h 7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2" h="70432">
                  <a:moveTo>
                    <a:pt x="29739" y="29666"/>
                  </a:moveTo>
                  <a:cubicBezTo>
                    <a:pt x="31318" y="31606"/>
                    <a:pt x="33003" y="33459"/>
                    <a:pt x="34783" y="35216"/>
                  </a:cubicBezTo>
                  <a:cubicBezTo>
                    <a:pt x="33003" y="36974"/>
                    <a:pt x="31318" y="38826"/>
                    <a:pt x="29739" y="40766"/>
                  </a:cubicBezTo>
                  <a:cubicBezTo>
                    <a:pt x="28158" y="38826"/>
                    <a:pt x="26474" y="36974"/>
                    <a:pt x="24694" y="35216"/>
                  </a:cubicBezTo>
                  <a:cubicBezTo>
                    <a:pt x="26474" y="33459"/>
                    <a:pt x="28158" y="31606"/>
                    <a:pt x="29739" y="29666"/>
                  </a:cubicBezTo>
                  <a:close/>
                  <a:moveTo>
                    <a:pt x="29739" y="0"/>
                  </a:moveTo>
                  <a:cubicBezTo>
                    <a:pt x="25349" y="15468"/>
                    <a:pt x="14515" y="28298"/>
                    <a:pt x="0" y="35216"/>
                  </a:cubicBezTo>
                  <a:cubicBezTo>
                    <a:pt x="14515" y="42133"/>
                    <a:pt x="25351" y="54963"/>
                    <a:pt x="29741" y="70432"/>
                  </a:cubicBezTo>
                  <a:cubicBezTo>
                    <a:pt x="34132" y="54963"/>
                    <a:pt x="44968" y="42133"/>
                    <a:pt x="59483" y="35216"/>
                  </a:cubicBezTo>
                  <a:cubicBezTo>
                    <a:pt x="44966" y="28299"/>
                    <a:pt x="34130" y="15469"/>
                    <a:pt x="29739" y="0"/>
                  </a:cubicBezTo>
                  <a:close/>
                </a:path>
              </a:pathLst>
            </a:custGeom>
            <a:gradFill>
              <a:gsLst>
                <a:gs pos="0">
                  <a:srgbClr val="0078C2"/>
                </a:gs>
                <a:gs pos="45000">
                  <a:srgbClr val="0047FF"/>
                </a:gs>
                <a:gs pos="95000">
                  <a:srgbClr val="8453D2"/>
                </a:gs>
              </a:gsLst>
              <a:lin ang="2400294" scaled="1"/>
            </a:gradFill>
            <a:ln w="1000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5" name="Freeform 24">
              <a:extLst>
                <a:ext uri="{FF2B5EF4-FFF2-40B4-BE49-F238E27FC236}">
                  <a16:creationId xmlns:a16="http://schemas.microsoft.com/office/drawing/2014/main" id="{6DB7F693-1721-D6B5-4B55-D69C325F67A0}"/>
                </a:ext>
              </a:extLst>
            </p:cNvPr>
            <p:cNvSpPr/>
            <p:nvPr/>
          </p:nvSpPr>
          <p:spPr>
            <a:xfrm>
              <a:off x="8260679" y="1928487"/>
              <a:ext cx="59482" cy="70432"/>
            </a:xfrm>
            <a:custGeom>
              <a:avLst/>
              <a:gdLst>
                <a:gd name="connsiteX0" fmla="*/ 29741 w 59482"/>
                <a:gd name="connsiteY0" fmla="*/ 29666 h 70432"/>
                <a:gd name="connsiteX1" fmla="*/ 34787 w 59482"/>
                <a:gd name="connsiteY1" fmla="*/ 35216 h 70432"/>
                <a:gd name="connsiteX2" fmla="*/ 29741 w 59482"/>
                <a:gd name="connsiteY2" fmla="*/ 40766 h 70432"/>
                <a:gd name="connsiteX3" fmla="*/ 24697 w 59482"/>
                <a:gd name="connsiteY3" fmla="*/ 35216 h 70432"/>
                <a:gd name="connsiteX4" fmla="*/ 29741 w 59482"/>
                <a:gd name="connsiteY4" fmla="*/ 29666 h 70432"/>
                <a:gd name="connsiteX5" fmla="*/ 29741 w 59482"/>
                <a:gd name="connsiteY5" fmla="*/ 0 h 70432"/>
                <a:gd name="connsiteX6" fmla="*/ 0 w 59482"/>
                <a:gd name="connsiteY6" fmla="*/ 35216 h 70432"/>
                <a:gd name="connsiteX7" fmla="*/ 29741 w 59482"/>
                <a:gd name="connsiteY7" fmla="*/ 70432 h 70432"/>
                <a:gd name="connsiteX8" fmla="*/ 59483 w 59482"/>
                <a:gd name="connsiteY8" fmla="*/ 35216 h 70432"/>
                <a:gd name="connsiteX9" fmla="*/ 29741 w 59482"/>
                <a:gd name="connsiteY9" fmla="*/ 0 h 7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2" h="70432">
                  <a:moveTo>
                    <a:pt x="29741" y="29666"/>
                  </a:moveTo>
                  <a:cubicBezTo>
                    <a:pt x="31322" y="31606"/>
                    <a:pt x="33006" y="33459"/>
                    <a:pt x="34787" y="35216"/>
                  </a:cubicBezTo>
                  <a:cubicBezTo>
                    <a:pt x="33006" y="36973"/>
                    <a:pt x="31321" y="38826"/>
                    <a:pt x="29741" y="40766"/>
                  </a:cubicBezTo>
                  <a:cubicBezTo>
                    <a:pt x="28162" y="38826"/>
                    <a:pt x="26478" y="36974"/>
                    <a:pt x="24697" y="35216"/>
                  </a:cubicBezTo>
                  <a:cubicBezTo>
                    <a:pt x="26478" y="33459"/>
                    <a:pt x="28162" y="31606"/>
                    <a:pt x="29741" y="29666"/>
                  </a:cubicBezTo>
                  <a:close/>
                  <a:moveTo>
                    <a:pt x="29741" y="0"/>
                  </a:moveTo>
                  <a:cubicBezTo>
                    <a:pt x="25351" y="15469"/>
                    <a:pt x="14516" y="28299"/>
                    <a:pt x="0" y="35216"/>
                  </a:cubicBezTo>
                  <a:cubicBezTo>
                    <a:pt x="14515" y="42133"/>
                    <a:pt x="25351" y="54963"/>
                    <a:pt x="29741" y="70432"/>
                  </a:cubicBezTo>
                  <a:cubicBezTo>
                    <a:pt x="34132" y="54963"/>
                    <a:pt x="44968" y="42133"/>
                    <a:pt x="59483" y="35216"/>
                  </a:cubicBezTo>
                  <a:cubicBezTo>
                    <a:pt x="44967" y="28299"/>
                    <a:pt x="34132" y="15469"/>
                    <a:pt x="29741" y="0"/>
                  </a:cubicBezTo>
                  <a:close/>
                </a:path>
              </a:pathLst>
            </a:custGeom>
            <a:gradFill>
              <a:gsLst>
                <a:gs pos="0">
                  <a:srgbClr val="0078C2"/>
                </a:gs>
                <a:gs pos="45000">
                  <a:srgbClr val="0047FF"/>
                </a:gs>
                <a:gs pos="95000">
                  <a:srgbClr val="8453D2"/>
                </a:gs>
              </a:gsLst>
              <a:lin ang="2400294" scaled="1"/>
            </a:gradFill>
            <a:ln w="1000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6" name="Freeform 25">
              <a:extLst>
                <a:ext uri="{FF2B5EF4-FFF2-40B4-BE49-F238E27FC236}">
                  <a16:creationId xmlns:a16="http://schemas.microsoft.com/office/drawing/2014/main" id="{420A503A-4821-63EA-4F70-EB88990E087B}"/>
                </a:ext>
              </a:extLst>
            </p:cNvPr>
            <p:cNvSpPr/>
            <p:nvPr/>
          </p:nvSpPr>
          <p:spPr>
            <a:xfrm>
              <a:off x="8804172" y="1893271"/>
              <a:ext cx="59482" cy="70431"/>
            </a:xfrm>
            <a:custGeom>
              <a:avLst/>
              <a:gdLst>
                <a:gd name="connsiteX0" fmla="*/ 29739 w 59482"/>
                <a:gd name="connsiteY0" fmla="*/ 29666 h 70431"/>
                <a:gd name="connsiteX1" fmla="*/ 34784 w 59482"/>
                <a:gd name="connsiteY1" fmla="*/ 35216 h 70431"/>
                <a:gd name="connsiteX2" fmla="*/ 29739 w 59482"/>
                <a:gd name="connsiteY2" fmla="*/ 40766 h 70431"/>
                <a:gd name="connsiteX3" fmla="*/ 24694 w 59482"/>
                <a:gd name="connsiteY3" fmla="*/ 35216 h 70431"/>
                <a:gd name="connsiteX4" fmla="*/ 29739 w 59482"/>
                <a:gd name="connsiteY4" fmla="*/ 29666 h 70431"/>
                <a:gd name="connsiteX5" fmla="*/ 29739 w 59482"/>
                <a:gd name="connsiteY5" fmla="*/ 0 h 70431"/>
                <a:gd name="connsiteX6" fmla="*/ 0 w 59482"/>
                <a:gd name="connsiteY6" fmla="*/ 35216 h 70431"/>
                <a:gd name="connsiteX7" fmla="*/ 29741 w 59482"/>
                <a:gd name="connsiteY7" fmla="*/ 70432 h 70431"/>
                <a:gd name="connsiteX8" fmla="*/ 59483 w 59482"/>
                <a:gd name="connsiteY8" fmla="*/ 35216 h 70431"/>
                <a:gd name="connsiteX9" fmla="*/ 29739 w 59482"/>
                <a:gd name="connsiteY9" fmla="*/ 0 h 7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2" h="70431">
                  <a:moveTo>
                    <a:pt x="29739" y="29666"/>
                  </a:moveTo>
                  <a:cubicBezTo>
                    <a:pt x="31318" y="31606"/>
                    <a:pt x="33002" y="33459"/>
                    <a:pt x="34784" y="35216"/>
                  </a:cubicBezTo>
                  <a:cubicBezTo>
                    <a:pt x="33002" y="36973"/>
                    <a:pt x="31318" y="38826"/>
                    <a:pt x="29739" y="40766"/>
                  </a:cubicBezTo>
                  <a:cubicBezTo>
                    <a:pt x="28159" y="38827"/>
                    <a:pt x="26475" y="36974"/>
                    <a:pt x="24694" y="35216"/>
                  </a:cubicBezTo>
                  <a:cubicBezTo>
                    <a:pt x="26475" y="33458"/>
                    <a:pt x="28159" y="31606"/>
                    <a:pt x="29739" y="29666"/>
                  </a:cubicBezTo>
                  <a:close/>
                  <a:moveTo>
                    <a:pt x="29739" y="0"/>
                  </a:moveTo>
                  <a:cubicBezTo>
                    <a:pt x="25349" y="15468"/>
                    <a:pt x="14515" y="28298"/>
                    <a:pt x="0" y="35216"/>
                  </a:cubicBezTo>
                  <a:cubicBezTo>
                    <a:pt x="14515" y="42133"/>
                    <a:pt x="25351" y="54963"/>
                    <a:pt x="29741" y="70432"/>
                  </a:cubicBezTo>
                  <a:cubicBezTo>
                    <a:pt x="34132" y="54963"/>
                    <a:pt x="44968" y="42133"/>
                    <a:pt x="59483" y="35216"/>
                  </a:cubicBezTo>
                  <a:cubicBezTo>
                    <a:pt x="44966" y="28299"/>
                    <a:pt x="34130" y="15469"/>
                    <a:pt x="29739" y="0"/>
                  </a:cubicBezTo>
                  <a:close/>
                </a:path>
              </a:pathLst>
            </a:custGeom>
            <a:gradFill>
              <a:gsLst>
                <a:gs pos="0">
                  <a:srgbClr val="0078C2"/>
                </a:gs>
                <a:gs pos="45000">
                  <a:srgbClr val="0047FF"/>
                </a:gs>
                <a:gs pos="95000">
                  <a:srgbClr val="8453D2"/>
                </a:gs>
              </a:gsLst>
              <a:lin ang="2400294" scaled="1"/>
            </a:gradFill>
            <a:ln w="1000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grpSp>
      <p:grpSp>
        <p:nvGrpSpPr>
          <p:cNvPr id="36" name="Group 35">
            <a:extLst>
              <a:ext uri="{FF2B5EF4-FFF2-40B4-BE49-F238E27FC236}">
                <a16:creationId xmlns:a16="http://schemas.microsoft.com/office/drawing/2014/main" id="{AAB342EA-822E-397D-0F21-267E66C1CBA3}"/>
              </a:ext>
            </a:extLst>
          </p:cNvPr>
          <p:cNvGrpSpPr/>
          <p:nvPr/>
        </p:nvGrpSpPr>
        <p:grpSpPr>
          <a:xfrm>
            <a:off x="4245063" y="1754249"/>
            <a:ext cx="432642" cy="493940"/>
            <a:chOff x="4168862" y="1754249"/>
            <a:chExt cx="432642" cy="493940"/>
          </a:xfrm>
        </p:grpSpPr>
        <p:sp>
          <p:nvSpPr>
            <p:cNvPr id="33" name="Freeform 32">
              <a:extLst>
                <a:ext uri="{FF2B5EF4-FFF2-40B4-BE49-F238E27FC236}">
                  <a16:creationId xmlns:a16="http://schemas.microsoft.com/office/drawing/2014/main" id="{06117383-B308-0C7B-20A7-BDE087920CDF}"/>
                </a:ext>
              </a:extLst>
            </p:cNvPr>
            <p:cNvSpPr/>
            <p:nvPr/>
          </p:nvSpPr>
          <p:spPr>
            <a:xfrm>
              <a:off x="4273525" y="1788240"/>
              <a:ext cx="223183" cy="223155"/>
            </a:xfrm>
            <a:custGeom>
              <a:avLst/>
              <a:gdLst>
                <a:gd name="connsiteX0" fmla="*/ 111658 w 223183"/>
                <a:gd name="connsiteY0" fmla="*/ 223156 h 223155"/>
                <a:gd name="connsiteX1" fmla="*/ 133633 w 223183"/>
                <a:gd name="connsiteY1" fmla="*/ 220957 h 223155"/>
                <a:gd name="connsiteX2" fmla="*/ 123444 w 223183"/>
                <a:gd name="connsiteY2" fmla="*/ 208846 h 223155"/>
                <a:gd name="connsiteX3" fmla="*/ 13634 w 223183"/>
                <a:gd name="connsiteY3" fmla="*/ 123277 h 223155"/>
                <a:gd name="connsiteX4" fmla="*/ 99204 w 223183"/>
                <a:gd name="connsiteY4" fmla="*/ 13467 h 223155"/>
                <a:gd name="connsiteX5" fmla="*/ 209013 w 223183"/>
                <a:gd name="connsiteY5" fmla="*/ 99036 h 223155"/>
                <a:gd name="connsiteX6" fmla="*/ 203379 w 223183"/>
                <a:gd name="connsiteY6" fmla="*/ 146028 h 223155"/>
                <a:gd name="connsiteX7" fmla="*/ 219285 w 223183"/>
                <a:gd name="connsiteY7" fmla="*/ 140724 h 223155"/>
                <a:gd name="connsiteX8" fmla="*/ 140724 w 223183"/>
                <a:gd name="connsiteY8" fmla="*/ 3899 h 223155"/>
                <a:gd name="connsiteX9" fmla="*/ 3899 w 223183"/>
                <a:gd name="connsiteY9" fmla="*/ 82459 h 223155"/>
                <a:gd name="connsiteX10" fmla="*/ 82459 w 223183"/>
                <a:gd name="connsiteY10" fmla="*/ 219285 h 223155"/>
                <a:gd name="connsiteX11" fmla="*/ 111658 w 223183"/>
                <a:gd name="connsiteY11" fmla="*/ 223156 h 22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83" h="223155">
                  <a:moveTo>
                    <a:pt x="111658" y="223156"/>
                  </a:moveTo>
                  <a:cubicBezTo>
                    <a:pt x="119038" y="223152"/>
                    <a:pt x="126399" y="222415"/>
                    <a:pt x="133633" y="220957"/>
                  </a:cubicBezTo>
                  <a:cubicBezTo>
                    <a:pt x="129479" y="217624"/>
                    <a:pt x="126017" y="213510"/>
                    <a:pt x="123444" y="208846"/>
                  </a:cubicBezTo>
                  <a:cubicBezTo>
                    <a:pt x="69491" y="215540"/>
                    <a:pt x="20328" y="177230"/>
                    <a:pt x="13634" y="123277"/>
                  </a:cubicBezTo>
                  <a:cubicBezTo>
                    <a:pt x="6941" y="69325"/>
                    <a:pt x="45251" y="20161"/>
                    <a:pt x="99204" y="13467"/>
                  </a:cubicBezTo>
                  <a:cubicBezTo>
                    <a:pt x="153156" y="6773"/>
                    <a:pt x="202319" y="45084"/>
                    <a:pt x="209013" y="99036"/>
                  </a:cubicBezTo>
                  <a:cubicBezTo>
                    <a:pt x="210985" y="114926"/>
                    <a:pt x="209050" y="131056"/>
                    <a:pt x="203379" y="146028"/>
                  </a:cubicBezTo>
                  <a:lnTo>
                    <a:pt x="219285" y="140724"/>
                  </a:lnTo>
                  <a:cubicBezTo>
                    <a:pt x="235374" y="81247"/>
                    <a:pt x="200201" y="19988"/>
                    <a:pt x="140724" y="3899"/>
                  </a:cubicBezTo>
                  <a:cubicBezTo>
                    <a:pt x="81247" y="-12191"/>
                    <a:pt x="19988" y="22982"/>
                    <a:pt x="3899" y="82459"/>
                  </a:cubicBezTo>
                  <a:cubicBezTo>
                    <a:pt x="-12191" y="141937"/>
                    <a:pt x="22982" y="203195"/>
                    <a:pt x="82459" y="219285"/>
                  </a:cubicBezTo>
                  <a:cubicBezTo>
                    <a:pt x="91978" y="221860"/>
                    <a:pt x="101797" y="223162"/>
                    <a:pt x="111658" y="223156"/>
                  </a:cubicBezTo>
                  <a:close/>
                </a:path>
              </a:pathLst>
            </a:custGeom>
            <a:gradFill>
              <a:gsLst>
                <a:gs pos="0">
                  <a:srgbClr val="0078C2"/>
                </a:gs>
                <a:gs pos="45000">
                  <a:srgbClr val="0047FF"/>
                </a:gs>
                <a:gs pos="95000">
                  <a:srgbClr val="8453D2"/>
                </a:gs>
              </a:gsLst>
              <a:lin ang="2400294" scaled="1"/>
            </a:gradFill>
            <a:ln w="1000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34" name="Freeform 33">
              <a:extLst>
                <a:ext uri="{FF2B5EF4-FFF2-40B4-BE49-F238E27FC236}">
                  <a16:creationId xmlns:a16="http://schemas.microsoft.com/office/drawing/2014/main" id="{31E4C144-910C-742D-15D8-F0A81CDACDC0}"/>
                </a:ext>
              </a:extLst>
            </p:cNvPr>
            <p:cNvSpPr/>
            <p:nvPr/>
          </p:nvSpPr>
          <p:spPr>
            <a:xfrm>
              <a:off x="4168862" y="2031794"/>
              <a:ext cx="432642" cy="216395"/>
            </a:xfrm>
            <a:custGeom>
              <a:avLst/>
              <a:gdLst>
                <a:gd name="connsiteX0" fmla="*/ 409248 w 432642"/>
                <a:gd name="connsiteY0" fmla="*/ 64421 h 216395"/>
                <a:gd name="connsiteX1" fmla="*/ 304734 w 432642"/>
                <a:gd name="connsiteY1" fmla="*/ 13382 h 216395"/>
                <a:gd name="connsiteX2" fmla="*/ 216321 w 432642"/>
                <a:gd name="connsiteY2" fmla="*/ 0 h 216395"/>
                <a:gd name="connsiteX3" fmla="*/ 128011 w 432642"/>
                <a:gd name="connsiteY3" fmla="*/ 13355 h 216395"/>
                <a:gd name="connsiteX4" fmla="*/ 23503 w 432642"/>
                <a:gd name="connsiteY4" fmla="*/ 64367 h 216395"/>
                <a:gd name="connsiteX5" fmla="*/ 0 w 432642"/>
                <a:gd name="connsiteY5" fmla="*/ 111584 h 216395"/>
                <a:gd name="connsiteX6" fmla="*/ 0 w 432642"/>
                <a:gd name="connsiteY6" fmla="*/ 216396 h 216395"/>
                <a:gd name="connsiteX7" fmla="*/ 13531 w 432642"/>
                <a:gd name="connsiteY7" fmla="*/ 216396 h 216395"/>
                <a:gd name="connsiteX8" fmla="*/ 13531 w 432642"/>
                <a:gd name="connsiteY8" fmla="*/ 111584 h 216395"/>
                <a:gd name="connsiteX9" fmla="*/ 31710 w 432642"/>
                <a:gd name="connsiteY9" fmla="*/ 75125 h 216395"/>
                <a:gd name="connsiteX10" fmla="*/ 131678 w 432642"/>
                <a:gd name="connsiteY10" fmla="*/ 26413 h 216395"/>
                <a:gd name="connsiteX11" fmla="*/ 216321 w 432642"/>
                <a:gd name="connsiteY11" fmla="*/ 13531 h 216395"/>
                <a:gd name="connsiteX12" fmla="*/ 300891 w 432642"/>
                <a:gd name="connsiteY12" fmla="*/ 26386 h 216395"/>
                <a:gd name="connsiteX13" fmla="*/ 400696 w 432642"/>
                <a:gd name="connsiteY13" fmla="*/ 74955 h 216395"/>
                <a:gd name="connsiteX14" fmla="*/ 419112 w 432642"/>
                <a:gd name="connsiteY14" fmla="*/ 111598 h 216395"/>
                <a:gd name="connsiteX15" fmla="*/ 419112 w 432642"/>
                <a:gd name="connsiteY15" fmla="*/ 216396 h 216395"/>
                <a:gd name="connsiteX16" fmla="*/ 432643 w 432642"/>
                <a:gd name="connsiteY16" fmla="*/ 216396 h 216395"/>
                <a:gd name="connsiteX17" fmla="*/ 432643 w 432642"/>
                <a:gd name="connsiteY17" fmla="*/ 111584 h 216395"/>
                <a:gd name="connsiteX18" fmla="*/ 409248 w 432642"/>
                <a:gd name="connsiteY18" fmla="*/ 64421 h 21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642" h="216395">
                  <a:moveTo>
                    <a:pt x="409248" y="64421"/>
                  </a:moveTo>
                  <a:cubicBezTo>
                    <a:pt x="378211" y="40529"/>
                    <a:pt x="342659" y="23167"/>
                    <a:pt x="304734" y="13382"/>
                  </a:cubicBezTo>
                  <a:cubicBezTo>
                    <a:pt x="276084" y="4586"/>
                    <a:pt x="246291" y="77"/>
                    <a:pt x="216321" y="0"/>
                  </a:cubicBezTo>
                  <a:cubicBezTo>
                    <a:pt x="186421" y="502"/>
                    <a:pt x="156722" y="4994"/>
                    <a:pt x="128011" y="13355"/>
                  </a:cubicBezTo>
                  <a:cubicBezTo>
                    <a:pt x="90551" y="24353"/>
                    <a:pt x="55218" y="41599"/>
                    <a:pt x="23503" y="64367"/>
                  </a:cubicBezTo>
                  <a:cubicBezTo>
                    <a:pt x="8970" y="75773"/>
                    <a:pt x="338" y="93112"/>
                    <a:pt x="0" y="111584"/>
                  </a:cubicBezTo>
                  <a:lnTo>
                    <a:pt x="0" y="216396"/>
                  </a:lnTo>
                  <a:lnTo>
                    <a:pt x="13531" y="216396"/>
                  </a:lnTo>
                  <a:lnTo>
                    <a:pt x="13531" y="111584"/>
                  </a:lnTo>
                  <a:cubicBezTo>
                    <a:pt x="13826" y="97322"/>
                    <a:pt x="20497" y="83943"/>
                    <a:pt x="31710" y="75125"/>
                  </a:cubicBezTo>
                  <a:cubicBezTo>
                    <a:pt x="62056" y="53381"/>
                    <a:pt x="95853" y="36913"/>
                    <a:pt x="131678" y="26413"/>
                  </a:cubicBezTo>
                  <a:cubicBezTo>
                    <a:pt x="159195" y="18379"/>
                    <a:pt x="187660" y="14047"/>
                    <a:pt x="216321" y="13531"/>
                  </a:cubicBezTo>
                  <a:cubicBezTo>
                    <a:pt x="244991" y="13623"/>
                    <a:pt x="273489" y="17955"/>
                    <a:pt x="300891" y="26386"/>
                  </a:cubicBezTo>
                  <a:cubicBezTo>
                    <a:pt x="337097" y="35673"/>
                    <a:pt x="371047" y="52195"/>
                    <a:pt x="400696" y="74955"/>
                  </a:cubicBezTo>
                  <a:cubicBezTo>
                    <a:pt x="412031" y="83780"/>
                    <a:pt x="418794" y="97236"/>
                    <a:pt x="419112" y="111598"/>
                  </a:cubicBezTo>
                  <a:lnTo>
                    <a:pt x="419112" y="216396"/>
                  </a:lnTo>
                  <a:lnTo>
                    <a:pt x="432643" y="216396"/>
                  </a:lnTo>
                  <a:lnTo>
                    <a:pt x="432643" y="111584"/>
                  </a:lnTo>
                  <a:cubicBezTo>
                    <a:pt x="432325" y="93147"/>
                    <a:pt x="423735" y="75830"/>
                    <a:pt x="409248" y="64421"/>
                  </a:cubicBezTo>
                  <a:close/>
                </a:path>
              </a:pathLst>
            </a:custGeom>
            <a:gradFill>
              <a:gsLst>
                <a:gs pos="0">
                  <a:srgbClr val="0078C2"/>
                </a:gs>
                <a:gs pos="45000">
                  <a:srgbClr val="0047FF"/>
                </a:gs>
                <a:gs pos="95000">
                  <a:srgbClr val="8453D2"/>
                </a:gs>
              </a:gsLst>
              <a:lin ang="2400294" scaled="1"/>
            </a:gradFill>
            <a:ln w="1000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35" name="Freeform 34">
              <a:extLst>
                <a:ext uri="{FF2B5EF4-FFF2-40B4-BE49-F238E27FC236}">
                  <a16:creationId xmlns:a16="http://schemas.microsoft.com/office/drawing/2014/main" id="{5AF12D5B-242F-4A98-45C8-A9C73BF4D73D}"/>
                </a:ext>
              </a:extLst>
            </p:cNvPr>
            <p:cNvSpPr/>
            <p:nvPr/>
          </p:nvSpPr>
          <p:spPr>
            <a:xfrm>
              <a:off x="4276867" y="1754249"/>
              <a:ext cx="277454" cy="243618"/>
            </a:xfrm>
            <a:custGeom>
              <a:avLst/>
              <a:gdLst>
                <a:gd name="connsiteX0" fmla="*/ 11664 w 277454"/>
                <a:gd name="connsiteY0" fmla="*/ 54181 h 243618"/>
                <a:gd name="connsiteX1" fmla="*/ 202926 w 277454"/>
                <a:gd name="connsiteY1" fmla="*/ 52205 h 243618"/>
                <a:gd name="connsiteX2" fmla="*/ 236862 w 277454"/>
                <a:gd name="connsiteY2" fmla="*/ 106871 h 243618"/>
                <a:gd name="connsiteX3" fmla="*/ 236862 w 277454"/>
                <a:gd name="connsiteY3" fmla="*/ 189126 h 243618"/>
                <a:gd name="connsiteX4" fmla="*/ 171608 w 277454"/>
                <a:gd name="connsiteY4" fmla="*/ 210877 h 243618"/>
                <a:gd name="connsiteX5" fmla="*/ 143194 w 277454"/>
                <a:gd name="connsiteY5" fmla="*/ 207472 h 243618"/>
                <a:gd name="connsiteX6" fmla="*/ 139787 w 277454"/>
                <a:gd name="connsiteY6" fmla="*/ 235886 h 243618"/>
                <a:gd name="connsiteX7" fmla="*/ 168202 w 277454"/>
                <a:gd name="connsiteY7" fmla="*/ 239291 h 243618"/>
                <a:gd name="connsiteX8" fmla="*/ 175931 w 277454"/>
                <a:gd name="connsiteY8" fmla="*/ 223698 h 243618"/>
                <a:gd name="connsiteX9" fmla="*/ 258721 w 277454"/>
                <a:gd name="connsiteY9" fmla="*/ 196102 h 243618"/>
                <a:gd name="connsiteX10" fmla="*/ 277455 w 277454"/>
                <a:gd name="connsiteY10" fmla="*/ 175960 h 243618"/>
                <a:gd name="connsiteX11" fmla="*/ 277455 w 277454"/>
                <a:gd name="connsiteY11" fmla="*/ 121836 h 243618"/>
                <a:gd name="connsiteX12" fmla="*/ 257158 w 277454"/>
                <a:gd name="connsiteY12" fmla="*/ 101540 h 243618"/>
                <a:gd name="connsiteX13" fmla="*/ 249263 w 277454"/>
                <a:gd name="connsiteY13" fmla="*/ 101540 h 243618"/>
                <a:gd name="connsiteX14" fmla="*/ 61052 w 277454"/>
                <a:gd name="connsiteY14" fmla="*/ 7731 h 243618"/>
                <a:gd name="connsiteX15" fmla="*/ 2002 w 277454"/>
                <a:gd name="connsiteY15" fmla="*/ 44709 h 243618"/>
                <a:gd name="connsiteX16" fmla="*/ 1961 w 277454"/>
                <a:gd name="connsiteY16" fmla="*/ 54277 h 243618"/>
                <a:gd name="connsiteX17" fmla="*/ 11528 w 277454"/>
                <a:gd name="connsiteY17" fmla="*/ 54319 h 243618"/>
                <a:gd name="connsiteX18" fmla="*/ 11664 w 277454"/>
                <a:gd name="connsiteY18" fmla="*/ 54181 h 243618"/>
                <a:gd name="connsiteX19" fmla="*/ 263924 w 277454"/>
                <a:gd name="connsiteY19" fmla="*/ 121836 h 243618"/>
                <a:gd name="connsiteX20" fmla="*/ 263924 w 277454"/>
                <a:gd name="connsiteY20" fmla="*/ 175960 h 243618"/>
                <a:gd name="connsiteX21" fmla="*/ 257158 w 277454"/>
                <a:gd name="connsiteY21" fmla="*/ 182726 h 243618"/>
                <a:gd name="connsiteX22" fmla="*/ 250393 w 277454"/>
                <a:gd name="connsiteY22" fmla="*/ 182726 h 243618"/>
                <a:gd name="connsiteX23" fmla="*/ 250393 w 277454"/>
                <a:gd name="connsiteY23" fmla="*/ 115071 h 243618"/>
                <a:gd name="connsiteX24" fmla="*/ 257158 w 277454"/>
                <a:gd name="connsiteY24" fmla="*/ 115071 h 243618"/>
                <a:gd name="connsiteX25" fmla="*/ 263924 w 277454"/>
                <a:gd name="connsiteY25" fmla="*/ 121836 h 24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454" h="243618">
                  <a:moveTo>
                    <a:pt x="11664" y="54181"/>
                  </a:moveTo>
                  <a:cubicBezTo>
                    <a:pt x="63934" y="820"/>
                    <a:pt x="149564" y="-65"/>
                    <a:pt x="202926" y="52205"/>
                  </a:cubicBezTo>
                  <a:cubicBezTo>
                    <a:pt x="218471" y="67432"/>
                    <a:pt x="230112" y="86184"/>
                    <a:pt x="236862" y="106871"/>
                  </a:cubicBezTo>
                  <a:lnTo>
                    <a:pt x="236862" y="189126"/>
                  </a:lnTo>
                  <a:lnTo>
                    <a:pt x="171608" y="210877"/>
                  </a:lnTo>
                  <a:cubicBezTo>
                    <a:pt x="164702" y="202090"/>
                    <a:pt x="151980" y="200565"/>
                    <a:pt x="143194" y="207472"/>
                  </a:cubicBezTo>
                  <a:cubicBezTo>
                    <a:pt x="134407" y="214377"/>
                    <a:pt x="132882" y="227099"/>
                    <a:pt x="139787" y="235886"/>
                  </a:cubicBezTo>
                  <a:cubicBezTo>
                    <a:pt x="146694" y="244673"/>
                    <a:pt x="159415" y="246198"/>
                    <a:pt x="168202" y="239291"/>
                  </a:cubicBezTo>
                  <a:cubicBezTo>
                    <a:pt x="172996" y="235524"/>
                    <a:pt x="175836" y="229795"/>
                    <a:pt x="175931" y="223698"/>
                  </a:cubicBezTo>
                  <a:lnTo>
                    <a:pt x="258721" y="196102"/>
                  </a:lnTo>
                  <a:cubicBezTo>
                    <a:pt x="269256" y="195288"/>
                    <a:pt x="277405" y="186527"/>
                    <a:pt x="277455" y="175960"/>
                  </a:cubicBezTo>
                  <a:lnTo>
                    <a:pt x="277455" y="121836"/>
                  </a:lnTo>
                  <a:cubicBezTo>
                    <a:pt x="277455" y="110626"/>
                    <a:pt x="268368" y="101540"/>
                    <a:pt x="257158" y="101540"/>
                  </a:cubicBezTo>
                  <a:lnTo>
                    <a:pt x="249263" y="101540"/>
                  </a:lnTo>
                  <a:cubicBezTo>
                    <a:pt x="223194" y="23662"/>
                    <a:pt x="138930" y="-18338"/>
                    <a:pt x="61052" y="7731"/>
                  </a:cubicBezTo>
                  <a:cubicBezTo>
                    <a:pt x="38718" y="15206"/>
                    <a:pt x="18479" y="27880"/>
                    <a:pt x="2002" y="44709"/>
                  </a:cubicBezTo>
                  <a:cubicBezTo>
                    <a:pt x="-651" y="47339"/>
                    <a:pt x="-670" y="51623"/>
                    <a:pt x="1961" y="54277"/>
                  </a:cubicBezTo>
                  <a:cubicBezTo>
                    <a:pt x="4591" y="56930"/>
                    <a:pt x="8875" y="56949"/>
                    <a:pt x="11528" y="54319"/>
                  </a:cubicBezTo>
                  <a:cubicBezTo>
                    <a:pt x="11574" y="54273"/>
                    <a:pt x="11619" y="54227"/>
                    <a:pt x="11664" y="54181"/>
                  </a:cubicBezTo>
                  <a:close/>
                  <a:moveTo>
                    <a:pt x="263924" y="121836"/>
                  </a:moveTo>
                  <a:lnTo>
                    <a:pt x="263924" y="175960"/>
                  </a:lnTo>
                  <a:cubicBezTo>
                    <a:pt x="263924" y="179697"/>
                    <a:pt x="260895" y="182726"/>
                    <a:pt x="257158" y="182726"/>
                  </a:cubicBezTo>
                  <a:lnTo>
                    <a:pt x="250393" y="182726"/>
                  </a:lnTo>
                  <a:lnTo>
                    <a:pt x="250393" y="115071"/>
                  </a:lnTo>
                  <a:lnTo>
                    <a:pt x="257158" y="115071"/>
                  </a:lnTo>
                  <a:cubicBezTo>
                    <a:pt x="260895" y="115071"/>
                    <a:pt x="263924" y="118100"/>
                    <a:pt x="263924" y="121836"/>
                  </a:cubicBezTo>
                  <a:close/>
                </a:path>
              </a:pathLst>
            </a:custGeom>
            <a:gradFill>
              <a:gsLst>
                <a:gs pos="0">
                  <a:srgbClr val="0078C2"/>
                </a:gs>
                <a:gs pos="45000">
                  <a:srgbClr val="0047FF"/>
                </a:gs>
                <a:gs pos="95000">
                  <a:srgbClr val="8453D2"/>
                </a:gs>
              </a:gsLst>
              <a:lin ang="2400294" scaled="1"/>
            </a:gradFill>
            <a:ln w="1000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grpSp>
      <p:graphicFrame>
        <p:nvGraphicFramePr>
          <p:cNvPr id="58" name="Table 57">
            <a:extLst>
              <a:ext uri="{FF2B5EF4-FFF2-40B4-BE49-F238E27FC236}">
                <a16:creationId xmlns:a16="http://schemas.microsoft.com/office/drawing/2014/main" id="{6C065A03-6727-A8EC-C600-16E32EAF6BD2}"/>
              </a:ext>
            </a:extLst>
          </p:cNvPr>
          <p:cNvGraphicFramePr>
            <a:graphicFrameLocks noGrp="1"/>
          </p:cNvGraphicFramePr>
          <p:nvPr/>
        </p:nvGraphicFramePr>
        <p:xfrm>
          <a:off x="454455" y="3102721"/>
          <a:ext cx="11314247" cy="2931911"/>
        </p:xfrm>
        <a:graphic>
          <a:graphicData uri="http://schemas.openxmlformats.org/drawingml/2006/table">
            <a:tbl>
              <a:tblPr firstRow="1">
                <a:tableStyleId>{3C2FFA5D-87B4-456A-9821-1D502468CF0F}</a:tableStyleId>
              </a:tblPr>
              <a:tblGrid>
                <a:gridCol w="1250883">
                  <a:extLst>
                    <a:ext uri="{9D8B030D-6E8A-4147-A177-3AD203B41FA5}">
                      <a16:colId xmlns:a16="http://schemas.microsoft.com/office/drawing/2014/main" val="3633894172"/>
                    </a:ext>
                  </a:extLst>
                </a:gridCol>
                <a:gridCol w="2208740">
                  <a:extLst>
                    <a:ext uri="{9D8B030D-6E8A-4147-A177-3AD203B41FA5}">
                      <a16:colId xmlns:a16="http://schemas.microsoft.com/office/drawing/2014/main" val="3214299680"/>
                    </a:ext>
                  </a:extLst>
                </a:gridCol>
                <a:gridCol w="3980985">
                  <a:extLst>
                    <a:ext uri="{9D8B030D-6E8A-4147-A177-3AD203B41FA5}">
                      <a16:colId xmlns:a16="http://schemas.microsoft.com/office/drawing/2014/main" val="1819654027"/>
                    </a:ext>
                  </a:extLst>
                </a:gridCol>
                <a:gridCol w="3873639">
                  <a:extLst>
                    <a:ext uri="{9D8B030D-6E8A-4147-A177-3AD203B41FA5}">
                      <a16:colId xmlns:a16="http://schemas.microsoft.com/office/drawing/2014/main" val="2844597296"/>
                    </a:ext>
                  </a:extLst>
                </a:gridCol>
              </a:tblGrid>
              <a:tr h="296258">
                <a:tc>
                  <a:txBody>
                    <a:bodyPr/>
                    <a:lstStyle/>
                    <a:p>
                      <a:r>
                        <a:rPr lang="en-US" sz="1200" dirty="0">
                          <a:solidFill>
                            <a:schemeClr val="bg1"/>
                          </a:solidFill>
                        </a:rPr>
                        <a:t>Aspect</a:t>
                      </a:r>
                    </a:p>
                  </a:txBody>
                  <a:tcPr anchor="ctr">
                    <a:lnB w="12700" cap="flat" cmpd="sng" algn="ctr">
                      <a:noFill/>
                      <a:prstDash val="solid"/>
                      <a:round/>
                      <a:headEnd type="none" w="med" len="med"/>
                      <a:tailEnd type="none" w="med" len="med"/>
                    </a:lnB>
                    <a:solidFill>
                      <a:schemeClr val="accent2"/>
                    </a:solidFill>
                  </a:tcPr>
                </a:tc>
                <a:tc>
                  <a:txBody>
                    <a:bodyPr/>
                    <a:lstStyle/>
                    <a:p>
                      <a:pPr lvl="0">
                        <a:buNone/>
                      </a:pPr>
                      <a:r>
                        <a:rPr lang="en-US" sz="1200">
                          <a:solidFill>
                            <a:schemeClr val="bg1"/>
                          </a:solidFill>
                        </a:rPr>
                        <a:t>Chats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2"/>
                    </a:solidFill>
                  </a:tcPr>
                </a:tc>
                <a:tc>
                  <a:txBody>
                    <a:bodyPr/>
                    <a:lstStyle/>
                    <a:p>
                      <a:r>
                        <a:rPr lang="en-US" sz="1200">
                          <a:solidFill>
                            <a:schemeClr val="bg1"/>
                          </a:solidFill>
                        </a:rPr>
                        <a:t>Copilots</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2"/>
                    </a:solidFill>
                  </a:tcPr>
                </a:tc>
                <a:tc>
                  <a:txBody>
                    <a:bodyPr/>
                    <a:lstStyle/>
                    <a:p>
                      <a:r>
                        <a:rPr lang="en-US" sz="1200">
                          <a:solidFill>
                            <a:schemeClr val="bg1"/>
                          </a:solidFill>
                        </a:rPr>
                        <a:t>Agents</a:t>
                      </a:r>
                    </a:p>
                  </a:txBody>
                  <a:tcPr anchor="ctr">
                    <a:lnB w="12700" cap="flat" cmpd="sng" algn="ctr">
                      <a:noFill/>
                      <a:prstDash val="solid"/>
                      <a:round/>
                      <a:headEnd type="none" w="med" len="med"/>
                      <a:tailEnd type="none" w="med" len="med"/>
                    </a:lnB>
                    <a:solidFill>
                      <a:schemeClr val="accent2"/>
                    </a:solidFill>
                  </a:tcPr>
                </a:tc>
                <a:extLst>
                  <a:ext uri="{0D108BD9-81ED-4DB2-BD59-A6C34878D82A}">
                    <a16:rowId xmlns:a16="http://schemas.microsoft.com/office/drawing/2014/main" val="706040211"/>
                  </a:ext>
                </a:extLst>
              </a:tr>
              <a:tr h="335970">
                <a:tc>
                  <a:txBody>
                    <a:bodyPr/>
                    <a:lstStyle/>
                    <a:p>
                      <a:r>
                        <a:rPr lang="en-US" sz="1200" b="1">
                          <a:solidFill>
                            <a:srgbClr val="FFFFFF"/>
                          </a:solidFill>
                        </a:rPr>
                        <a:t>Scope</a:t>
                      </a:r>
                    </a:p>
                  </a:txBody>
                  <a:tcPr anchor="ctr">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lvl="0">
                        <a:buNone/>
                      </a:pPr>
                      <a:r>
                        <a:rPr lang="en-US" sz="1200">
                          <a:solidFill>
                            <a:srgbClr val="FFFFFF"/>
                          </a:solidFill>
                        </a:rPr>
                        <a:t>Provide conversational assistance</a:t>
                      </a:r>
                      <a:endParaRPr lang="en-US">
                        <a:solidFill>
                          <a:srgbClr val="FFFFFF"/>
                        </a:solidFill>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Assist individual developers</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Automate workflows &amp; systems</a:t>
                      </a:r>
                    </a:p>
                  </a:txBody>
                  <a:tcPr anchor="ctr">
                    <a:lnL w="12700" cap="flat" cmpd="sng" algn="ctr">
                      <a:solidFill>
                        <a:schemeClr val="tx1">
                          <a:lumMod val="75000"/>
                          <a:lumOff val="25000"/>
                        </a:schemeClr>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298080736"/>
                  </a:ext>
                </a:extLst>
              </a:tr>
              <a:tr h="335970">
                <a:tc>
                  <a:txBody>
                    <a:bodyPr/>
                    <a:lstStyle/>
                    <a:p>
                      <a:r>
                        <a:rPr lang="en-US" sz="1200" b="1">
                          <a:solidFill>
                            <a:srgbClr val="FFFFFF"/>
                          </a:solidFill>
                        </a:rPr>
                        <a:t>Primary Use Case</a:t>
                      </a:r>
                    </a:p>
                  </a:txBody>
                  <a:tcPr anchor="ctr">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lvl="0">
                        <a:buNone/>
                      </a:pPr>
                      <a:r>
                        <a:rPr lang="en-US" sz="1200">
                          <a:solidFill>
                            <a:srgbClr val="FFFFFF"/>
                          </a:solidFill>
                        </a:rPr>
                        <a:t>Problem-solving &amp; collaboration</a:t>
                      </a:r>
                      <a:endParaRPr lang="en-US">
                        <a:solidFill>
                          <a:srgbClr val="FFFFFF"/>
                        </a:solidFill>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Code writing &amp; debugging</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Workflow orchestration</a:t>
                      </a:r>
                    </a:p>
                  </a:txBody>
                  <a:tcPr anchor="ctr">
                    <a:lnL w="12700" cap="flat" cmpd="sng" algn="ctr">
                      <a:solidFill>
                        <a:schemeClr val="tx1">
                          <a:lumMod val="75000"/>
                          <a:lumOff val="25000"/>
                        </a:schemeClr>
                      </a:solidFill>
                      <a:prstDash val="solid"/>
                      <a:round/>
                      <a:headEnd type="none" w="med" len="med"/>
                      <a:tailEnd type="none" w="med" len="med"/>
                    </a:lnL>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715951573"/>
                  </a:ext>
                </a:extLst>
              </a:tr>
              <a:tr h="335970">
                <a:tc>
                  <a:txBody>
                    <a:bodyPr/>
                    <a:lstStyle/>
                    <a:p>
                      <a:r>
                        <a:rPr lang="en-US" sz="1200" b="1">
                          <a:solidFill>
                            <a:srgbClr val="FFFFFF"/>
                          </a:solidFill>
                        </a:rPr>
                        <a:t>Interaction</a:t>
                      </a:r>
                    </a:p>
                  </a:txBody>
                  <a:tcPr anchor="ctr">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lvl="0">
                        <a:buNone/>
                      </a:pPr>
                      <a:r>
                        <a:rPr lang="en-US" sz="1200">
                          <a:solidFill>
                            <a:srgbClr val="FFFFFF"/>
                          </a:solidFill>
                        </a:rPr>
                        <a:t>Natural language-based queries</a:t>
                      </a:r>
                      <a:endParaRPr lang="en-US">
                        <a:solidFill>
                          <a:srgbClr val="FFFFFF"/>
                        </a:solidFill>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Embedded in coding tools</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Autonomous, event-driven</a:t>
                      </a:r>
                    </a:p>
                  </a:txBody>
                  <a:tcPr anchor="ctr">
                    <a:lnL w="12700" cap="flat" cmpd="sng" algn="ctr">
                      <a:solidFill>
                        <a:schemeClr val="tx1">
                          <a:lumMod val="75000"/>
                          <a:lumOff val="25000"/>
                        </a:schemeClr>
                      </a:solidFill>
                      <a:prstDash val="solid"/>
                      <a:round/>
                      <a:headEnd type="none" w="med" len="med"/>
                      <a:tailEnd type="none" w="med" len="med"/>
                    </a:lnL>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348346243"/>
                  </a:ext>
                </a:extLst>
              </a:tr>
              <a:tr h="334945">
                <a:tc>
                  <a:txBody>
                    <a:bodyPr/>
                    <a:lstStyle/>
                    <a:p>
                      <a:r>
                        <a:rPr lang="en-US" sz="1200" b="1">
                          <a:solidFill>
                            <a:srgbClr val="FFFFFF"/>
                          </a:solidFill>
                        </a:rPr>
                        <a:t>Focus</a:t>
                      </a:r>
                    </a:p>
                  </a:txBody>
                  <a:tcPr anchor="ctr">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lvl="0">
                        <a:buNone/>
                      </a:pPr>
                      <a:r>
                        <a:rPr lang="en-US" sz="1200">
                          <a:solidFill>
                            <a:srgbClr val="FFFFFF"/>
                          </a:solidFill>
                        </a:rPr>
                        <a:t>Knowledge sharing &amp; communication</a:t>
                      </a:r>
                      <a:endParaRPr lang="en-US">
                        <a:solidFill>
                          <a:srgbClr val="FFFFFF"/>
                        </a:solidFill>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Developer productivity</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Process efficiency</a:t>
                      </a:r>
                    </a:p>
                  </a:txBody>
                  <a:tcPr anchor="ctr">
                    <a:lnL w="12700" cap="flat" cmpd="sng" algn="ctr">
                      <a:solidFill>
                        <a:schemeClr val="tx1">
                          <a:lumMod val="75000"/>
                          <a:lumOff val="25000"/>
                        </a:schemeClr>
                      </a:solidFill>
                      <a:prstDash val="solid"/>
                      <a:round/>
                      <a:headEnd type="none" w="med" len="med"/>
                      <a:tailEnd type="none" w="med" len="med"/>
                    </a:lnL>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204922186"/>
                  </a:ext>
                </a:extLst>
              </a:tr>
              <a:tr h="470883">
                <a:tc>
                  <a:txBody>
                    <a:bodyPr/>
                    <a:lstStyle/>
                    <a:p>
                      <a:r>
                        <a:rPr lang="en-US" sz="1200" b="1">
                          <a:solidFill>
                            <a:srgbClr val="FFFFFF"/>
                          </a:solidFill>
                        </a:rPr>
                        <a:t>Stage in SDLC</a:t>
                      </a:r>
                    </a:p>
                  </a:txBody>
                  <a:tcPr anchor="ctr">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lvl="0">
                        <a:buNone/>
                      </a:pPr>
                      <a:r>
                        <a:rPr lang="en-US" sz="1200">
                          <a:solidFill>
                            <a:srgbClr val="FFFFFF"/>
                          </a:solidFill>
                        </a:rPr>
                        <a:t>Cross-stage use (requirements, testing, etc.)</a:t>
                      </a:r>
                      <a:endParaRPr lang="en-US">
                        <a:solidFill>
                          <a:srgbClr val="FFFFFF"/>
                        </a:solidFill>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Development phase</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r>
                        <a:rPr lang="en-US" sz="1200">
                          <a:solidFill>
                            <a:srgbClr val="FFFFFF"/>
                          </a:solidFill>
                        </a:rPr>
                        <a:t>All stages of SDLC</a:t>
                      </a:r>
                    </a:p>
                  </a:txBody>
                  <a:tcPr anchor="ctr">
                    <a:lnL w="12700" cap="flat" cmpd="sng" algn="ctr">
                      <a:solidFill>
                        <a:schemeClr val="tx1">
                          <a:lumMod val="75000"/>
                          <a:lumOff val="25000"/>
                        </a:schemeClr>
                      </a:solidFill>
                      <a:prstDash val="solid"/>
                      <a:round/>
                      <a:headEnd type="none" w="med" len="med"/>
                      <a:tailEnd type="none" w="med" len="med"/>
                    </a:lnL>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896840025"/>
                  </a:ext>
                </a:extLst>
              </a:tr>
              <a:tr h="335970">
                <a:tc>
                  <a:txBody>
                    <a:bodyPr/>
                    <a:lstStyle/>
                    <a:p>
                      <a:r>
                        <a:rPr lang="en-US" sz="1200" b="1">
                          <a:solidFill>
                            <a:srgbClr val="FFFFFF"/>
                          </a:solidFill>
                        </a:rPr>
                        <a:t>Examples</a:t>
                      </a:r>
                    </a:p>
                  </a:txBody>
                  <a:tcPr anchor="ctr">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5">
                        <a:lumMod val="50000"/>
                      </a:schemeClr>
                    </a:solidFill>
                  </a:tcPr>
                </a:tc>
                <a:tc>
                  <a:txBody>
                    <a:bodyPr/>
                    <a:lstStyle/>
                    <a:p>
                      <a:pPr lvl="0">
                        <a:buNone/>
                      </a:pPr>
                      <a:r>
                        <a:rPr lang="en-US" sz="1200">
                          <a:solidFill>
                            <a:srgbClr val="FFFFFF"/>
                          </a:solidFill>
                        </a:rPr>
                        <a:t>ChatGPT, Bing Chat, Google Bard, </a:t>
                      </a:r>
                      <a:r>
                        <a:rPr lang="en-US" sz="1200" u="none" strike="noStrike" noProof="0">
                          <a:solidFill>
                            <a:srgbClr val="FFFFFF"/>
                          </a:solidFill>
                        </a:rPr>
                        <a:t>EPAM</a:t>
                      </a:r>
                      <a:r>
                        <a:rPr lang="en-US" sz="1200">
                          <a:solidFill>
                            <a:srgbClr val="FFFFFF"/>
                          </a:solidFill>
                        </a:rPr>
                        <a:t> DIAL AI</a:t>
                      </a:r>
                      <a:endParaRPr lang="en-US">
                        <a:solidFill>
                          <a:srgbClr val="FFFFFF"/>
                        </a:solidFill>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GitHub Copilot, </a:t>
                      </a:r>
                      <a:r>
                        <a:rPr lang="en-US" sz="1200" dirty="0" err="1">
                          <a:solidFill>
                            <a:srgbClr val="FFFFFF"/>
                          </a:solidFill>
                        </a:rPr>
                        <a:t>CodeWhisperer</a:t>
                      </a:r>
                      <a:r>
                        <a:rPr lang="en-US" sz="1200" dirty="0">
                          <a:solidFill>
                            <a:srgbClr val="FFFFFF"/>
                          </a:solidFill>
                        </a:rPr>
                        <a:t>, </a:t>
                      </a:r>
                      <a:r>
                        <a:rPr kumimoji="0" lang="en-US" sz="1200" u="none" strike="noStrike" kern="1200" cap="none" spc="0" normalizeH="0" baseline="0" noProof="0" dirty="0">
                          <a:ln>
                            <a:noFill/>
                          </a:ln>
                          <a:solidFill>
                            <a:srgbClr val="FFFFFF"/>
                          </a:solidFill>
                          <a:effectLst/>
                          <a:uLnTx/>
                          <a:uFillTx/>
                        </a:rPr>
                        <a:t>Amazon Q, Cursor, EPAM ELITEA, Windsurf (</a:t>
                      </a:r>
                      <a:r>
                        <a:rPr kumimoji="0" lang="en-US" sz="1200" u="none" strike="noStrike" kern="1200" cap="none" spc="0" normalizeH="0" baseline="0" noProof="0" dirty="0" err="1">
                          <a:ln>
                            <a:noFill/>
                          </a:ln>
                          <a:solidFill>
                            <a:srgbClr val="FFFFFF"/>
                          </a:solidFill>
                          <a:effectLst/>
                          <a:uLnTx/>
                          <a:uFillTx/>
                        </a:rPr>
                        <a:t>ex.Codeium</a:t>
                      </a:r>
                      <a:r>
                        <a:rPr kumimoji="0" lang="en-US" sz="1200" u="none" strike="noStrike" kern="1200" cap="none" spc="0" normalizeH="0" baseline="0" noProof="0" dirty="0">
                          <a:ln>
                            <a:noFill/>
                          </a:ln>
                          <a:solidFill>
                            <a:srgbClr val="FFFFFF"/>
                          </a:solidFill>
                          <a:effectLst/>
                          <a:uLnTx/>
                          <a:uFillTx/>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tc>
                  <a:txBody>
                    <a:bodyPr/>
                    <a:lstStyle/>
                    <a:p>
                      <a:pPr marL="0" marR="0" lvl="0" indent="0" algn="l" rtl="0" eaLnBrk="1" fontAlgn="auto" latinLnBrk="0" hangingPunct="1">
                        <a:lnSpc>
                          <a:spcPct val="100000"/>
                        </a:lnSpc>
                        <a:spcBef>
                          <a:spcPts val="0"/>
                        </a:spcBef>
                        <a:spcAft>
                          <a:spcPts val="0"/>
                        </a:spcAft>
                        <a:buClrTx/>
                        <a:buSzTx/>
                        <a:buNone/>
                      </a:pPr>
                      <a:r>
                        <a:rPr kumimoji="0" lang="en-US" sz="1200" u="none" strike="noStrike" kern="1200" cap="none" spc="0" normalizeH="0" baseline="0" noProof="0" dirty="0">
                          <a:ln>
                            <a:noFill/>
                          </a:ln>
                          <a:solidFill>
                            <a:srgbClr val="FFFFFF"/>
                          </a:solidFill>
                          <a:effectLst/>
                          <a:uLnTx/>
                          <a:uFillTx/>
                        </a:rPr>
                        <a:t>EPAM ELITEA</a:t>
                      </a:r>
                      <a:r>
                        <a:rPr lang="en-US" sz="1200" u="none" strike="noStrike" kern="1200" cap="none" spc="0" normalizeH="0" baseline="0" noProof="0" dirty="0">
                          <a:ln>
                            <a:noFill/>
                          </a:ln>
                          <a:solidFill>
                            <a:srgbClr val="FFFFFF"/>
                          </a:solidFill>
                          <a:effectLst/>
                          <a:uLnTx/>
                          <a:uFillTx/>
                        </a:rPr>
                        <a:t>, </a:t>
                      </a:r>
                      <a:r>
                        <a:rPr lang="en-US" sz="1200" dirty="0">
                          <a:solidFill>
                            <a:srgbClr val="FFFFFF"/>
                          </a:solidFill>
                        </a:rPr>
                        <a:t>EPAM </a:t>
                      </a:r>
                      <a:r>
                        <a:rPr lang="en-US" sz="1200" dirty="0" err="1">
                          <a:solidFill>
                            <a:srgbClr val="FFFFFF"/>
                          </a:solidFill>
                        </a:rPr>
                        <a:t>CodeMie</a:t>
                      </a:r>
                      <a:r>
                        <a:rPr lang="en-US" sz="1200" dirty="0">
                          <a:solidFill>
                            <a:srgbClr val="FFFFFF"/>
                          </a:solidFill>
                        </a:rPr>
                        <a:t>, </a:t>
                      </a:r>
                      <a:r>
                        <a:rPr kumimoji="0" lang="en-US" sz="1200" u="none" strike="noStrike" kern="1200" cap="none" spc="0" normalizeH="0" baseline="0" noProof="0" dirty="0">
                          <a:ln>
                            <a:noFill/>
                          </a:ln>
                          <a:solidFill>
                            <a:srgbClr val="FFFFFF"/>
                          </a:solidFill>
                          <a:effectLst/>
                          <a:uLnTx/>
                          <a:uFillTx/>
                        </a:rPr>
                        <a:t>Amazon Bedrock</a:t>
                      </a:r>
                      <a:r>
                        <a:rPr lang="en-US" sz="1200" u="none" strike="noStrike" kern="1200" cap="none" spc="0" normalizeH="0" baseline="0" noProof="0" dirty="0">
                          <a:ln>
                            <a:noFill/>
                          </a:ln>
                          <a:solidFill>
                            <a:srgbClr val="FFFFFF"/>
                          </a:solidFill>
                          <a:effectLst/>
                          <a:uLnTx/>
                          <a:uFillTx/>
                        </a:rPr>
                        <a:t>, </a:t>
                      </a:r>
                      <a:r>
                        <a:rPr kumimoji="0" lang="en-US" sz="1200" u="none" strike="noStrike" kern="1200" cap="none" spc="0" normalizeH="0" baseline="0" noProof="0" dirty="0">
                          <a:ln>
                            <a:noFill/>
                          </a:ln>
                          <a:solidFill>
                            <a:srgbClr val="FFFFFF"/>
                          </a:solidFill>
                          <a:effectLst/>
                          <a:uLnTx/>
                          <a:uFillTx/>
                        </a:rPr>
                        <a:t>Microsoft Copilot  Studio, Vertex AI Studio</a:t>
                      </a:r>
                      <a:endParaRPr lang="en-US" sz="1200" u="none" strike="noStrike" kern="1200" cap="none" spc="0" normalizeH="0" baseline="0" noProof="0" dirty="0">
                        <a:ln>
                          <a:noFill/>
                        </a:ln>
                        <a:solidFill>
                          <a:srgbClr val="FFFFFF"/>
                        </a:solidFill>
                        <a:effectLst/>
                        <a:uLnTx/>
                        <a:uFillTx/>
                      </a:endParaRPr>
                    </a:p>
                  </a:txBody>
                  <a:tcPr anchor="ctr">
                    <a:lnL w="12700" cap="flat" cmpd="sng" algn="ctr">
                      <a:solidFill>
                        <a:schemeClr val="tx1">
                          <a:lumMod val="75000"/>
                          <a:lumOff val="25000"/>
                        </a:schemeClr>
                      </a:solidFill>
                      <a:prstDash val="solid"/>
                      <a:round/>
                      <a:headEnd type="none" w="med" len="med"/>
                      <a:tailEnd type="none" w="med" len="med"/>
                    </a:lnL>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021525213"/>
                  </a:ext>
                </a:extLst>
              </a:tr>
            </a:tbl>
          </a:graphicData>
        </a:graphic>
      </p:graphicFrame>
      <p:sp>
        <p:nvSpPr>
          <p:cNvPr id="10" name="Text Placeholder 2">
            <a:extLst>
              <a:ext uri="{FF2B5EF4-FFF2-40B4-BE49-F238E27FC236}">
                <a16:creationId xmlns:a16="http://schemas.microsoft.com/office/drawing/2014/main" id="{F4F5F473-1E46-03B5-5541-8C3D12970DF7}"/>
              </a:ext>
            </a:extLst>
          </p:cNvPr>
          <p:cNvSpPr txBox="1">
            <a:spLocks/>
          </p:cNvSpPr>
          <p:nvPr/>
        </p:nvSpPr>
        <p:spPr>
          <a:xfrm>
            <a:off x="4840374" y="1589093"/>
            <a:ext cx="2519984" cy="921064"/>
          </a:xfrm>
          <a:prstGeom prst="rect">
            <a:avLst/>
          </a:prstGeom>
        </p:spPr>
        <p:txBody>
          <a:bodyPr lIns="0" anchor="t">
            <a:noAutofit/>
          </a:bodyPr>
          <a:lstStyle>
            <a:lvl1pPr marL="0" indent="0" algn="l" defTabSz="1219170" rtl="0" eaLnBrk="1" latinLnBrk="0" hangingPunct="1">
              <a:lnSpc>
                <a:spcPct val="110000"/>
              </a:lnSpc>
              <a:spcBef>
                <a:spcPts val="800"/>
              </a:spcBef>
              <a:spcAft>
                <a:spcPts val="0"/>
              </a:spcAft>
              <a:buFont typeface="Arial" panose="020B0604020202020204" pitchFamily="34" charset="0"/>
              <a:buNone/>
              <a:defRPr sz="2133" b="0" i="0" kern="1200">
                <a:solidFill>
                  <a:schemeClr val="tx1"/>
                </a:solidFill>
                <a:latin typeface="+mn-lt"/>
                <a:ea typeface="Calibri" panose="020F0502020204030204" pitchFamily="34" charset="0"/>
                <a:cs typeface="Calibri" panose="020F0502020204030204" pitchFamily="34" charset="0"/>
              </a:defRPr>
            </a:lvl1pPr>
            <a:lvl2pPr marL="338392" indent="-335992" algn="l" defTabSz="1219170" rtl="0" eaLnBrk="1" latinLnBrk="0" hangingPunct="1">
              <a:lnSpc>
                <a:spcPct val="100000"/>
              </a:lnSpc>
              <a:spcBef>
                <a:spcPts val="800"/>
              </a:spcBef>
              <a:spcAft>
                <a:spcPts val="800"/>
              </a:spcAft>
              <a:buClr>
                <a:schemeClr val="tx1"/>
              </a:buClr>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2pPr>
            <a:lvl3pPr marL="671983" indent="-335992" algn="l" defTabSz="1219170" rtl="0" eaLnBrk="1" latinLnBrk="0" hangingPunct="1">
              <a:lnSpc>
                <a:spcPct val="100000"/>
              </a:lnSpc>
              <a:spcBef>
                <a:spcPts val="800"/>
              </a:spcBef>
              <a:spcAft>
                <a:spcPts val="800"/>
              </a:spcAft>
              <a:buFont typeface="Courier New" panose="02070309020205020404" pitchFamily="49" charset="0"/>
              <a:buChar char="o"/>
              <a:defRPr sz="1867" b="0" i="0" kern="1200">
                <a:solidFill>
                  <a:schemeClr val="tx1"/>
                </a:solidFill>
                <a:latin typeface="+mn-lt"/>
                <a:ea typeface="Calibri" panose="020F0502020204030204" pitchFamily="34" charset="0"/>
                <a:cs typeface="Calibri" panose="020F0502020204030204" pitchFamily="34" charset="0"/>
              </a:defRPr>
            </a:lvl3pPr>
            <a:lvl4pPr marL="2133547" indent="-304792" algn="l" defTabSz="1219170" rtl="0" eaLnBrk="1" latinLnBrk="0" hangingPunct="1">
              <a:lnSpc>
                <a:spcPct val="110000"/>
              </a:lnSpc>
              <a:spcBef>
                <a:spcPts val="800"/>
              </a:spcBef>
              <a:spcAft>
                <a:spcPts val="0"/>
              </a:spcAft>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4pPr>
            <a:lvl5pPr marL="2743131" indent="-304792" algn="l" defTabSz="1219170" rtl="0" eaLnBrk="1" latinLnBrk="0" hangingPunct="1">
              <a:lnSpc>
                <a:spcPct val="110000"/>
              </a:lnSpc>
              <a:spcBef>
                <a:spcPts val="800"/>
              </a:spcBef>
              <a:spcAft>
                <a:spcPts val="0"/>
              </a:spcAft>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ts val="1600"/>
              </a:lnSpc>
              <a:spcBef>
                <a:spcPts val="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Copilots</a:t>
            </a:r>
          </a:p>
          <a:p>
            <a:pPr marL="0" marR="0" lvl="0" indent="0" algn="l" defTabSz="121917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Calibri Bold"/>
                <a:ea typeface="Calibri" panose="020F0502020204030204" pitchFamily="34" charset="0"/>
                <a:cs typeface="Calibri"/>
              </a:rPr>
              <a:t>Focus on helping individual developers with coding and technical tasks</a:t>
            </a:r>
          </a:p>
        </p:txBody>
      </p:sp>
      <p:sp>
        <p:nvSpPr>
          <p:cNvPr id="14" name="Text Placeholder 2">
            <a:extLst>
              <a:ext uri="{FF2B5EF4-FFF2-40B4-BE49-F238E27FC236}">
                <a16:creationId xmlns:a16="http://schemas.microsoft.com/office/drawing/2014/main" id="{A336C111-9F22-2FBB-26B2-CA4E0016D3ED}"/>
              </a:ext>
            </a:extLst>
          </p:cNvPr>
          <p:cNvSpPr txBox="1">
            <a:spLocks/>
          </p:cNvSpPr>
          <p:nvPr/>
        </p:nvSpPr>
        <p:spPr>
          <a:xfrm>
            <a:off x="9094715" y="1589093"/>
            <a:ext cx="2519984" cy="921064"/>
          </a:xfrm>
          <a:prstGeom prst="rect">
            <a:avLst/>
          </a:prstGeom>
        </p:spPr>
        <p:txBody>
          <a:bodyPr lIns="0" anchor="t">
            <a:noAutofit/>
          </a:bodyPr>
          <a:lstStyle>
            <a:lvl1pPr marL="0" indent="0" algn="l" defTabSz="1219170" rtl="0" eaLnBrk="1" latinLnBrk="0" hangingPunct="1">
              <a:lnSpc>
                <a:spcPct val="110000"/>
              </a:lnSpc>
              <a:spcBef>
                <a:spcPts val="800"/>
              </a:spcBef>
              <a:spcAft>
                <a:spcPts val="0"/>
              </a:spcAft>
              <a:buFont typeface="Arial" panose="020B0604020202020204" pitchFamily="34" charset="0"/>
              <a:buNone/>
              <a:defRPr sz="2133" b="0" i="0" kern="1200">
                <a:solidFill>
                  <a:schemeClr val="tx1"/>
                </a:solidFill>
                <a:latin typeface="+mn-lt"/>
                <a:ea typeface="Calibri" panose="020F0502020204030204" pitchFamily="34" charset="0"/>
                <a:cs typeface="Calibri" panose="020F0502020204030204" pitchFamily="34" charset="0"/>
              </a:defRPr>
            </a:lvl1pPr>
            <a:lvl2pPr marL="338392" indent="-335992" algn="l" defTabSz="1219170" rtl="0" eaLnBrk="1" latinLnBrk="0" hangingPunct="1">
              <a:lnSpc>
                <a:spcPct val="100000"/>
              </a:lnSpc>
              <a:spcBef>
                <a:spcPts val="800"/>
              </a:spcBef>
              <a:spcAft>
                <a:spcPts val="800"/>
              </a:spcAft>
              <a:buClr>
                <a:schemeClr val="tx1"/>
              </a:buClr>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2pPr>
            <a:lvl3pPr marL="671983" indent="-335992" algn="l" defTabSz="1219170" rtl="0" eaLnBrk="1" latinLnBrk="0" hangingPunct="1">
              <a:lnSpc>
                <a:spcPct val="100000"/>
              </a:lnSpc>
              <a:spcBef>
                <a:spcPts val="800"/>
              </a:spcBef>
              <a:spcAft>
                <a:spcPts val="800"/>
              </a:spcAft>
              <a:buFont typeface="Courier New" panose="02070309020205020404" pitchFamily="49" charset="0"/>
              <a:buChar char="o"/>
              <a:defRPr sz="1867" b="0" i="0" kern="1200">
                <a:solidFill>
                  <a:schemeClr val="tx1"/>
                </a:solidFill>
                <a:latin typeface="+mn-lt"/>
                <a:ea typeface="Calibri" panose="020F0502020204030204" pitchFamily="34" charset="0"/>
                <a:cs typeface="Calibri" panose="020F0502020204030204" pitchFamily="34" charset="0"/>
              </a:defRPr>
            </a:lvl3pPr>
            <a:lvl4pPr marL="2133547" indent="-304792" algn="l" defTabSz="1219170" rtl="0" eaLnBrk="1" latinLnBrk="0" hangingPunct="1">
              <a:lnSpc>
                <a:spcPct val="110000"/>
              </a:lnSpc>
              <a:spcBef>
                <a:spcPts val="800"/>
              </a:spcBef>
              <a:spcAft>
                <a:spcPts val="0"/>
              </a:spcAft>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4pPr>
            <a:lvl5pPr marL="2743131" indent="-304792" algn="l" defTabSz="1219170" rtl="0" eaLnBrk="1" latinLnBrk="0" hangingPunct="1">
              <a:lnSpc>
                <a:spcPct val="110000"/>
              </a:lnSpc>
              <a:spcBef>
                <a:spcPts val="800"/>
              </a:spcBef>
              <a:spcAft>
                <a:spcPts val="0"/>
              </a:spcAft>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ts val="1600"/>
              </a:lnSpc>
              <a:spcBef>
                <a:spcPts val="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Agents</a:t>
            </a:r>
          </a:p>
          <a:p>
            <a:pPr marL="0" marR="0" lvl="0" indent="0" algn="l" defTabSz="121917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Calibri Bold"/>
                <a:ea typeface="Calibri" panose="020F0502020204030204" pitchFamily="34" charset="0"/>
                <a:cs typeface="Calibri"/>
              </a:rPr>
              <a:t>Manage automated workflows across infrastructure and teams, deploy and manage the code</a:t>
            </a:r>
          </a:p>
        </p:txBody>
      </p:sp>
      <p:sp>
        <p:nvSpPr>
          <p:cNvPr id="15" name="Rounded Rectangle 14">
            <a:extLst>
              <a:ext uri="{FF2B5EF4-FFF2-40B4-BE49-F238E27FC236}">
                <a16:creationId xmlns:a16="http://schemas.microsoft.com/office/drawing/2014/main" id="{D5385A38-4B8F-5A77-A857-E282C8E1BDC3}"/>
              </a:ext>
            </a:extLst>
          </p:cNvPr>
          <p:cNvSpPr/>
          <p:nvPr/>
        </p:nvSpPr>
        <p:spPr bwMode="auto">
          <a:xfrm>
            <a:off x="8076389" y="1350897"/>
            <a:ext cx="3681164" cy="1448169"/>
          </a:xfrm>
          <a:prstGeom prst="roundRect">
            <a:avLst>
              <a:gd name="adj" fmla="val 8795"/>
            </a:avLst>
          </a:prstGeom>
          <a:noFill/>
          <a:ln w="19050">
            <a:gradFill>
              <a:gsLst>
                <a:gs pos="0">
                  <a:schemeClr val="accent2"/>
                </a:gs>
                <a:gs pos="54000">
                  <a:schemeClr val="accent5">
                    <a:alpha val="99000"/>
                  </a:schemeClr>
                </a:gs>
                <a:gs pos="100000">
                  <a:schemeClr val="accent4"/>
                </a:gs>
              </a:gsLst>
              <a:lin ang="1800000" scaled="0"/>
            </a:gradFill>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endParaRPr>
          </a:p>
        </p:txBody>
      </p:sp>
      <p:sp>
        <p:nvSpPr>
          <p:cNvPr id="8" name="Rounded Rectangle 14">
            <a:extLst>
              <a:ext uri="{FF2B5EF4-FFF2-40B4-BE49-F238E27FC236}">
                <a16:creationId xmlns:a16="http://schemas.microsoft.com/office/drawing/2014/main" id="{3842DD24-2E8E-52FA-9FB8-213D660DEFAC}"/>
              </a:ext>
            </a:extLst>
          </p:cNvPr>
          <p:cNvSpPr/>
          <p:nvPr/>
        </p:nvSpPr>
        <p:spPr bwMode="auto">
          <a:xfrm>
            <a:off x="4064682" y="1350897"/>
            <a:ext cx="3725986" cy="1448169"/>
          </a:xfrm>
          <a:prstGeom prst="roundRect">
            <a:avLst>
              <a:gd name="adj" fmla="val 8795"/>
            </a:avLst>
          </a:prstGeom>
          <a:noFill/>
          <a:ln w="19050">
            <a:gradFill>
              <a:gsLst>
                <a:gs pos="0">
                  <a:schemeClr val="accent2"/>
                </a:gs>
                <a:gs pos="54000">
                  <a:schemeClr val="accent5">
                    <a:alpha val="99000"/>
                  </a:schemeClr>
                </a:gs>
                <a:gs pos="100000">
                  <a:schemeClr val="accent4"/>
                </a:gs>
              </a:gsLst>
              <a:lin ang="1800000" scaled="0"/>
            </a:gradFill>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endParaRPr>
          </a:p>
        </p:txBody>
      </p:sp>
      <p:sp>
        <p:nvSpPr>
          <p:cNvPr id="9" name="Rounded Rectangle 14">
            <a:extLst>
              <a:ext uri="{FF2B5EF4-FFF2-40B4-BE49-F238E27FC236}">
                <a16:creationId xmlns:a16="http://schemas.microsoft.com/office/drawing/2014/main" id="{FD3F22FC-83AE-F125-0987-B1AAE48AF883}"/>
              </a:ext>
            </a:extLst>
          </p:cNvPr>
          <p:cNvSpPr/>
          <p:nvPr/>
        </p:nvSpPr>
        <p:spPr bwMode="auto">
          <a:xfrm>
            <a:off x="445181" y="1350897"/>
            <a:ext cx="3333781" cy="1448169"/>
          </a:xfrm>
          <a:prstGeom prst="roundRect">
            <a:avLst>
              <a:gd name="adj" fmla="val 8795"/>
            </a:avLst>
          </a:prstGeom>
          <a:noFill/>
          <a:ln w="19050">
            <a:gradFill>
              <a:gsLst>
                <a:gs pos="0">
                  <a:schemeClr val="accent2"/>
                </a:gs>
                <a:gs pos="54000">
                  <a:schemeClr val="accent5">
                    <a:alpha val="99000"/>
                  </a:schemeClr>
                </a:gs>
                <a:gs pos="100000">
                  <a:schemeClr val="accent4"/>
                </a:gs>
              </a:gsLst>
              <a:lin ang="1800000" scaled="0"/>
            </a:gradFill>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endParaRPr>
          </a:p>
        </p:txBody>
      </p:sp>
      <p:pic>
        <p:nvPicPr>
          <p:cNvPr id="38" name="Graphic 37">
            <a:extLst>
              <a:ext uri="{FF2B5EF4-FFF2-40B4-BE49-F238E27FC236}">
                <a16:creationId xmlns:a16="http://schemas.microsoft.com/office/drawing/2014/main" id="{8E1A87F6-7E27-3FC3-356B-E99168E3F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175" y="1715681"/>
            <a:ext cx="704017" cy="704017"/>
          </a:xfrm>
          <a:prstGeom prst="rect">
            <a:avLst/>
          </a:prstGeom>
        </p:spPr>
      </p:pic>
    </p:spTree>
    <p:extLst>
      <p:ext uri="{BB962C8B-B14F-4D97-AF65-F5344CB8AC3E}">
        <p14:creationId xmlns:p14="http://schemas.microsoft.com/office/powerpoint/2010/main" val="2540297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DDE-6FF7-6084-BB8C-F0B815AACFEB}"/>
              </a:ext>
            </a:extLst>
          </p:cNvPr>
          <p:cNvSpPr>
            <a:spLocks noGrp="1"/>
          </p:cNvSpPr>
          <p:nvPr>
            <p:ph type="title"/>
          </p:nvPr>
        </p:nvSpPr>
        <p:spPr/>
        <p:txBody>
          <a:bodyPr/>
          <a:lstStyle/>
          <a:p>
            <a:r>
              <a:rPr lang="en-US" dirty="0"/>
              <a:t>AI ‘Sabotaging’: Numbers Revealed</a:t>
            </a:r>
          </a:p>
        </p:txBody>
      </p:sp>
      <p:pic>
        <p:nvPicPr>
          <p:cNvPr id="30" name="Picture 29">
            <a:extLst>
              <a:ext uri="{FF2B5EF4-FFF2-40B4-BE49-F238E27FC236}">
                <a16:creationId xmlns:a16="http://schemas.microsoft.com/office/drawing/2014/main" id="{851A9695-D030-BB0C-A021-496156F3C28B}"/>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9227872" y="9176"/>
            <a:ext cx="2964128" cy="1193920"/>
          </a:xfrm>
          <a:prstGeom prst="rect">
            <a:avLst/>
          </a:prstGeom>
          <a:solidFill>
            <a:schemeClr val="tx1"/>
          </a:solidFill>
          <a:effectLst/>
        </p:spPr>
      </p:pic>
      <p:grpSp>
        <p:nvGrpSpPr>
          <p:cNvPr id="40" name="Group 39">
            <a:extLst>
              <a:ext uri="{FF2B5EF4-FFF2-40B4-BE49-F238E27FC236}">
                <a16:creationId xmlns:a16="http://schemas.microsoft.com/office/drawing/2014/main" id="{F7B2B708-E637-FB65-D760-E50DBFA1EDFE}"/>
              </a:ext>
            </a:extLst>
          </p:cNvPr>
          <p:cNvGrpSpPr>
            <a:grpSpLocks noChangeAspect="1"/>
          </p:cNvGrpSpPr>
          <p:nvPr/>
        </p:nvGrpSpPr>
        <p:grpSpPr>
          <a:xfrm>
            <a:off x="2778751" y="1474147"/>
            <a:ext cx="651818" cy="651817"/>
            <a:chOff x="1695100" y="2228729"/>
            <a:chExt cx="717000" cy="716999"/>
          </a:xfrm>
        </p:grpSpPr>
        <p:sp>
          <p:nvSpPr>
            <p:cNvPr id="34" name="Oval 33">
              <a:extLst>
                <a:ext uri="{FF2B5EF4-FFF2-40B4-BE49-F238E27FC236}">
                  <a16:creationId xmlns:a16="http://schemas.microsoft.com/office/drawing/2014/main" id="{FE8AAB88-AE69-D05A-880B-C4C9BAECA030}"/>
                </a:ext>
              </a:extLst>
            </p:cNvPr>
            <p:cNvSpPr>
              <a:spLocks noChangeAspect="1"/>
            </p:cNvSpPr>
            <p:nvPr/>
          </p:nvSpPr>
          <p:spPr bwMode="auto">
            <a:xfrm>
              <a:off x="1695100" y="2228729"/>
              <a:ext cx="717000" cy="716999"/>
            </a:xfrm>
            <a:prstGeom prst="ellipse">
              <a:avLst/>
            </a:prstGeom>
            <a:solidFill>
              <a:srgbClr val="E4F0FF"/>
            </a:solidFill>
            <a:ln>
              <a:noFill/>
            </a:ln>
            <a:effectLst/>
          </p:spPr>
          <p:txBody>
            <a:bodyPr wrap="square" lIns="0" tIns="0" rIns="0" bIns="0" rtlCol="0" anchor="ctr"/>
            <a:lstStyle/>
            <a:p>
              <a:pPr algn="ctr"/>
              <a:endParaRPr lang="en-GE" sz="2400">
                <a:latin typeface="Calibri Light" panose="020F0302020204030204" pitchFamily="34" charset="0"/>
                <a:ea typeface="Human Sans ExtraLight" charset="0"/>
                <a:cs typeface="Human Sans ExtraLight" charset="0"/>
              </a:endParaRPr>
            </a:p>
          </p:txBody>
        </p:sp>
        <p:pic>
          <p:nvPicPr>
            <p:cNvPr id="10" name="Graphic 9">
              <a:extLst>
                <a:ext uri="{FF2B5EF4-FFF2-40B4-BE49-F238E27FC236}">
                  <a16:creationId xmlns:a16="http://schemas.microsoft.com/office/drawing/2014/main" id="{6E37D8AE-5E0F-64AF-193F-B021DD2EEE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100" y="2228729"/>
              <a:ext cx="717000" cy="661064"/>
            </a:xfrm>
            <a:prstGeom prst="rect">
              <a:avLst/>
            </a:prstGeom>
          </p:spPr>
        </p:pic>
      </p:grpSp>
      <p:grpSp>
        <p:nvGrpSpPr>
          <p:cNvPr id="41" name="Group 40">
            <a:extLst>
              <a:ext uri="{FF2B5EF4-FFF2-40B4-BE49-F238E27FC236}">
                <a16:creationId xmlns:a16="http://schemas.microsoft.com/office/drawing/2014/main" id="{32DEB0A8-74DF-2824-FBF5-226940D739BF}"/>
              </a:ext>
            </a:extLst>
          </p:cNvPr>
          <p:cNvGrpSpPr>
            <a:grpSpLocks noChangeAspect="1"/>
          </p:cNvGrpSpPr>
          <p:nvPr/>
        </p:nvGrpSpPr>
        <p:grpSpPr>
          <a:xfrm>
            <a:off x="2778751" y="2428370"/>
            <a:ext cx="651819" cy="651817"/>
            <a:chOff x="1613660" y="3140423"/>
            <a:chExt cx="717001" cy="716999"/>
          </a:xfrm>
        </p:grpSpPr>
        <p:sp>
          <p:nvSpPr>
            <p:cNvPr id="35" name="Oval 34">
              <a:extLst>
                <a:ext uri="{FF2B5EF4-FFF2-40B4-BE49-F238E27FC236}">
                  <a16:creationId xmlns:a16="http://schemas.microsoft.com/office/drawing/2014/main" id="{1C203E2D-8A4C-593D-7C08-A80767BFBAFB}"/>
                </a:ext>
              </a:extLst>
            </p:cNvPr>
            <p:cNvSpPr>
              <a:spLocks noChangeAspect="1"/>
            </p:cNvSpPr>
            <p:nvPr/>
          </p:nvSpPr>
          <p:spPr bwMode="auto">
            <a:xfrm>
              <a:off x="1613660" y="3140423"/>
              <a:ext cx="717000" cy="716999"/>
            </a:xfrm>
            <a:prstGeom prst="ellipse">
              <a:avLst/>
            </a:prstGeom>
            <a:solidFill>
              <a:srgbClr val="E4F0FF"/>
            </a:solidFill>
            <a:ln>
              <a:noFill/>
            </a:ln>
            <a:effectLst/>
          </p:spPr>
          <p:txBody>
            <a:bodyPr wrap="square" lIns="0" tIns="0" rIns="0" bIns="0" rtlCol="0" anchor="ctr"/>
            <a:lstStyle/>
            <a:p>
              <a:pPr algn="ctr"/>
              <a:endParaRPr lang="en-GE" sz="2400">
                <a:latin typeface="Calibri Light" panose="020F0302020204030204" pitchFamily="34" charset="0"/>
              </a:endParaRPr>
            </a:p>
          </p:txBody>
        </p:sp>
        <p:pic>
          <p:nvPicPr>
            <p:cNvPr id="22" name="Graphic 21">
              <a:extLst>
                <a:ext uri="{FF2B5EF4-FFF2-40B4-BE49-F238E27FC236}">
                  <a16:creationId xmlns:a16="http://schemas.microsoft.com/office/drawing/2014/main" id="{E7A4BFEA-ED04-6D99-FF38-AE1753FD0B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3661" y="3140423"/>
              <a:ext cx="717000" cy="472914"/>
            </a:xfrm>
            <a:prstGeom prst="rect">
              <a:avLst/>
            </a:prstGeom>
          </p:spPr>
        </p:pic>
      </p:grpSp>
      <p:grpSp>
        <p:nvGrpSpPr>
          <p:cNvPr id="42" name="Group 41">
            <a:extLst>
              <a:ext uri="{FF2B5EF4-FFF2-40B4-BE49-F238E27FC236}">
                <a16:creationId xmlns:a16="http://schemas.microsoft.com/office/drawing/2014/main" id="{28139828-6E3F-60CA-90F7-838A47AE495B}"/>
              </a:ext>
            </a:extLst>
          </p:cNvPr>
          <p:cNvGrpSpPr>
            <a:grpSpLocks noChangeAspect="1"/>
          </p:cNvGrpSpPr>
          <p:nvPr/>
        </p:nvGrpSpPr>
        <p:grpSpPr>
          <a:xfrm>
            <a:off x="2769695" y="3382593"/>
            <a:ext cx="661307" cy="651817"/>
            <a:chOff x="1603224" y="3885451"/>
            <a:chExt cx="727437" cy="716999"/>
          </a:xfrm>
        </p:grpSpPr>
        <p:sp>
          <p:nvSpPr>
            <p:cNvPr id="36" name="Oval 35">
              <a:extLst>
                <a:ext uri="{FF2B5EF4-FFF2-40B4-BE49-F238E27FC236}">
                  <a16:creationId xmlns:a16="http://schemas.microsoft.com/office/drawing/2014/main" id="{7B5D2B7A-91F5-BAB9-3072-C5485C8EBBBC}"/>
                </a:ext>
              </a:extLst>
            </p:cNvPr>
            <p:cNvSpPr>
              <a:spLocks noChangeAspect="1"/>
            </p:cNvSpPr>
            <p:nvPr/>
          </p:nvSpPr>
          <p:spPr bwMode="auto">
            <a:xfrm>
              <a:off x="1613661" y="3885451"/>
              <a:ext cx="717000" cy="716999"/>
            </a:xfrm>
            <a:prstGeom prst="ellipse">
              <a:avLst/>
            </a:prstGeom>
            <a:solidFill>
              <a:srgbClr val="E4F0FF"/>
            </a:solidFill>
            <a:ln>
              <a:noFill/>
            </a:ln>
            <a:effectLst/>
          </p:spPr>
          <p:txBody>
            <a:bodyPr wrap="square" lIns="0" tIns="0" rIns="0" bIns="0" rtlCol="0" anchor="ctr"/>
            <a:lstStyle/>
            <a:p>
              <a:pPr algn="ctr"/>
              <a:endParaRPr lang="en-GE" sz="2400">
                <a:latin typeface="Calibri Light" panose="020F0302020204030204" pitchFamily="34" charset="0"/>
              </a:endParaRPr>
            </a:p>
          </p:txBody>
        </p:sp>
        <p:pic>
          <p:nvPicPr>
            <p:cNvPr id="25" name="Graphic 24">
              <a:extLst>
                <a:ext uri="{FF2B5EF4-FFF2-40B4-BE49-F238E27FC236}">
                  <a16:creationId xmlns:a16="http://schemas.microsoft.com/office/drawing/2014/main" id="{9B312468-1E50-53EE-9BEB-74056384B0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3224" y="3885451"/>
              <a:ext cx="686047" cy="380227"/>
            </a:xfrm>
            <a:prstGeom prst="rect">
              <a:avLst/>
            </a:prstGeom>
          </p:spPr>
        </p:pic>
      </p:grpSp>
      <p:grpSp>
        <p:nvGrpSpPr>
          <p:cNvPr id="43" name="Group 42">
            <a:extLst>
              <a:ext uri="{FF2B5EF4-FFF2-40B4-BE49-F238E27FC236}">
                <a16:creationId xmlns:a16="http://schemas.microsoft.com/office/drawing/2014/main" id="{9F8775BB-4037-CF3D-8E80-83D484FA02E8}"/>
              </a:ext>
            </a:extLst>
          </p:cNvPr>
          <p:cNvGrpSpPr>
            <a:grpSpLocks noChangeAspect="1"/>
          </p:cNvGrpSpPr>
          <p:nvPr/>
        </p:nvGrpSpPr>
        <p:grpSpPr>
          <a:xfrm>
            <a:off x="2769696" y="4333481"/>
            <a:ext cx="661307" cy="655312"/>
            <a:chOff x="1603224" y="4471197"/>
            <a:chExt cx="727437" cy="720843"/>
          </a:xfrm>
        </p:grpSpPr>
        <p:sp>
          <p:nvSpPr>
            <p:cNvPr id="37" name="Oval 36">
              <a:extLst>
                <a:ext uri="{FF2B5EF4-FFF2-40B4-BE49-F238E27FC236}">
                  <a16:creationId xmlns:a16="http://schemas.microsoft.com/office/drawing/2014/main" id="{04AF1C91-B7C4-7BB7-1C57-93FE665ADDAC}"/>
                </a:ext>
              </a:extLst>
            </p:cNvPr>
            <p:cNvSpPr>
              <a:spLocks noChangeAspect="1"/>
            </p:cNvSpPr>
            <p:nvPr/>
          </p:nvSpPr>
          <p:spPr bwMode="auto">
            <a:xfrm>
              <a:off x="1613661" y="4475041"/>
              <a:ext cx="717000" cy="716999"/>
            </a:xfrm>
            <a:prstGeom prst="ellipse">
              <a:avLst/>
            </a:prstGeom>
            <a:solidFill>
              <a:srgbClr val="E4F0FF"/>
            </a:solidFill>
            <a:ln>
              <a:noFill/>
            </a:ln>
            <a:effectLst/>
          </p:spPr>
          <p:txBody>
            <a:bodyPr wrap="square" lIns="0" tIns="0" rIns="0" bIns="0" rtlCol="0" anchor="ctr"/>
            <a:lstStyle/>
            <a:p>
              <a:pPr algn="ctr"/>
              <a:endParaRPr lang="en-GE" sz="2400">
                <a:latin typeface="Calibri Light" panose="020F0302020204030204" pitchFamily="34" charset="0"/>
              </a:endParaRPr>
            </a:p>
          </p:txBody>
        </p:sp>
        <p:pic>
          <p:nvPicPr>
            <p:cNvPr id="28" name="Graphic 27">
              <a:extLst>
                <a:ext uri="{FF2B5EF4-FFF2-40B4-BE49-F238E27FC236}">
                  <a16:creationId xmlns:a16="http://schemas.microsoft.com/office/drawing/2014/main" id="{7FDDEC28-9310-35B7-AC18-4C68D31F72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3224" y="4471197"/>
              <a:ext cx="675612" cy="395279"/>
            </a:xfrm>
            <a:prstGeom prst="rect">
              <a:avLst/>
            </a:prstGeom>
          </p:spPr>
        </p:pic>
      </p:grpSp>
      <p:grpSp>
        <p:nvGrpSpPr>
          <p:cNvPr id="44" name="Group 43">
            <a:extLst>
              <a:ext uri="{FF2B5EF4-FFF2-40B4-BE49-F238E27FC236}">
                <a16:creationId xmlns:a16="http://schemas.microsoft.com/office/drawing/2014/main" id="{F816AE82-38D1-51F6-72DC-6CF03BF3FC4D}"/>
              </a:ext>
            </a:extLst>
          </p:cNvPr>
          <p:cNvGrpSpPr>
            <a:grpSpLocks noChangeAspect="1"/>
          </p:cNvGrpSpPr>
          <p:nvPr/>
        </p:nvGrpSpPr>
        <p:grpSpPr>
          <a:xfrm>
            <a:off x="2778751" y="5291043"/>
            <a:ext cx="651818" cy="651817"/>
            <a:chOff x="2485545" y="5150825"/>
            <a:chExt cx="717000" cy="716999"/>
          </a:xfrm>
        </p:grpSpPr>
        <p:sp>
          <p:nvSpPr>
            <p:cNvPr id="38" name="Oval 37">
              <a:extLst>
                <a:ext uri="{FF2B5EF4-FFF2-40B4-BE49-F238E27FC236}">
                  <a16:creationId xmlns:a16="http://schemas.microsoft.com/office/drawing/2014/main" id="{8CB5CC64-4FCA-DEA6-6C06-2A8FA3B60268}"/>
                </a:ext>
              </a:extLst>
            </p:cNvPr>
            <p:cNvSpPr>
              <a:spLocks noChangeAspect="1"/>
            </p:cNvSpPr>
            <p:nvPr/>
          </p:nvSpPr>
          <p:spPr bwMode="auto">
            <a:xfrm>
              <a:off x="2485545" y="5150825"/>
              <a:ext cx="717000" cy="716999"/>
            </a:xfrm>
            <a:prstGeom prst="ellipse">
              <a:avLst/>
            </a:prstGeom>
            <a:solidFill>
              <a:srgbClr val="E4F0FF"/>
            </a:solidFill>
            <a:ln>
              <a:noFill/>
            </a:ln>
            <a:effectLst/>
          </p:spPr>
          <p:txBody>
            <a:bodyPr wrap="square" lIns="0" tIns="0" rIns="0" bIns="0" rtlCol="0" anchor="ctr"/>
            <a:lstStyle/>
            <a:p>
              <a:pPr algn="ctr"/>
              <a:endParaRPr lang="en-GE" sz="2400">
                <a:latin typeface="Calibri Light" panose="020F0302020204030204" pitchFamily="34" charset="0"/>
              </a:endParaRPr>
            </a:p>
          </p:txBody>
        </p:sp>
        <p:pic>
          <p:nvPicPr>
            <p:cNvPr id="33" name="Graphic 32">
              <a:extLst>
                <a:ext uri="{FF2B5EF4-FFF2-40B4-BE49-F238E27FC236}">
                  <a16:creationId xmlns:a16="http://schemas.microsoft.com/office/drawing/2014/main" id="{FE074252-03F2-E0CF-9774-FD4052E293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85545" y="5150825"/>
              <a:ext cx="489151" cy="363663"/>
            </a:xfrm>
            <a:prstGeom prst="rect">
              <a:avLst/>
            </a:prstGeom>
          </p:spPr>
        </p:pic>
      </p:grpSp>
      <p:sp>
        <p:nvSpPr>
          <p:cNvPr id="47" name="TextBox 46">
            <a:extLst>
              <a:ext uri="{FF2B5EF4-FFF2-40B4-BE49-F238E27FC236}">
                <a16:creationId xmlns:a16="http://schemas.microsoft.com/office/drawing/2014/main" id="{094A8E89-98D2-7E4B-3937-BBC79D8450E7}"/>
              </a:ext>
            </a:extLst>
          </p:cNvPr>
          <p:cNvSpPr txBox="1"/>
          <p:nvPr/>
        </p:nvSpPr>
        <p:spPr>
          <a:xfrm>
            <a:off x="457200" y="2563364"/>
            <a:ext cx="2081133" cy="2215991"/>
          </a:xfrm>
          <a:prstGeom prst="rect">
            <a:avLst/>
          </a:prstGeom>
        </p:spPr>
        <p:txBody>
          <a:bodyPr wrap="square" lIns="0" tIns="0" rIns="0" bIns="0" rtlCol="0" anchor="ctr">
            <a:spAutoFit/>
          </a:bodyPr>
          <a:lstStyle>
            <a:defPPr>
              <a:defRPr lang="en-US"/>
            </a:defPPr>
            <a:lvl1pPr>
              <a:defRPr b="1">
                <a:gradFill>
                  <a:gsLst>
                    <a:gs pos="0">
                      <a:schemeClr val="accent2"/>
                    </a:gs>
                    <a:gs pos="50000">
                      <a:schemeClr val="accent2">
                        <a:lumMod val="75000"/>
                      </a:schemeClr>
                    </a:gs>
                    <a:gs pos="100000">
                      <a:schemeClr val="accent4"/>
                    </a:gs>
                  </a:gsLst>
                  <a:lin ang="2700000" scaled="0"/>
                </a:gradFill>
              </a:defRPr>
            </a:lvl1pPr>
          </a:lstStyle>
          <a:p>
            <a:r>
              <a:rPr lang="en-US" dirty="0">
                <a:gradFill>
                  <a:gsLst>
                    <a:gs pos="0">
                      <a:schemeClr val="accent2"/>
                    </a:gs>
                    <a:gs pos="51000">
                      <a:schemeClr val="accent2">
                        <a:lumMod val="75000"/>
                      </a:schemeClr>
                    </a:gs>
                    <a:gs pos="99000">
                      <a:schemeClr val="accent4"/>
                    </a:gs>
                  </a:gsLst>
                  <a:lin ang="2700000" scaled="0"/>
                </a:gradFill>
              </a:rPr>
              <a:t>The Writer 2025 generative AI survey </a:t>
            </a:r>
            <a:r>
              <a:rPr lang="en-US" b="0" i="0" dirty="0">
                <a:solidFill>
                  <a:srgbClr val="FFFFFF"/>
                </a:solidFill>
                <a:effectLst/>
              </a:rPr>
              <a:t>gathers insights and experiences from 1,600 knowledge workers, including 800 C-suite executives and 800 employees.</a:t>
            </a:r>
            <a:endParaRPr lang="en-US" dirty="0">
              <a:gradFill>
                <a:gsLst>
                  <a:gs pos="0">
                    <a:schemeClr val="accent2"/>
                  </a:gs>
                  <a:gs pos="51000">
                    <a:schemeClr val="accent2">
                      <a:lumMod val="75000"/>
                    </a:schemeClr>
                  </a:gs>
                  <a:gs pos="99000">
                    <a:schemeClr val="accent4"/>
                  </a:gs>
                </a:gsLst>
                <a:lin ang="2700000" scaled="0"/>
              </a:gradFill>
            </a:endParaRPr>
          </a:p>
        </p:txBody>
      </p:sp>
      <p:sp>
        <p:nvSpPr>
          <p:cNvPr id="48" name="TextBox 47">
            <a:extLst>
              <a:ext uri="{FF2B5EF4-FFF2-40B4-BE49-F238E27FC236}">
                <a16:creationId xmlns:a16="http://schemas.microsoft.com/office/drawing/2014/main" id="{0E3B596D-84D6-C883-853A-A948465BF45B}"/>
              </a:ext>
            </a:extLst>
          </p:cNvPr>
          <p:cNvSpPr txBox="1"/>
          <p:nvPr/>
        </p:nvSpPr>
        <p:spPr>
          <a:xfrm>
            <a:off x="3409487" y="1661556"/>
            <a:ext cx="1071829" cy="276999"/>
          </a:xfrm>
          <a:prstGeom prst="rect">
            <a:avLst/>
          </a:prstGeom>
        </p:spPr>
        <p:txBody>
          <a:bodyPr wrap="square" lIns="360000" tIns="0" rIns="0" bIns="0" rtlCol="0" anchor="ctr">
            <a:spAutoFit/>
          </a:bodyPr>
          <a:lstStyle>
            <a:defPPr>
              <a:defRPr lang="en-US"/>
            </a:defPPr>
            <a:lvl1pPr>
              <a:defRPr b="1">
                <a:gradFill>
                  <a:gsLst>
                    <a:gs pos="0">
                      <a:schemeClr val="accent2"/>
                    </a:gs>
                    <a:gs pos="50000">
                      <a:schemeClr val="accent2">
                        <a:lumMod val="75000"/>
                      </a:schemeClr>
                    </a:gs>
                    <a:gs pos="100000">
                      <a:schemeClr val="accent4"/>
                    </a:gs>
                  </a:gsLst>
                  <a:lin ang="2700000" scaled="0"/>
                </a:gradFill>
              </a:defRPr>
            </a:lvl1pPr>
          </a:lstStyle>
          <a:p>
            <a:pPr>
              <a:spcAft>
                <a:spcPts val="800"/>
              </a:spcAft>
            </a:pPr>
            <a:r>
              <a:rPr lang="ru-RU">
                <a:solidFill>
                  <a:schemeClr val="tx1"/>
                </a:solidFill>
                <a:latin typeface="+mj-lt"/>
                <a:cs typeface="Calibri Light" panose="020F0302020204030204" pitchFamily="34" charset="0"/>
              </a:rPr>
              <a:t>66</a:t>
            </a:r>
            <a:r>
              <a:rPr lang="en-US">
                <a:solidFill>
                  <a:schemeClr val="tx1"/>
                </a:solidFill>
                <a:latin typeface="+mj-lt"/>
                <a:cs typeface="Calibri Light" panose="020F0302020204030204" pitchFamily="34" charset="0"/>
              </a:rPr>
              <a:t>%</a:t>
            </a:r>
            <a:endParaRPr lang="ru-RU">
              <a:solidFill>
                <a:schemeClr val="tx1"/>
              </a:solidFill>
              <a:latin typeface="+mj-lt"/>
              <a:cs typeface="Calibri Light" panose="020F0302020204030204" pitchFamily="34" charset="0"/>
            </a:endParaRPr>
          </a:p>
        </p:txBody>
      </p:sp>
      <p:sp>
        <p:nvSpPr>
          <p:cNvPr id="49" name="TextBox 48">
            <a:extLst>
              <a:ext uri="{FF2B5EF4-FFF2-40B4-BE49-F238E27FC236}">
                <a16:creationId xmlns:a16="http://schemas.microsoft.com/office/drawing/2014/main" id="{B07B96C8-E156-743C-3855-7AFB8602F1D1}"/>
              </a:ext>
            </a:extLst>
          </p:cNvPr>
          <p:cNvSpPr txBox="1"/>
          <p:nvPr/>
        </p:nvSpPr>
        <p:spPr>
          <a:xfrm>
            <a:off x="3409487" y="2611125"/>
            <a:ext cx="1071829" cy="276999"/>
          </a:xfrm>
          <a:prstGeom prst="rect">
            <a:avLst/>
          </a:prstGeom>
        </p:spPr>
        <p:txBody>
          <a:bodyPr wrap="square" lIns="360000" tIns="0" rIns="0" bIns="0" rtlCol="0" anchor="ctr">
            <a:spAutoFit/>
          </a:bodyPr>
          <a:lstStyle>
            <a:defPPr>
              <a:defRPr lang="en-US"/>
            </a:defPPr>
            <a:lvl1pPr>
              <a:defRPr b="1">
                <a:gradFill>
                  <a:gsLst>
                    <a:gs pos="0">
                      <a:schemeClr val="accent2"/>
                    </a:gs>
                    <a:gs pos="50000">
                      <a:schemeClr val="accent2">
                        <a:lumMod val="75000"/>
                      </a:schemeClr>
                    </a:gs>
                    <a:gs pos="100000">
                      <a:schemeClr val="accent4"/>
                    </a:gs>
                  </a:gsLst>
                  <a:lin ang="2700000" scaled="0"/>
                </a:gradFill>
              </a:defRPr>
            </a:lvl1pPr>
          </a:lstStyle>
          <a:p>
            <a:pPr>
              <a:spcAft>
                <a:spcPts val="800"/>
              </a:spcAft>
            </a:pPr>
            <a:r>
              <a:rPr lang="en-US">
                <a:solidFill>
                  <a:schemeClr val="tx1"/>
                </a:solidFill>
                <a:latin typeface="+mj-lt"/>
                <a:cs typeface="Calibri Light" panose="020F0302020204030204" pitchFamily="34" charset="0"/>
              </a:rPr>
              <a:t>55%</a:t>
            </a:r>
            <a:endParaRPr lang="ru-RU">
              <a:solidFill>
                <a:schemeClr val="tx1"/>
              </a:solidFill>
              <a:latin typeface="+mj-lt"/>
              <a:cs typeface="Calibri Light" panose="020F0302020204030204" pitchFamily="34" charset="0"/>
            </a:endParaRPr>
          </a:p>
        </p:txBody>
      </p:sp>
      <p:sp>
        <p:nvSpPr>
          <p:cNvPr id="50" name="TextBox 49">
            <a:extLst>
              <a:ext uri="{FF2B5EF4-FFF2-40B4-BE49-F238E27FC236}">
                <a16:creationId xmlns:a16="http://schemas.microsoft.com/office/drawing/2014/main" id="{E89430CD-3676-2B96-6772-B8DDA7025AE9}"/>
              </a:ext>
            </a:extLst>
          </p:cNvPr>
          <p:cNvSpPr txBox="1"/>
          <p:nvPr/>
        </p:nvSpPr>
        <p:spPr>
          <a:xfrm>
            <a:off x="3409487" y="3572418"/>
            <a:ext cx="1071829" cy="276999"/>
          </a:xfrm>
          <a:prstGeom prst="rect">
            <a:avLst/>
          </a:prstGeom>
        </p:spPr>
        <p:txBody>
          <a:bodyPr wrap="square" lIns="360000" tIns="0" rIns="0" bIns="0" rtlCol="0" anchor="ctr">
            <a:spAutoFit/>
          </a:bodyPr>
          <a:lstStyle>
            <a:defPPr>
              <a:defRPr lang="en-US"/>
            </a:defPPr>
            <a:lvl1pPr>
              <a:defRPr b="1">
                <a:gradFill>
                  <a:gsLst>
                    <a:gs pos="0">
                      <a:schemeClr val="accent2"/>
                    </a:gs>
                    <a:gs pos="50000">
                      <a:schemeClr val="accent2">
                        <a:lumMod val="75000"/>
                      </a:schemeClr>
                    </a:gs>
                    <a:gs pos="100000">
                      <a:schemeClr val="accent4"/>
                    </a:gs>
                  </a:gsLst>
                  <a:lin ang="2700000" scaled="0"/>
                </a:gradFill>
              </a:defRPr>
            </a:lvl1pPr>
          </a:lstStyle>
          <a:p>
            <a:pPr>
              <a:spcAft>
                <a:spcPts val="800"/>
              </a:spcAft>
            </a:pPr>
            <a:r>
              <a:rPr lang="en-US">
                <a:solidFill>
                  <a:schemeClr val="tx1"/>
                </a:solidFill>
                <a:latin typeface="+mj-lt"/>
                <a:cs typeface="Calibri Light" panose="020F0302020204030204" pitchFamily="34" charset="0"/>
              </a:rPr>
              <a:t>42%</a:t>
            </a:r>
            <a:endParaRPr lang="ru-RU">
              <a:solidFill>
                <a:schemeClr val="tx1"/>
              </a:solidFill>
              <a:latin typeface="+mj-lt"/>
              <a:cs typeface="Calibri Light" panose="020F0302020204030204" pitchFamily="34" charset="0"/>
            </a:endParaRPr>
          </a:p>
        </p:txBody>
      </p:sp>
      <p:sp>
        <p:nvSpPr>
          <p:cNvPr id="51" name="TextBox 50">
            <a:extLst>
              <a:ext uri="{FF2B5EF4-FFF2-40B4-BE49-F238E27FC236}">
                <a16:creationId xmlns:a16="http://schemas.microsoft.com/office/drawing/2014/main" id="{BEDC53BE-7AD1-D9CF-BE42-D03945259493}"/>
              </a:ext>
            </a:extLst>
          </p:cNvPr>
          <p:cNvSpPr txBox="1"/>
          <p:nvPr/>
        </p:nvSpPr>
        <p:spPr>
          <a:xfrm>
            <a:off x="3409487" y="4527848"/>
            <a:ext cx="1071829" cy="276999"/>
          </a:xfrm>
          <a:prstGeom prst="rect">
            <a:avLst/>
          </a:prstGeom>
        </p:spPr>
        <p:txBody>
          <a:bodyPr wrap="square" lIns="360000" tIns="0" rIns="0" bIns="0" rtlCol="0" anchor="ctr">
            <a:spAutoFit/>
          </a:bodyPr>
          <a:lstStyle>
            <a:defPPr>
              <a:defRPr lang="en-US"/>
            </a:defPPr>
            <a:lvl1pPr>
              <a:defRPr b="1">
                <a:gradFill>
                  <a:gsLst>
                    <a:gs pos="0">
                      <a:schemeClr val="accent2"/>
                    </a:gs>
                    <a:gs pos="50000">
                      <a:schemeClr val="accent2">
                        <a:lumMod val="75000"/>
                      </a:schemeClr>
                    </a:gs>
                    <a:gs pos="100000">
                      <a:schemeClr val="accent4"/>
                    </a:gs>
                  </a:gsLst>
                  <a:lin ang="2700000" scaled="0"/>
                </a:gradFill>
              </a:defRPr>
            </a:lvl1pPr>
          </a:lstStyle>
          <a:p>
            <a:pPr>
              <a:spcAft>
                <a:spcPts val="800"/>
              </a:spcAft>
            </a:pPr>
            <a:r>
              <a:rPr lang="en-US">
                <a:solidFill>
                  <a:schemeClr val="tx1"/>
                </a:solidFill>
                <a:latin typeface="+mj-lt"/>
                <a:cs typeface="Calibri Light" panose="020F0302020204030204" pitchFamily="34" charset="0"/>
              </a:rPr>
              <a:t>41%</a:t>
            </a:r>
            <a:endParaRPr lang="ru-RU">
              <a:solidFill>
                <a:schemeClr val="tx1"/>
              </a:solidFill>
              <a:latin typeface="+mj-lt"/>
              <a:cs typeface="Calibri Light" panose="020F0302020204030204" pitchFamily="34" charset="0"/>
            </a:endParaRPr>
          </a:p>
        </p:txBody>
      </p:sp>
      <p:sp>
        <p:nvSpPr>
          <p:cNvPr id="52" name="TextBox 51">
            <a:extLst>
              <a:ext uri="{FF2B5EF4-FFF2-40B4-BE49-F238E27FC236}">
                <a16:creationId xmlns:a16="http://schemas.microsoft.com/office/drawing/2014/main" id="{2E5C2F23-808C-EBF1-E8A5-598293ECB11C}"/>
              </a:ext>
            </a:extLst>
          </p:cNvPr>
          <p:cNvSpPr txBox="1"/>
          <p:nvPr/>
        </p:nvSpPr>
        <p:spPr>
          <a:xfrm>
            <a:off x="3409487" y="5506725"/>
            <a:ext cx="1071829" cy="276999"/>
          </a:xfrm>
          <a:prstGeom prst="rect">
            <a:avLst/>
          </a:prstGeom>
        </p:spPr>
        <p:txBody>
          <a:bodyPr wrap="square" lIns="360000" tIns="0" rIns="0" bIns="0" rtlCol="0" anchor="ctr">
            <a:spAutoFit/>
          </a:bodyPr>
          <a:lstStyle>
            <a:defPPr>
              <a:defRPr lang="en-US"/>
            </a:defPPr>
            <a:lvl1pPr>
              <a:defRPr b="1">
                <a:gradFill>
                  <a:gsLst>
                    <a:gs pos="0">
                      <a:schemeClr val="accent2"/>
                    </a:gs>
                    <a:gs pos="50000">
                      <a:schemeClr val="accent2">
                        <a:lumMod val="75000"/>
                      </a:schemeClr>
                    </a:gs>
                    <a:gs pos="100000">
                      <a:schemeClr val="accent4"/>
                    </a:gs>
                  </a:gsLst>
                  <a:lin ang="2700000" scaled="0"/>
                </a:gradFill>
              </a:defRPr>
            </a:lvl1pPr>
          </a:lstStyle>
          <a:p>
            <a:pPr>
              <a:spcAft>
                <a:spcPts val="800"/>
              </a:spcAft>
            </a:pPr>
            <a:r>
              <a:rPr lang="en-US">
                <a:solidFill>
                  <a:schemeClr val="tx1"/>
                </a:solidFill>
                <a:latin typeface="+mj-lt"/>
                <a:cs typeface="Calibri Light" panose="020F0302020204030204" pitchFamily="34" charset="0"/>
              </a:rPr>
              <a:t>31%</a:t>
            </a:r>
            <a:endParaRPr lang="ru-RU">
              <a:solidFill>
                <a:schemeClr val="tx1"/>
              </a:solidFill>
              <a:latin typeface="+mj-lt"/>
              <a:cs typeface="Calibri Light" panose="020F0302020204030204" pitchFamily="34" charset="0"/>
            </a:endParaRPr>
          </a:p>
        </p:txBody>
      </p:sp>
      <p:sp>
        <p:nvSpPr>
          <p:cNvPr id="53" name="TextBox 52">
            <a:extLst>
              <a:ext uri="{FF2B5EF4-FFF2-40B4-BE49-F238E27FC236}">
                <a16:creationId xmlns:a16="http://schemas.microsoft.com/office/drawing/2014/main" id="{35275477-D52A-2237-A8C6-4229FA5A01BF}"/>
              </a:ext>
            </a:extLst>
          </p:cNvPr>
          <p:cNvSpPr txBox="1"/>
          <p:nvPr/>
        </p:nvSpPr>
        <p:spPr>
          <a:xfrm>
            <a:off x="3747355" y="6326757"/>
            <a:ext cx="3116732" cy="215444"/>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effectLst/>
                <a:uLnTx/>
                <a:uFillTx/>
                <a:latin typeface="Calibri"/>
                <a:ea typeface="+mn-ea"/>
                <a:cs typeface="+mn-cs"/>
              </a:rPr>
              <a:t>Source: </a:t>
            </a:r>
            <a:r>
              <a:rPr kumimoji="0" lang="en-US" sz="1400" b="0" i="1" u="none" strike="noStrike" kern="1200" cap="none" spc="0" normalizeH="0" baseline="0" noProof="0" dirty="0">
                <a:ln>
                  <a:noFill/>
                </a:ln>
                <a:solidFill>
                  <a:schemeClr val="accent2">
                    <a:lumMod val="75000"/>
                  </a:schemeClr>
                </a:solidFill>
                <a:effectLst/>
                <a:uLnTx/>
                <a:uFillTx/>
                <a:latin typeface="Calibri"/>
                <a:ea typeface="+mn-ea"/>
                <a:cs typeface="+mn-cs"/>
                <a:hlinkClick r:id="rId15"/>
              </a:rPr>
              <a:t>The Writer 2025 AI Survey</a:t>
            </a:r>
            <a:endParaRPr kumimoji="0" lang="en-US" sz="1400" b="0" i="1" u="none" strike="noStrike" kern="1200" cap="none" spc="0" normalizeH="0" baseline="0" noProof="0" dirty="0">
              <a:ln>
                <a:noFill/>
              </a:ln>
              <a:solidFill>
                <a:schemeClr val="accent2">
                  <a:lumMod val="75000"/>
                </a:schemeClr>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92988025-535F-83D9-8570-10934EBACDBD}"/>
              </a:ext>
            </a:extLst>
          </p:cNvPr>
          <p:cNvSpPr/>
          <p:nvPr/>
        </p:nvSpPr>
        <p:spPr>
          <a:xfrm>
            <a:off x="4712678" y="1692333"/>
            <a:ext cx="7022122" cy="215444"/>
          </a:xfrm>
          <a:prstGeom prst="rect">
            <a:avLst/>
          </a:prstGeom>
        </p:spPr>
        <p:txBody>
          <a:bodyPr wrap="square" lIns="0" tIns="0" rIns="0" bIns="0" anchor="ctr">
            <a:spAutoFit/>
          </a:bodyPr>
          <a:lstStyle/>
          <a:p>
            <a:pPr>
              <a:spcAft>
                <a:spcPts val="400"/>
              </a:spcAft>
            </a:pPr>
            <a:r>
              <a:rPr lang="en-US" sz="1400" dirty="0">
                <a:latin typeface="Calibri Light" panose="020F0302020204030204" pitchFamily="34" charset="0"/>
                <a:cs typeface="Calibri Light" panose="020F0302020204030204" pitchFamily="34" charset="0"/>
              </a:rPr>
              <a:t>of executives reported increased tension in the organization caused by AI-related initiatives.</a:t>
            </a:r>
          </a:p>
        </p:txBody>
      </p:sp>
      <p:sp>
        <p:nvSpPr>
          <p:cNvPr id="55" name="Rectangle 54">
            <a:extLst>
              <a:ext uri="{FF2B5EF4-FFF2-40B4-BE49-F238E27FC236}">
                <a16:creationId xmlns:a16="http://schemas.microsoft.com/office/drawing/2014/main" id="{2C9E8D30-C61D-4454-C55B-0437185AB560}"/>
              </a:ext>
            </a:extLst>
          </p:cNvPr>
          <p:cNvSpPr/>
          <p:nvPr/>
        </p:nvSpPr>
        <p:spPr>
          <a:xfrm>
            <a:off x="4712678" y="2506818"/>
            <a:ext cx="7022122" cy="482183"/>
          </a:xfrm>
          <a:prstGeom prst="rect">
            <a:avLst/>
          </a:prstGeom>
        </p:spPr>
        <p:txBody>
          <a:bodyPr wrap="square" lIns="0" tIns="0" rIns="0" bIns="0" anchor="ctr">
            <a:spAutoFit/>
          </a:bodyPr>
          <a:lstStyle/>
          <a:p>
            <a:pPr>
              <a:spcAft>
                <a:spcPts val="400"/>
              </a:spcAft>
            </a:pPr>
            <a:r>
              <a:rPr lang="en-US" sz="1400" dirty="0">
                <a:latin typeface="Calibri Light" panose="020F0302020204030204" pitchFamily="34" charset="0"/>
                <a:cs typeface="Calibri Light" panose="020F0302020204030204" pitchFamily="34" charset="0"/>
              </a:rPr>
              <a:t>of employees were described as “in denial,” “resistant,” “reluctant,” or “indifferent” about</a:t>
            </a:r>
          </a:p>
          <a:p>
            <a:pPr>
              <a:spcAft>
                <a:spcPts val="400"/>
              </a:spcAft>
            </a:pPr>
            <a:r>
              <a:rPr lang="en-US" sz="1400" dirty="0">
                <a:latin typeface="Calibri Light" panose="020F0302020204030204" pitchFamily="34" charset="0"/>
                <a:cs typeface="Calibri Light" panose="020F0302020204030204" pitchFamily="34" charset="0"/>
              </a:rPr>
              <a:t>AI integration.</a:t>
            </a:r>
          </a:p>
        </p:txBody>
      </p:sp>
      <p:sp>
        <p:nvSpPr>
          <p:cNvPr id="56" name="Rectangle 55">
            <a:extLst>
              <a:ext uri="{FF2B5EF4-FFF2-40B4-BE49-F238E27FC236}">
                <a16:creationId xmlns:a16="http://schemas.microsoft.com/office/drawing/2014/main" id="{802013D7-926F-3142-DD59-E060F13311F4}"/>
              </a:ext>
            </a:extLst>
          </p:cNvPr>
          <p:cNvSpPr/>
          <p:nvPr/>
        </p:nvSpPr>
        <p:spPr>
          <a:xfrm>
            <a:off x="4712678" y="3599191"/>
            <a:ext cx="7022122" cy="215444"/>
          </a:xfrm>
          <a:prstGeom prst="rect">
            <a:avLst/>
          </a:prstGeom>
        </p:spPr>
        <p:txBody>
          <a:bodyPr wrap="square" lIns="0" tIns="0" rIns="0" bIns="0" anchor="ctr">
            <a:spAutoFit/>
          </a:bodyPr>
          <a:lstStyle/>
          <a:p>
            <a:pPr>
              <a:spcAft>
                <a:spcPts val="400"/>
              </a:spcAft>
            </a:pPr>
            <a:r>
              <a:rPr lang="en-US" sz="1400" dirty="0">
                <a:latin typeface="Calibri Light" panose="020F0302020204030204" pitchFamily="34" charset="0"/>
                <a:cs typeface="Calibri Light" panose="020F0302020204030204" pitchFamily="34" charset="0"/>
              </a:rPr>
              <a:t>of executives stated that generative AI is “tearing their company apart.”</a:t>
            </a:r>
          </a:p>
        </p:txBody>
      </p:sp>
      <p:sp>
        <p:nvSpPr>
          <p:cNvPr id="57" name="Rectangle 56">
            <a:extLst>
              <a:ext uri="{FF2B5EF4-FFF2-40B4-BE49-F238E27FC236}">
                <a16:creationId xmlns:a16="http://schemas.microsoft.com/office/drawing/2014/main" id="{3A2EB127-9DB3-A225-C075-7AC752DF0646}"/>
              </a:ext>
            </a:extLst>
          </p:cNvPr>
          <p:cNvSpPr/>
          <p:nvPr/>
        </p:nvSpPr>
        <p:spPr>
          <a:xfrm>
            <a:off x="4712678" y="4558196"/>
            <a:ext cx="7022122" cy="215444"/>
          </a:xfrm>
          <a:prstGeom prst="rect">
            <a:avLst/>
          </a:prstGeom>
        </p:spPr>
        <p:txBody>
          <a:bodyPr wrap="square" lIns="0" tIns="0" rIns="0" bIns="0" anchor="ctr">
            <a:spAutoFit/>
          </a:bodyPr>
          <a:lstStyle/>
          <a:p>
            <a:pPr>
              <a:spcAft>
                <a:spcPts val="400"/>
              </a:spcAft>
            </a:pPr>
            <a:r>
              <a:rPr lang="en-US" sz="1400">
                <a:latin typeface="Calibri Light" panose="020F0302020204030204" pitchFamily="34" charset="0"/>
                <a:cs typeface="Calibri Light" panose="020F0302020204030204" pitchFamily="34" charset="0"/>
              </a:rPr>
              <a:t>of Gen Z employees admitted to resisting or not using AI tools.</a:t>
            </a:r>
          </a:p>
        </p:txBody>
      </p:sp>
      <p:sp>
        <p:nvSpPr>
          <p:cNvPr id="58" name="Rectangle 57">
            <a:extLst>
              <a:ext uri="{FF2B5EF4-FFF2-40B4-BE49-F238E27FC236}">
                <a16:creationId xmlns:a16="http://schemas.microsoft.com/office/drawing/2014/main" id="{BC12DA39-8BFC-4CAF-C78A-B0F93FB6395D}"/>
              </a:ext>
            </a:extLst>
          </p:cNvPr>
          <p:cNvSpPr/>
          <p:nvPr/>
        </p:nvSpPr>
        <p:spPr>
          <a:xfrm>
            <a:off x="4712678" y="5539504"/>
            <a:ext cx="7022122" cy="215444"/>
          </a:xfrm>
          <a:prstGeom prst="rect">
            <a:avLst/>
          </a:prstGeom>
        </p:spPr>
        <p:txBody>
          <a:bodyPr wrap="square" lIns="0" tIns="0" rIns="0" bIns="0" anchor="ctr">
            <a:spAutoFit/>
          </a:bodyPr>
          <a:lstStyle/>
          <a:p>
            <a:pPr>
              <a:spcAft>
                <a:spcPts val="400"/>
              </a:spcAft>
            </a:pPr>
            <a:r>
              <a:rPr lang="en-US" sz="1400" dirty="0">
                <a:latin typeface="Calibri Light" panose="020F0302020204030204" pitchFamily="34" charset="0"/>
                <a:cs typeface="Calibri Light" panose="020F0302020204030204" pitchFamily="34" charset="0"/>
              </a:rPr>
              <a:t>of all employees said they are actively resisting or sabotaging their company’s AI efforts.</a:t>
            </a:r>
          </a:p>
        </p:txBody>
      </p:sp>
      <p:cxnSp>
        <p:nvCxnSpPr>
          <p:cNvPr id="59" name="Straight Connector 58">
            <a:extLst>
              <a:ext uri="{FF2B5EF4-FFF2-40B4-BE49-F238E27FC236}">
                <a16:creationId xmlns:a16="http://schemas.microsoft.com/office/drawing/2014/main" id="{929F30EA-5133-B1E9-23C6-0664FBD2461D}"/>
              </a:ext>
            </a:extLst>
          </p:cNvPr>
          <p:cNvCxnSpPr>
            <a:cxnSpLocks/>
          </p:cNvCxnSpPr>
          <p:nvPr/>
        </p:nvCxnSpPr>
        <p:spPr>
          <a:xfrm>
            <a:off x="3508917" y="2277167"/>
            <a:ext cx="8222708" cy="0"/>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CE37ED6-7469-81AA-42EE-E667381B70D6}"/>
              </a:ext>
            </a:extLst>
          </p:cNvPr>
          <p:cNvCxnSpPr>
            <a:cxnSpLocks/>
          </p:cNvCxnSpPr>
          <p:nvPr/>
        </p:nvCxnSpPr>
        <p:spPr>
          <a:xfrm>
            <a:off x="3508917" y="3231390"/>
            <a:ext cx="8222708" cy="0"/>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3029FD3-8CEF-AD20-F841-8E75557E1AAE}"/>
              </a:ext>
            </a:extLst>
          </p:cNvPr>
          <p:cNvCxnSpPr>
            <a:cxnSpLocks/>
          </p:cNvCxnSpPr>
          <p:nvPr/>
        </p:nvCxnSpPr>
        <p:spPr>
          <a:xfrm>
            <a:off x="3508917" y="4185613"/>
            <a:ext cx="8222708" cy="0"/>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746BECE-D958-81BD-2F60-849A1C59264D}"/>
              </a:ext>
            </a:extLst>
          </p:cNvPr>
          <p:cNvCxnSpPr>
            <a:cxnSpLocks/>
          </p:cNvCxnSpPr>
          <p:nvPr/>
        </p:nvCxnSpPr>
        <p:spPr>
          <a:xfrm>
            <a:off x="3508917" y="5139837"/>
            <a:ext cx="8222708" cy="0"/>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C0912BED-147C-01E0-6424-50D4F74D8ED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4846169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3873-012C-E447-9C95-86125F5CF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4F2C9-FAA3-065A-D220-CC96095AE8B0}"/>
              </a:ext>
            </a:extLst>
          </p:cNvPr>
          <p:cNvSpPr>
            <a:spLocks noGrp="1"/>
          </p:cNvSpPr>
          <p:nvPr>
            <p:ph type="title"/>
          </p:nvPr>
        </p:nvSpPr>
        <p:spPr>
          <a:xfrm>
            <a:off x="457200" y="723900"/>
            <a:ext cx="4521200" cy="454660"/>
          </a:xfrm>
        </p:spPr>
        <p:txBody>
          <a:bodyPr/>
          <a:lstStyle/>
          <a:p>
            <a:r>
              <a:rPr lang="en-US"/>
              <a:t>EPAM is Leading </a:t>
            </a:r>
            <a:br>
              <a:rPr lang="en-US"/>
            </a:br>
            <a:r>
              <a:rPr lang="en-US"/>
              <a:t>GenAI-Enabled Engineering</a:t>
            </a:r>
          </a:p>
        </p:txBody>
      </p:sp>
      <p:grpSp>
        <p:nvGrpSpPr>
          <p:cNvPr id="5" name="Group 4">
            <a:extLst>
              <a:ext uri="{FF2B5EF4-FFF2-40B4-BE49-F238E27FC236}">
                <a16:creationId xmlns:a16="http://schemas.microsoft.com/office/drawing/2014/main" id="{9836BC6C-D307-8B06-3EF9-8BA6B2DA6EFA}"/>
              </a:ext>
            </a:extLst>
          </p:cNvPr>
          <p:cNvGrpSpPr/>
          <p:nvPr/>
        </p:nvGrpSpPr>
        <p:grpSpPr>
          <a:xfrm>
            <a:off x="491033" y="2254728"/>
            <a:ext cx="3826967" cy="3824038"/>
            <a:chOff x="4502522" y="780297"/>
            <a:chExt cx="4264135" cy="4483100"/>
          </a:xfrm>
        </p:grpSpPr>
        <p:pic>
          <p:nvPicPr>
            <p:cNvPr id="6" name="Picture 5" descr="A diagram of a company&amp;#39;s company&#10;&#10;AI-generated content may be incorrect.">
              <a:extLst>
                <a:ext uri="{FF2B5EF4-FFF2-40B4-BE49-F238E27FC236}">
                  <a16:creationId xmlns:a16="http://schemas.microsoft.com/office/drawing/2014/main" id="{89E78508-8CC2-3FEC-3BB5-96AC252FE23E}"/>
                </a:ext>
              </a:extLst>
            </p:cNvPr>
            <p:cNvPicPr>
              <a:picLocks noChangeAspect="1"/>
            </p:cNvPicPr>
            <p:nvPr/>
          </p:nvPicPr>
          <p:blipFill>
            <a:blip r:embed="rId3">
              <a:extLst>
                <a:ext uri="{28A0092B-C50C-407E-A947-70E740481C1C}">
                  <a14:useLocalDpi xmlns:a14="http://schemas.microsoft.com/office/drawing/2010/main"/>
                </a:ext>
              </a:extLst>
            </a:blip>
            <a:srcRect r="15824"/>
            <a:stretch>
              <a:fillRect/>
            </a:stretch>
          </p:blipFill>
          <p:spPr>
            <a:xfrm>
              <a:off x="4502522" y="780297"/>
              <a:ext cx="4264135" cy="4483100"/>
            </a:xfrm>
            <a:prstGeom prst="rect">
              <a:avLst/>
            </a:prstGeom>
            <a:solidFill>
              <a:schemeClr val="accent2"/>
            </a:solidFill>
            <a:ln>
              <a:solidFill>
                <a:schemeClr val="accent2"/>
              </a:solidFill>
            </a:ln>
          </p:spPr>
        </p:pic>
        <p:sp>
          <p:nvSpPr>
            <p:cNvPr id="7" name="Rounded Rectangle 18">
              <a:extLst>
                <a:ext uri="{FF2B5EF4-FFF2-40B4-BE49-F238E27FC236}">
                  <a16:creationId xmlns:a16="http://schemas.microsoft.com/office/drawing/2014/main" id="{5FB4BBDB-4DE4-6F06-03DC-32A929EE2558}"/>
                </a:ext>
              </a:extLst>
            </p:cNvPr>
            <p:cNvSpPr/>
            <p:nvPr/>
          </p:nvSpPr>
          <p:spPr bwMode="auto">
            <a:xfrm>
              <a:off x="7529384" y="2330441"/>
              <a:ext cx="691978" cy="135924"/>
            </a:xfrm>
            <a:prstGeom prst="roundRect">
              <a:avLst/>
            </a:prstGeom>
            <a:solidFill>
              <a:schemeClr val="accent2">
                <a:alpha val="17000"/>
              </a:schemeClr>
            </a:solidFill>
            <a:ln w="19050">
              <a:solidFill>
                <a:schemeClr val="accent2"/>
              </a:solid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grpSp>
      <p:sp>
        <p:nvSpPr>
          <p:cNvPr id="11" name="TextBox 10">
            <a:extLst>
              <a:ext uri="{FF2B5EF4-FFF2-40B4-BE49-F238E27FC236}">
                <a16:creationId xmlns:a16="http://schemas.microsoft.com/office/drawing/2014/main" id="{F596C105-814B-DA0B-7F02-713635F29F09}"/>
              </a:ext>
            </a:extLst>
          </p:cNvPr>
          <p:cNvSpPr txBox="1"/>
          <p:nvPr/>
        </p:nvSpPr>
        <p:spPr>
          <a:xfrm>
            <a:off x="408479" y="6116468"/>
            <a:ext cx="609790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Innovation Guide for Generative AI Consulting and Implementation Service</a:t>
            </a:r>
            <a:r>
              <a:rPr kumimoji="0" lang="en-US" sz="700" b="0" i="1" u="none" strike="noStrike" kern="1200" cap="none" spc="0" normalizeH="0" baseline="0" noProof="0">
                <a:ln>
                  <a:noFill/>
                </a:ln>
                <a:solidFill>
                  <a:srgbClr val="FFFFFF"/>
                </a:solidFill>
                <a:effectLst/>
                <a:uLnTx/>
                <a:uFillTx/>
                <a:latin typeface="Calibri"/>
                <a:ea typeface="+mn-ea"/>
                <a:cs typeface="+mn-cs"/>
                <a:hlinkClick r:id="rId5">
                  <a:extLst>
                    <a:ext uri="{A12FA001-AC4F-418D-AE19-62706E023703}">
                      <ahyp:hlinkClr xmlns:ahyp="http://schemas.microsoft.com/office/drawing/2018/hyperlinkcolor" val="tx"/>
                    </a:ext>
                  </a:extLst>
                </a:hlinkClick>
              </a:rPr>
              <a:t>s</a:t>
            </a:r>
            <a:endParaRPr kumimoji="0" lang="en-US" sz="700" b="0" i="1" u="none" strike="noStrike" kern="1200" cap="none" spc="0" normalizeH="0" baseline="0" noProof="0">
              <a:ln>
                <a:noFill/>
              </a:ln>
              <a:solidFill>
                <a:srgbClr val="FFFF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Calibri"/>
                <a:ea typeface="+mn-ea"/>
                <a:cs typeface="+mn-cs"/>
              </a:rPr>
              <a:t>Published: August 14, 2025   </a:t>
            </a:r>
          </a:p>
        </p:txBody>
      </p:sp>
      <p:sp>
        <p:nvSpPr>
          <p:cNvPr id="13" name="TextBox 12">
            <a:extLst>
              <a:ext uri="{FF2B5EF4-FFF2-40B4-BE49-F238E27FC236}">
                <a16:creationId xmlns:a16="http://schemas.microsoft.com/office/drawing/2014/main" id="{54F95B26-760C-4737-5787-18DACE8AFC7E}"/>
              </a:ext>
            </a:extLst>
          </p:cNvPr>
          <p:cNvSpPr txBox="1"/>
          <p:nvPr/>
        </p:nvSpPr>
        <p:spPr>
          <a:xfrm>
            <a:off x="500354" y="1511690"/>
            <a:ext cx="4213886"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a:ln>
                  <a:noFill/>
                </a:ln>
                <a:solidFill>
                  <a:srgbClr val="418DFF"/>
                </a:solidFill>
                <a:effectLst/>
                <a:uLnTx/>
                <a:uFillTx/>
                <a:latin typeface="Calibri"/>
                <a:ea typeface="+mn-ea"/>
                <a:cs typeface="+mn-cs"/>
              </a:rPr>
              <a:t>EPAM is an </a:t>
            </a:r>
            <a:r>
              <a:rPr kumimoji="0" lang="en-US" sz="1400" b="1" i="0" u="none" strike="noStrike" kern="1200" cap="none" spc="100" normalizeH="0" baseline="0" noProof="0">
                <a:ln>
                  <a:noFill/>
                </a:ln>
                <a:solidFill>
                  <a:srgbClr val="FFFFFF"/>
                </a:solidFill>
                <a:effectLst/>
                <a:uLnTx/>
                <a:uFillTx/>
                <a:latin typeface="Calibri"/>
                <a:ea typeface="+mn-ea"/>
                <a:cs typeface="+mn-cs"/>
              </a:rPr>
              <a:t>Emerging Leader </a:t>
            </a:r>
            <a:r>
              <a:rPr kumimoji="0" lang="en-US" sz="1400" b="1" i="0" u="none" strike="noStrike" kern="1200" cap="none" spc="100" normalizeH="0" baseline="0" noProof="0">
                <a:ln>
                  <a:noFill/>
                </a:ln>
                <a:solidFill>
                  <a:srgbClr val="418DFF"/>
                </a:solidFill>
                <a:effectLst/>
                <a:uLnTx/>
                <a:uFillTx/>
                <a:latin typeface="Calibri"/>
                <a:ea typeface="+mn-ea"/>
                <a:cs typeface="+mn-cs"/>
              </a:rPr>
              <a:t>in Gartner's Emerging Market Quadrant for Generative AI Consulting and Implementation Services.</a:t>
            </a:r>
          </a:p>
        </p:txBody>
      </p:sp>
      <p:sp>
        <p:nvSpPr>
          <p:cNvPr id="15" name="Rectangle 14">
            <a:extLst>
              <a:ext uri="{FF2B5EF4-FFF2-40B4-BE49-F238E27FC236}">
                <a16:creationId xmlns:a16="http://schemas.microsoft.com/office/drawing/2014/main" id="{851F085C-A2F6-B7A1-F3E9-9BF632087AD5}"/>
              </a:ext>
            </a:extLst>
          </p:cNvPr>
          <p:cNvSpPr/>
          <p:nvPr/>
        </p:nvSpPr>
        <p:spPr bwMode="auto">
          <a:xfrm>
            <a:off x="5447928" y="3030448"/>
            <a:ext cx="5976000" cy="3004592"/>
          </a:xfrm>
          <a:prstGeom prst="rect">
            <a:avLst/>
          </a:prstGeom>
          <a:gradFill>
            <a:gsLst>
              <a:gs pos="0">
                <a:schemeClr val="accent2">
                  <a:alpha val="60000"/>
                </a:schemeClr>
              </a:gs>
              <a:gs pos="56000">
                <a:schemeClr val="accent2">
                  <a:lumMod val="75000"/>
                  <a:alpha val="60000"/>
                </a:schemeClr>
              </a:gs>
              <a:gs pos="100000">
                <a:schemeClr val="accent4">
                  <a:alpha val="60000"/>
                </a:schemeClr>
              </a:gs>
            </a:gsLst>
            <a:lin ang="2700000" scaled="0"/>
          </a:gradFill>
          <a:ln>
            <a:solidFill>
              <a:schemeClr val="accent2"/>
            </a:solidFill>
          </a:ln>
          <a:effectLst/>
        </p:spPr>
        <p:txBody>
          <a:bodyPr wrap="none"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Bold"/>
              <a:ea typeface="+mn-ea"/>
              <a:cs typeface="+mn-cs"/>
            </a:endParaRPr>
          </a:p>
        </p:txBody>
      </p:sp>
      <p:pic>
        <p:nvPicPr>
          <p:cNvPr id="16" name="Picture 2">
            <a:extLst>
              <a:ext uri="{FF2B5EF4-FFF2-40B4-BE49-F238E27FC236}">
                <a16:creationId xmlns:a16="http://schemas.microsoft.com/office/drawing/2014/main" id="{D506DBEF-61EE-3452-F75E-C654BB8CFA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5169"/>
          <a:stretch>
            <a:fillRect/>
          </a:stretch>
        </p:blipFill>
        <p:spPr bwMode="auto">
          <a:xfrm>
            <a:off x="7454785" y="269246"/>
            <a:ext cx="3997413" cy="25706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3921807-493A-E7BF-78D7-4D4D9F348D38}"/>
              </a:ext>
            </a:extLst>
          </p:cNvPr>
          <p:cNvSpPr txBox="1"/>
          <p:nvPr/>
        </p:nvSpPr>
        <p:spPr>
          <a:xfrm>
            <a:off x="5608094" y="842073"/>
            <a:ext cx="1698824" cy="1661993"/>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EPAM AI/Run Developer Agent is leading  </a:t>
            </a:r>
            <a:r>
              <a:rPr kumimoji="0" lang="en-US" sz="1200" b="1" i="0" u="sng" strike="noStrike" kern="1200" cap="none" spc="200" normalizeH="0" baseline="0" noProof="0">
                <a:ln>
                  <a:noFill/>
                </a:ln>
                <a:solidFill>
                  <a:srgbClr val="107E8D">
                    <a:lumMod val="60000"/>
                    <a:lumOff val="40000"/>
                  </a:srgbClr>
                </a:solidFill>
                <a:effectLst/>
                <a:uLnTx/>
                <a:uFillTx/>
                <a:latin typeface="Calibri Light" panose="020F0302020204030204" pitchFamily="34" charset="0"/>
                <a:ea typeface="+mn-ea"/>
                <a:cs typeface="Calibri Light" panose="020F0302020204030204" pitchFamily="34" charset="0"/>
              </a:rPr>
              <a:t>SWE-bench</a:t>
            </a:r>
            <a:r>
              <a:rPr kumimoji="0" lang="en-US" sz="1200" b="1" i="0" u="none" strike="noStrike" kern="1200" cap="none" spc="20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  - </a:t>
            </a:r>
            <a:r>
              <a:rPr kumimoji="0" lang="en-US" sz="1200" b="0" i="0" u="none" strike="noStrike" kern="1200" cap="none" spc="20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industry-standard AI Coding Assessment Evaluation Toolset for software engineering.</a:t>
            </a:r>
            <a:endParaRPr kumimoji="0" lang="en-US" sz="1200" b="0" i="0" u="none" strike="noStrike" kern="1200" cap="none" spc="200" normalizeH="0" baseline="0" noProof="0">
              <a:ln>
                <a:noFill/>
              </a:ln>
              <a:solidFill>
                <a:srgbClr val="000000"/>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5E17A5EE-FDB9-72DB-5661-EC8DFBBB5957}"/>
              </a:ext>
            </a:extLst>
          </p:cNvPr>
          <p:cNvPicPr>
            <a:picLocks noChangeAspect="1"/>
          </p:cNvPicPr>
          <p:nvPr/>
        </p:nvPicPr>
        <p:blipFill>
          <a:blip r:embed="rId7"/>
          <a:stretch>
            <a:fillRect/>
          </a:stretch>
        </p:blipFill>
        <p:spPr>
          <a:xfrm>
            <a:off x="7495954" y="3585961"/>
            <a:ext cx="3746191" cy="861920"/>
          </a:xfrm>
          <a:prstGeom prst="rect">
            <a:avLst/>
          </a:prstGeom>
          <a:ln>
            <a:solidFill>
              <a:schemeClr val="accent2"/>
            </a:solidFill>
          </a:ln>
          <a:effectLst>
            <a:outerShdw blurRad="50800" dist="38100" dir="5400000" algn="t" rotWithShape="0">
              <a:schemeClr val="accent2">
                <a:alpha val="40000"/>
              </a:schemeClr>
            </a:outerShdw>
          </a:effectLst>
        </p:spPr>
      </p:pic>
      <p:sp>
        <p:nvSpPr>
          <p:cNvPr id="21" name="Rectangle: Rounded Corners 20">
            <a:extLst>
              <a:ext uri="{FF2B5EF4-FFF2-40B4-BE49-F238E27FC236}">
                <a16:creationId xmlns:a16="http://schemas.microsoft.com/office/drawing/2014/main" id="{D6ACD0C9-E33C-C959-E233-17F2D502E217}"/>
              </a:ext>
            </a:extLst>
          </p:cNvPr>
          <p:cNvSpPr/>
          <p:nvPr/>
        </p:nvSpPr>
        <p:spPr bwMode="auto">
          <a:xfrm>
            <a:off x="7418678" y="1141079"/>
            <a:ext cx="4010660" cy="193040"/>
          </a:xfrm>
          <a:prstGeom prst="roundRect">
            <a:avLst/>
          </a:prstGeom>
          <a:noFill/>
          <a:ln w="12700">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2" name="TextBox 21">
            <a:extLst>
              <a:ext uri="{FF2B5EF4-FFF2-40B4-BE49-F238E27FC236}">
                <a16:creationId xmlns:a16="http://schemas.microsoft.com/office/drawing/2014/main" id="{03101A6E-6C5E-C096-09EB-CBCFF5D172CD}"/>
              </a:ext>
            </a:extLst>
          </p:cNvPr>
          <p:cNvSpPr txBox="1"/>
          <p:nvPr/>
        </p:nvSpPr>
        <p:spPr>
          <a:xfrm>
            <a:off x="7495037" y="3135313"/>
            <a:ext cx="3807189" cy="369332"/>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a:ln>
                  <a:noFill/>
                </a:ln>
                <a:solidFill>
                  <a:srgbClr val="FFFFFF"/>
                </a:solidFill>
                <a:effectLst/>
                <a:uLnTx/>
                <a:uFillTx/>
                <a:latin typeface="Calibri"/>
                <a:ea typeface="+mn-ea"/>
                <a:cs typeface="+mn-cs"/>
              </a:rPr>
              <a:t>EPAM Enterprise GenAI Orchestration Platform DIAL is now on AWS Marketplace </a:t>
            </a:r>
          </a:p>
        </p:txBody>
      </p:sp>
      <p:sp>
        <p:nvSpPr>
          <p:cNvPr id="24" name="Rectangle 23">
            <a:extLst>
              <a:ext uri="{FF2B5EF4-FFF2-40B4-BE49-F238E27FC236}">
                <a16:creationId xmlns:a16="http://schemas.microsoft.com/office/drawing/2014/main" id="{B81A0E6D-63BB-C224-9448-BF41A7DD7421}"/>
              </a:ext>
            </a:extLst>
          </p:cNvPr>
          <p:cNvSpPr/>
          <p:nvPr/>
        </p:nvSpPr>
        <p:spPr bwMode="auto">
          <a:xfrm>
            <a:off x="5447928" y="307128"/>
            <a:ext cx="5976000" cy="2596896"/>
          </a:xfrm>
          <a:prstGeom prst="rect">
            <a:avLst/>
          </a:prstGeom>
          <a:noFill/>
          <a:ln>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418DFF"/>
                </a:solidFill>
              </a:ln>
              <a:noFill/>
              <a:effectLst/>
              <a:uLnTx/>
              <a:uFillTx/>
              <a:latin typeface="Calibri Light" panose="020F0302020204030204" pitchFamily="34" charset="0"/>
              <a:ea typeface="Human Sans ExtraLight" charset="0"/>
              <a:cs typeface="Human Sans ExtraLight" charset="0"/>
            </a:endParaRPr>
          </a:p>
        </p:txBody>
      </p:sp>
      <p:pic>
        <p:nvPicPr>
          <p:cNvPr id="8" name="Picture 7" descr="A close-up of a website&#10;&#10;AI-generated content may be incorrect.">
            <a:extLst>
              <a:ext uri="{FF2B5EF4-FFF2-40B4-BE49-F238E27FC236}">
                <a16:creationId xmlns:a16="http://schemas.microsoft.com/office/drawing/2014/main" id="{827758F7-5370-0961-0226-9F4E98C41DAF}"/>
              </a:ext>
            </a:extLst>
          </p:cNvPr>
          <p:cNvPicPr>
            <a:picLocks noChangeAspect="1"/>
          </p:cNvPicPr>
          <p:nvPr/>
        </p:nvPicPr>
        <p:blipFill>
          <a:blip r:embed="rId8"/>
          <a:stretch>
            <a:fillRect/>
          </a:stretch>
        </p:blipFill>
        <p:spPr>
          <a:xfrm>
            <a:off x="5630926" y="4072012"/>
            <a:ext cx="3685794" cy="1601808"/>
          </a:xfrm>
          <a:prstGeom prst="rect">
            <a:avLst/>
          </a:prstGeom>
          <a:ln>
            <a:solidFill>
              <a:schemeClr val="accent2"/>
            </a:solidFill>
          </a:ln>
          <a:effectLst>
            <a:outerShdw blurRad="50800" dist="38100" dir="5400000" algn="t" rotWithShape="0">
              <a:schemeClr val="accent2">
                <a:alpha val="40000"/>
              </a:schemeClr>
            </a:outerShdw>
          </a:effectLst>
        </p:spPr>
      </p:pic>
      <p:pic>
        <p:nvPicPr>
          <p:cNvPr id="12" name="Picture 11" descr="A close-up of a white background&#10;&#10;AI-generated content may be incorrect.">
            <a:extLst>
              <a:ext uri="{FF2B5EF4-FFF2-40B4-BE49-F238E27FC236}">
                <a16:creationId xmlns:a16="http://schemas.microsoft.com/office/drawing/2014/main" id="{794D3CF4-51DF-5CE3-A51D-C5928D5DB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8227" y="5211708"/>
            <a:ext cx="2963918" cy="623868"/>
          </a:xfrm>
          <a:prstGeom prst="rect">
            <a:avLst/>
          </a:prstGeom>
          <a:ln>
            <a:solidFill>
              <a:schemeClr val="accent2"/>
            </a:solidFill>
          </a:ln>
          <a:effectLst>
            <a:outerShdw blurRad="50800" dist="38100" dir="5400000" algn="t" rotWithShape="0">
              <a:schemeClr val="accent2">
                <a:alpha val="40000"/>
              </a:schemeClr>
            </a:outerShdw>
          </a:effectLst>
        </p:spPr>
      </p:pic>
      <p:sp>
        <p:nvSpPr>
          <p:cNvPr id="9" name="Text Placeholder 8">
            <a:extLst>
              <a:ext uri="{FF2B5EF4-FFF2-40B4-BE49-F238E27FC236}">
                <a16:creationId xmlns:a16="http://schemas.microsoft.com/office/drawing/2014/main" id="{3C824D19-A811-B424-41E2-81BEBBBAD4E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11606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Тэкставае поле 4">
            <a:extLst>
              <a:ext uri="{FF2B5EF4-FFF2-40B4-BE49-F238E27FC236}">
                <a16:creationId xmlns:a16="http://schemas.microsoft.com/office/drawing/2014/main" id="{FA6F103E-7DB0-3979-575C-44E4BB636BF4}"/>
              </a:ext>
            </a:extLst>
          </p:cNvPr>
          <p:cNvSpPr txBox="1"/>
          <p:nvPr/>
        </p:nvSpPr>
        <p:spPr>
          <a:xfrm>
            <a:off x="457200" y="1685953"/>
            <a:ext cx="3111188" cy="1938992"/>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var(--font-user-message)"/>
                <a:ea typeface="Calibri"/>
                <a:cs typeface="Arial"/>
              </a:rPr>
              <a:t>A practical approach to modern software engineering that leverages AI agents across the full SDLC to automate processes, accelerate quality feedback loops, and enable faster time-to-market while reducing costs.</a:t>
            </a:r>
            <a:endParaRPr kumimoji="0" lang="en-US" sz="1800" b="0" i="0" u="none" strike="noStrike" kern="1200" cap="none" spc="0" normalizeH="0" baseline="0" noProof="0">
              <a:ln>
                <a:noFill/>
              </a:ln>
              <a:solidFill>
                <a:srgbClr val="FFFFFF"/>
              </a:solidFill>
              <a:effectLst/>
              <a:uLnTx/>
              <a:uFillTx/>
              <a:latin typeface="Calibri"/>
              <a:ea typeface="Calibri"/>
              <a:cs typeface="Arial"/>
            </a:endParaRPr>
          </a:p>
        </p:txBody>
      </p:sp>
      <p:sp>
        <p:nvSpPr>
          <p:cNvPr id="7" name="Picture Placeholder 6">
            <a:extLst>
              <a:ext uri="{FF2B5EF4-FFF2-40B4-BE49-F238E27FC236}">
                <a16:creationId xmlns:a16="http://schemas.microsoft.com/office/drawing/2014/main" id="{2CE2023B-485C-8707-2C4B-B1367EF52CB6}"/>
              </a:ext>
            </a:extLst>
          </p:cNvPr>
          <p:cNvSpPr>
            <a:spLocks noGrp="1"/>
          </p:cNvSpPr>
          <p:nvPr>
            <p:ph type="pic" sz="quarter" idx="16"/>
          </p:nvPr>
        </p:nvSpPr>
        <p:spPr>
          <a:xfrm>
            <a:off x="4260715" y="0"/>
            <a:ext cx="7931285" cy="6858000"/>
          </a:xfrm>
        </p:spPr>
        <p:txBody>
          <a:bodyPr/>
          <a:lstStyle/>
          <a:p>
            <a:endParaRPr lang="en-US"/>
          </a:p>
        </p:txBody>
      </p:sp>
      <p:sp>
        <p:nvSpPr>
          <p:cNvPr id="2" name="Title 1">
            <a:extLst>
              <a:ext uri="{FF2B5EF4-FFF2-40B4-BE49-F238E27FC236}">
                <a16:creationId xmlns:a16="http://schemas.microsoft.com/office/drawing/2014/main" id="{782BC1BE-05D5-B4E7-4B59-7F1BBEE714DF}"/>
              </a:ext>
            </a:extLst>
          </p:cNvPr>
          <p:cNvSpPr>
            <a:spLocks noGrp="1"/>
          </p:cNvSpPr>
          <p:nvPr>
            <p:ph type="title"/>
          </p:nvPr>
        </p:nvSpPr>
        <p:spPr>
          <a:xfrm>
            <a:off x="457201" y="723900"/>
            <a:ext cx="3611880" cy="457200"/>
          </a:xfrm>
        </p:spPr>
        <p:txBody>
          <a:bodyPr/>
          <a:lstStyle/>
          <a:p>
            <a:r>
              <a:rPr lang="en-US" dirty="0"/>
              <a:t>EPAM Al/Run</a:t>
            </a:r>
          </a:p>
        </p:txBody>
      </p:sp>
      <p:sp>
        <p:nvSpPr>
          <p:cNvPr id="6" name="Text Placeholder 5">
            <a:extLst>
              <a:ext uri="{FF2B5EF4-FFF2-40B4-BE49-F238E27FC236}">
                <a16:creationId xmlns:a16="http://schemas.microsoft.com/office/drawing/2014/main" id="{F551BF5F-D707-67C5-EFB8-672B20DCCCA3}"/>
              </a:ext>
            </a:extLst>
          </p:cNvPr>
          <p:cNvSpPr>
            <a:spLocks noGrp="1"/>
          </p:cNvSpPr>
          <p:nvPr>
            <p:ph type="body" sz="quarter" idx="15"/>
          </p:nvPr>
        </p:nvSpPr>
        <p:spPr/>
        <p:txBody>
          <a:bodyPr/>
          <a:lstStyle/>
          <a:p>
            <a:endParaRPr lang="en-US"/>
          </a:p>
        </p:txBody>
      </p:sp>
      <p:pic>
        <p:nvPicPr>
          <p:cNvPr id="12" name="Online Media 1" title="EPAM AI/Run™: Revolutionizing the Delivery of Digital Products">
            <a:hlinkClick r:id="" action="ppaction://media"/>
            <a:extLst>
              <a:ext uri="{FF2B5EF4-FFF2-40B4-BE49-F238E27FC236}">
                <a16:creationId xmlns:a16="http://schemas.microsoft.com/office/drawing/2014/main" id="{57C1C944-46A0-DC13-459E-D284418C3FDC}"/>
              </a:ext>
            </a:extLst>
          </p:cNvPr>
          <p:cNvPicPr>
            <a:picLocks noRot="1" noChangeAspect="1"/>
          </p:cNvPicPr>
          <p:nvPr>
            <a:videoFile r:link="rId1"/>
          </p:nvPr>
        </p:nvPicPr>
        <p:blipFill>
          <a:blip r:embed="rId4"/>
          <a:stretch>
            <a:fillRect/>
          </a:stretch>
        </p:blipFill>
        <p:spPr>
          <a:xfrm>
            <a:off x="4671577" y="952500"/>
            <a:ext cx="7163541" cy="4434948"/>
          </a:xfrm>
          <a:prstGeom prst="rect">
            <a:avLst/>
          </a:prstGeom>
        </p:spPr>
      </p:pic>
    </p:spTree>
    <p:extLst>
      <p:ext uri="{BB962C8B-B14F-4D97-AF65-F5344CB8AC3E}">
        <p14:creationId xmlns:p14="http://schemas.microsoft.com/office/powerpoint/2010/main" val="92176669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7126B-4E88-2E43-A763-349C491FC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DC357E-CA30-A453-7758-C0E0431143DD}"/>
              </a:ext>
            </a:extLst>
          </p:cNvPr>
          <p:cNvSpPr>
            <a:spLocks noGrp="1"/>
          </p:cNvSpPr>
          <p:nvPr>
            <p:ph type="title"/>
          </p:nvPr>
        </p:nvSpPr>
        <p:spPr>
          <a:xfrm>
            <a:off x="481265" y="1793240"/>
            <a:ext cx="10086801" cy="923330"/>
          </a:xfrm>
        </p:spPr>
        <p:txBody>
          <a:bodyPr/>
          <a:lstStyle/>
          <a:p>
            <a:r>
              <a:rPr lang="en-US"/>
              <a:t>AI Adoption Strategy</a:t>
            </a:r>
          </a:p>
        </p:txBody>
      </p:sp>
      <p:sp>
        <p:nvSpPr>
          <p:cNvPr id="5" name="Text Placeholder 4">
            <a:extLst>
              <a:ext uri="{FF2B5EF4-FFF2-40B4-BE49-F238E27FC236}">
                <a16:creationId xmlns:a16="http://schemas.microsoft.com/office/drawing/2014/main" id="{63E894F9-BC61-CFE4-1930-81E5BF0CA901}"/>
              </a:ext>
            </a:extLst>
          </p:cNvPr>
          <p:cNvSpPr>
            <a:spLocks noGrp="1"/>
          </p:cNvSpPr>
          <p:nvPr>
            <p:ph type="body" sz="quarter" idx="10"/>
          </p:nvPr>
        </p:nvSpPr>
        <p:spPr/>
        <p:txBody>
          <a:bodyPr/>
          <a:lstStyle/>
          <a:p>
            <a:r>
              <a:rPr lang="ru-RU"/>
              <a:t>0</a:t>
            </a:r>
            <a:r>
              <a:rPr lang="en-US"/>
              <a:t>2</a:t>
            </a:r>
          </a:p>
        </p:txBody>
      </p:sp>
      <p:sp>
        <p:nvSpPr>
          <p:cNvPr id="4" name="Text Placeholder 3">
            <a:extLst>
              <a:ext uri="{FF2B5EF4-FFF2-40B4-BE49-F238E27FC236}">
                <a16:creationId xmlns:a16="http://schemas.microsoft.com/office/drawing/2014/main" id="{657F3C36-4824-9D57-96C2-54ABE9B981A2}"/>
              </a:ext>
            </a:extLst>
          </p:cNvPr>
          <p:cNvSpPr>
            <a:spLocks noGrp="1"/>
          </p:cNvSpPr>
          <p:nvPr>
            <p:ph type="body" sz="quarter" idx="16"/>
          </p:nvPr>
        </p:nvSpPr>
        <p:spPr>
          <a:xfrm>
            <a:off x="481265" y="3775471"/>
            <a:ext cx="4554537" cy="289439"/>
          </a:xfrm>
        </p:spPr>
        <p:txBody>
          <a:bodyPr/>
          <a:lstStyle/>
          <a:p>
            <a:pPr marL="285750" indent="-285750">
              <a:buClr>
                <a:schemeClr val="bg1"/>
              </a:buClr>
              <a:buFont typeface="Arial" panose="020B0604020202020204" pitchFamily="34" charset="0"/>
              <a:buChar char="•"/>
            </a:pPr>
            <a:r>
              <a:rPr lang="en-US"/>
              <a:t>AI/Run – Enterprise Adoption Framework</a:t>
            </a:r>
          </a:p>
          <a:p>
            <a:pPr marL="285750" indent="-285750">
              <a:buClr>
                <a:schemeClr val="bg1"/>
              </a:buClr>
              <a:buFont typeface="Arial" panose="020B0604020202020204" pitchFamily="34" charset="0"/>
              <a:buChar char="•"/>
            </a:pPr>
            <a:r>
              <a:rPr lang="en-US"/>
              <a:t>Phased AI Adoption</a:t>
            </a:r>
            <a:endParaRPr lang="en-US" sz="1534">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849404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5D7B5-8B52-F228-F3DF-E1CA7E57873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C527C0EC-0013-0C99-E024-F34485CF784D}"/>
              </a:ext>
            </a:extLst>
          </p:cNvPr>
          <p:cNvSpPr txBox="1"/>
          <p:nvPr/>
        </p:nvSpPr>
        <p:spPr>
          <a:xfrm>
            <a:off x="1405269" y="2548271"/>
            <a:ext cx="2347961" cy="1079783"/>
          </a:xfrm>
          <a:prstGeom prst="rect">
            <a:avLst/>
          </a:prstGeom>
          <a:noFill/>
        </p:spPr>
        <p:txBody>
          <a:bodyPr wrap="square" lIns="0" tIns="0" rIns="0" bIns="0" anchor="t" anchorCtr="0">
            <a:spAutoFit/>
          </a:bodyPr>
          <a:lstStyle/>
          <a:p>
            <a:pPr marL="0" marR="0" lvl="0" indent="0" algn="l" defTabSz="914354"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Integration of AI into Existing Toolchains</a:t>
            </a:r>
          </a:p>
          <a:p>
            <a:pPr marL="0" marR="0" lvl="0" indent="0" algn="l" defTabSz="914354" rtl="0" eaLnBrk="1" fontAlgn="auto" latinLnBrk="0" hangingPunct="1">
              <a:lnSpc>
                <a:spcPct val="100000"/>
              </a:lnSpc>
              <a:spcBef>
                <a:spcPts val="0"/>
              </a:spcBef>
              <a:spcAft>
                <a:spcPts val="8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rPr>
              <a:t>AI tools lack integration with common IDEs and require additional  skills for effective use.</a:t>
            </a:r>
          </a:p>
        </p:txBody>
      </p:sp>
      <p:sp>
        <p:nvSpPr>
          <p:cNvPr id="19" name="Title 18">
            <a:extLst>
              <a:ext uri="{FF2B5EF4-FFF2-40B4-BE49-F238E27FC236}">
                <a16:creationId xmlns:a16="http://schemas.microsoft.com/office/drawing/2014/main" id="{B8A68986-E1BC-BA64-A374-4DD0F322CCFF}"/>
              </a:ext>
            </a:extLst>
          </p:cNvPr>
          <p:cNvSpPr>
            <a:spLocks noGrp="1"/>
          </p:cNvSpPr>
          <p:nvPr>
            <p:ph type="title"/>
          </p:nvPr>
        </p:nvSpPr>
        <p:spPr/>
        <p:txBody>
          <a:bodyPr/>
          <a:lstStyle/>
          <a:p>
            <a:r>
              <a:rPr lang="en-US" noProof="0" dirty="0"/>
              <a:t>AI Adoption: Common Challenges</a:t>
            </a:r>
            <a:endParaRPr lang="en-BY" dirty="0"/>
          </a:p>
        </p:txBody>
      </p:sp>
      <p:sp>
        <p:nvSpPr>
          <p:cNvPr id="8" name="Text Placeholder 7">
            <a:extLst>
              <a:ext uri="{FF2B5EF4-FFF2-40B4-BE49-F238E27FC236}">
                <a16:creationId xmlns:a16="http://schemas.microsoft.com/office/drawing/2014/main" id="{691508B4-689A-D88B-203D-83A6DB9D08A0}"/>
              </a:ext>
            </a:extLst>
          </p:cNvPr>
          <p:cNvSpPr>
            <a:spLocks noGrp="1"/>
          </p:cNvSpPr>
          <p:nvPr>
            <p:ph type="body" sz="quarter" idx="15"/>
          </p:nvPr>
        </p:nvSpPr>
        <p:spPr/>
        <p:txBody>
          <a:bodyPr/>
          <a:lstStyle/>
          <a:p>
            <a:endParaRPr lang="en-US" noProof="0"/>
          </a:p>
          <a:p>
            <a:endParaRPr lang="en-US"/>
          </a:p>
        </p:txBody>
      </p:sp>
      <p:sp>
        <p:nvSpPr>
          <p:cNvPr id="4" name="Text Placeholder 3">
            <a:extLst>
              <a:ext uri="{FF2B5EF4-FFF2-40B4-BE49-F238E27FC236}">
                <a16:creationId xmlns:a16="http://schemas.microsoft.com/office/drawing/2014/main" id="{D1F831AA-6FEA-C461-7B28-A11E8248626D}"/>
              </a:ext>
            </a:extLst>
          </p:cNvPr>
          <p:cNvSpPr>
            <a:spLocks noGrp="1"/>
          </p:cNvSpPr>
          <p:nvPr>
            <p:ph type="body" sz="quarter" idx="11"/>
          </p:nvPr>
        </p:nvSpPr>
        <p:spPr/>
        <p:txBody>
          <a:bodyPr/>
          <a:lstStyle/>
          <a:p>
            <a:r>
              <a:rPr lang="en-US"/>
              <a:t>Adopting AI can be transformative, but clients often encounter hurdles such as resistance to change, misaligned workflows, and lack of measurable impact. </a:t>
            </a:r>
          </a:p>
        </p:txBody>
      </p:sp>
      <p:pic>
        <p:nvPicPr>
          <p:cNvPr id="28" name="Graphic 27">
            <a:extLst>
              <a:ext uri="{FF2B5EF4-FFF2-40B4-BE49-F238E27FC236}">
                <a16:creationId xmlns:a16="http://schemas.microsoft.com/office/drawing/2014/main" id="{827F5C00-96BD-D454-FADF-3C64E6637C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7930" y="4092938"/>
            <a:ext cx="540689" cy="540689"/>
          </a:xfrm>
          <a:prstGeom prst="rect">
            <a:avLst/>
          </a:prstGeom>
        </p:spPr>
      </p:pic>
      <p:sp>
        <p:nvSpPr>
          <p:cNvPr id="33" name="TextBox 32">
            <a:extLst>
              <a:ext uri="{FF2B5EF4-FFF2-40B4-BE49-F238E27FC236}">
                <a16:creationId xmlns:a16="http://schemas.microsoft.com/office/drawing/2014/main" id="{864AD5CA-4DB6-800B-3F74-9D669A819556}"/>
              </a:ext>
            </a:extLst>
          </p:cNvPr>
          <p:cNvSpPr txBox="1"/>
          <p:nvPr/>
        </p:nvSpPr>
        <p:spPr>
          <a:xfrm>
            <a:off x="1405269" y="4189857"/>
            <a:ext cx="2347961" cy="1241365"/>
          </a:xfrm>
          <a:prstGeom prst="rect">
            <a:avLst/>
          </a:prstGeom>
          <a:noFill/>
        </p:spPr>
        <p:txBody>
          <a:bodyPr wrap="square" lIns="0" tIns="0" rIns="0" bIns="0" anchor="t" anchorCtr="0">
            <a:spAutoFit/>
          </a:bodyPr>
          <a:lstStyle/>
          <a:p>
            <a:pPr marL="0" marR="0" lvl="0" indent="0" algn="l" defTabSz="914354"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Only limited potential of AI is realized</a:t>
            </a:r>
          </a:p>
          <a:p>
            <a:pPr marL="0" marR="0" lvl="0" indent="0" algn="l" defTabSz="914354" rtl="0" eaLnBrk="1" fontAlgn="auto" latinLnBrk="0" hangingPunct="1">
              <a:lnSpc>
                <a:spcPct val="100000"/>
              </a:lnSpc>
              <a:spcBef>
                <a:spcPts val="0"/>
              </a:spcBef>
              <a:spcAft>
                <a:spcPts val="800"/>
              </a:spcAft>
              <a:buClrTx/>
              <a:buSzTx/>
              <a:buFontTx/>
              <a:buNone/>
              <a:tabLst/>
              <a:defRPr/>
            </a:pPr>
            <a:r>
              <a:rPr kumimoji="0" lang="en-GB" sz="1050" b="0" i="0" u="none" strike="noStrike" kern="1200" cap="none" spc="0" normalizeH="0" baseline="0" noProof="0">
                <a:ln>
                  <a:noFill/>
                </a:ln>
                <a:solidFill>
                  <a:srgbClr val="F3F4F6"/>
                </a:solidFill>
                <a:effectLst/>
                <a:uLnTx/>
                <a:uFillTx/>
                <a:latin typeface="__Inter_d65c78"/>
                <a:ea typeface="Calibri"/>
                <a:cs typeface="Arial"/>
              </a:rPr>
              <a:t>Productivity gains aren't scaling to team-level performance due to misaligned SDLC roles and poorly chosen AI use cases—either too complex or too narrow.</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endParaRPr>
          </a:p>
        </p:txBody>
      </p:sp>
      <p:sp>
        <p:nvSpPr>
          <p:cNvPr id="39" name="TextBox 38">
            <a:extLst>
              <a:ext uri="{FF2B5EF4-FFF2-40B4-BE49-F238E27FC236}">
                <a16:creationId xmlns:a16="http://schemas.microsoft.com/office/drawing/2014/main" id="{5EF291A1-54A6-9AAF-AF7A-EA3090E0CF53}"/>
              </a:ext>
            </a:extLst>
          </p:cNvPr>
          <p:cNvSpPr txBox="1"/>
          <p:nvPr/>
        </p:nvSpPr>
        <p:spPr>
          <a:xfrm>
            <a:off x="5291280" y="2548271"/>
            <a:ext cx="2347961" cy="1079783"/>
          </a:xfrm>
          <a:prstGeom prst="rect">
            <a:avLst/>
          </a:prstGeom>
          <a:noFill/>
        </p:spPr>
        <p:txBody>
          <a:bodyPr wrap="square" lIns="0" tIns="0" rIns="0" bIns="0" anchor="t" anchorCtr="0">
            <a:spAutoFit/>
          </a:bodyPr>
          <a:lstStyle/>
          <a:p>
            <a:pPr marL="0" marR="0" lvl="0" indent="0" algn="l" defTabSz="914354"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Organizational Resistance &amp; Human Factor</a:t>
            </a:r>
          </a:p>
          <a:p>
            <a:pPr marL="0" marR="0" lvl="0" indent="0" algn="l" defTabSz="914354" rtl="0" eaLnBrk="1" fontAlgn="auto" latinLnBrk="0" hangingPunct="1">
              <a:lnSpc>
                <a:spcPct val="100000"/>
              </a:lnSpc>
              <a:spcBef>
                <a:spcPts val="0"/>
              </a:spcBef>
              <a:spcAft>
                <a:spcPts val="800"/>
              </a:spcAft>
              <a:buClrTx/>
              <a:buSzTx/>
              <a:buFontTx/>
              <a:buNone/>
              <a:tabLst/>
              <a:defRPr/>
            </a:pPr>
            <a:r>
              <a:rPr kumimoji="0" lang="en-GB" sz="1050" b="0" i="0" u="none" strike="noStrike" kern="1200" cap="none" spc="0" normalizeH="0" baseline="0" noProof="0">
                <a:ln>
                  <a:noFill/>
                </a:ln>
                <a:solidFill>
                  <a:srgbClr val="F3F4F6"/>
                </a:solidFill>
                <a:effectLst/>
                <a:uLnTx/>
                <a:uFillTx/>
                <a:latin typeface="__Inter_d65c78"/>
                <a:ea typeface="Calibri"/>
                <a:cs typeface="Arial"/>
              </a:rPr>
              <a:t>People resist change and stick to familiar workflows, while limited training fuels AI scepticism and isolates enthusiasm</a:t>
            </a:r>
            <a:r>
              <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rPr>
              <a:t>.</a:t>
            </a:r>
          </a:p>
        </p:txBody>
      </p:sp>
      <p:sp>
        <p:nvSpPr>
          <p:cNvPr id="40" name="TextBox 39">
            <a:extLst>
              <a:ext uri="{FF2B5EF4-FFF2-40B4-BE49-F238E27FC236}">
                <a16:creationId xmlns:a16="http://schemas.microsoft.com/office/drawing/2014/main" id="{E4F0DC76-997B-ED22-2BB5-94FE0304AFD2}"/>
              </a:ext>
            </a:extLst>
          </p:cNvPr>
          <p:cNvSpPr txBox="1"/>
          <p:nvPr/>
        </p:nvSpPr>
        <p:spPr>
          <a:xfrm>
            <a:off x="5291279" y="4189857"/>
            <a:ext cx="2347961" cy="1241365"/>
          </a:xfrm>
          <a:prstGeom prst="rect">
            <a:avLst/>
          </a:prstGeom>
          <a:noFill/>
        </p:spPr>
        <p:txBody>
          <a:bodyPr wrap="square" lIns="0" tIns="0" rIns="0" bIns="0" anchor="t" anchorCtr="0">
            <a:spAutoFit/>
          </a:bodyPr>
          <a:lstStyle/>
          <a:p>
            <a:pPr marL="0" marR="0" lvl="0" indent="0" algn="l" defTabSz="914354"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Hard to measure AI Impact </a:t>
            </a:r>
            <a:b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b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and ROI</a:t>
            </a:r>
          </a:p>
          <a:p>
            <a:pPr marL="0" marR="0" lvl="0" indent="0" algn="l" defTabSz="1219170" rtl="0" eaLnBrk="1" fontAlgn="auto" latinLnBrk="0" hangingPunct="1">
              <a:lnSpc>
                <a:spcPct val="100000"/>
              </a:lnSpc>
              <a:spcBef>
                <a:spcPts val="0"/>
              </a:spcBef>
              <a:spcAft>
                <a:spcPts val="600"/>
              </a:spcAft>
              <a:buClr>
                <a:srgbClr val="FFFFFF"/>
              </a:buClr>
              <a:buSzTx/>
              <a:buFontTx/>
              <a:buNone/>
              <a:tabLst/>
              <a:defRPr/>
            </a:pPr>
            <a:r>
              <a:rPr kumimoji="0" lang="en-GB" sz="1050" b="0" i="0" u="none" strike="noStrike" kern="1200" cap="none" spc="0" normalizeH="0" baseline="0" noProof="0">
                <a:ln>
                  <a:noFill/>
                </a:ln>
                <a:solidFill>
                  <a:srgbClr val="F3F4F6"/>
                </a:solidFill>
                <a:effectLst/>
                <a:uLnTx/>
                <a:uFillTx/>
                <a:latin typeface="__Inter_d65c78"/>
                <a:ea typeface="Calibri"/>
                <a:cs typeface="Arial"/>
              </a:rPr>
              <a:t>Without baseline KPIs, measuring AI impact is challenging, and role-based productivity metrics fail to reflect team or product-level performance.</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endParaRPr>
          </a:p>
        </p:txBody>
      </p:sp>
      <p:sp>
        <p:nvSpPr>
          <p:cNvPr id="41" name="TextBox 40">
            <a:extLst>
              <a:ext uri="{FF2B5EF4-FFF2-40B4-BE49-F238E27FC236}">
                <a16:creationId xmlns:a16="http://schemas.microsoft.com/office/drawing/2014/main" id="{0CFE04A4-FEA9-6046-FAB8-BD569A103F0B}"/>
              </a:ext>
            </a:extLst>
          </p:cNvPr>
          <p:cNvSpPr txBox="1"/>
          <p:nvPr/>
        </p:nvSpPr>
        <p:spPr>
          <a:xfrm>
            <a:off x="9177290" y="2548271"/>
            <a:ext cx="2579056" cy="1241365"/>
          </a:xfrm>
          <a:prstGeom prst="rect">
            <a:avLst/>
          </a:prstGeom>
          <a:noFill/>
        </p:spPr>
        <p:txBody>
          <a:bodyPr wrap="square" lIns="0" tIns="0" rIns="0" bIns="0" anchor="t" anchorCtr="0">
            <a:spAutoFit/>
          </a:bodyPr>
          <a:lstStyle/>
          <a:p>
            <a:pPr marL="0" marR="0" lvl="0" indent="0" algn="l" defTabSz="914354"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Rapidly Evolving AI Tools and Lack of Standardization </a:t>
            </a:r>
          </a:p>
          <a:p>
            <a:pPr marL="0" marR="0" lvl="0" indent="0" algn="l" defTabSz="1219170" rtl="0" eaLnBrk="1" fontAlgn="auto" latinLnBrk="0" hangingPunct="1">
              <a:lnSpc>
                <a:spcPct val="100000"/>
              </a:lnSpc>
              <a:spcBef>
                <a:spcPts val="0"/>
              </a:spcBef>
              <a:spcAft>
                <a:spcPts val="0"/>
              </a:spcAft>
              <a:buClr>
                <a:srgbClr val="FFFFFF"/>
              </a:buClr>
              <a:buSzTx/>
              <a:buFontTx/>
              <a:buNone/>
              <a:tabLst/>
              <a:defRPr/>
            </a:pPr>
            <a:r>
              <a:rPr kumimoji="0" lang="en-GB" sz="1050" b="0" i="0" u="none" strike="noStrike" kern="1200" cap="none" spc="0" normalizeH="0" baseline="0" noProof="0">
                <a:ln>
                  <a:noFill/>
                </a:ln>
                <a:solidFill>
                  <a:srgbClr val="F3F4F6"/>
                </a:solidFill>
                <a:effectLst/>
                <a:uLnTx/>
                <a:uFillTx/>
                <a:latin typeface="__Inter_d65c78"/>
                <a:ea typeface="Calibri"/>
                <a:cs typeface="Arial"/>
              </a:rPr>
              <a:t>The evolving AI tools market requires ongoing learning and adjustments, while the lack of standardized frameworks causes scattered efforts and limited team synergy.</a:t>
            </a:r>
            <a:endParaRPr kumimoji="0" lang="en-US" sz="1050" b="0" i="0" u="none" strike="noStrike" kern="1200" cap="none" spc="0" normalizeH="0" baseline="0" noProof="0">
              <a:ln>
                <a:noFill/>
              </a:ln>
              <a:solidFill>
                <a:srgbClr val="418DFF"/>
              </a:solidFill>
              <a:effectLst/>
              <a:uLnTx/>
              <a:uFillTx/>
              <a:latin typeface="Calibri Light" panose="020F0302020204030204" pitchFamily="34" charset="0"/>
              <a:ea typeface="Calibri"/>
              <a:cs typeface="Calibri Light" panose="020F0302020204030204" pitchFamily="34" charset="0"/>
            </a:endParaRPr>
          </a:p>
        </p:txBody>
      </p:sp>
      <p:sp>
        <p:nvSpPr>
          <p:cNvPr id="42" name="TextBox 41">
            <a:extLst>
              <a:ext uri="{FF2B5EF4-FFF2-40B4-BE49-F238E27FC236}">
                <a16:creationId xmlns:a16="http://schemas.microsoft.com/office/drawing/2014/main" id="{FA4F39D3-C4D5-4851-C9EB-A10B4BDFD2D0}"/>
              </a:ext>
            </a:extLst>
          </p:cNvPr>
          <p:cNvSpPr txBox="1"/>
          <p:nvPr/>
        </p:nvSpPr>
        <p:spPr>
          <a:xfrm>
            <a:off x="9177290" y="4189857"/>
            <a:ext cx="2579056" cy="1079783"/>
          </a:xfrm>
          <a:prstGeom prst="rect">
            <a:avLst/>
          </a:prstGeom>
          <a:noFill/>
        </p:spPr>
        <p:txBody>
          <a:bodyPr wrap="square" lIns="0" tIns="0" rIns="0" bIns="0" anchor="t" anchorCtr="0">
            <a:spAutoFit/>
          </a:bodyPr>
          <a:lstStyle/>
          <a:p>
            <a:pPr marL="0" marR="0" lvl="0" indent="0" algn="l" defTabSz="914354"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Quality Gates </a:t>
            </a:r>
            <a:b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b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&amp; Security</a:t>
            </a:r>
          </a:p>
          <a:p>
            <a:pPr marL="0" marR="0" lvl="0" indent="0" algn="l" defTabSz="1219170" rtl="0" eaLnBrk="1" fontAlgn="auto" latinLnBrk="0" hangingPunct="1">
              <a:lnSpc>
                <a:spcPct val="100000"/>
              </a:lnSpc>
              <a:spcBef>
                <a:spcPts val="0"/>
              </a:spcBef>
              <a:spcAft>
                <a:spcPts val="600"/>
              </a:spcAft>
              <a:buClr>
                <a:srgbClr val="FFFFFF"/>
              </a:buClr>
              <a:buSzTx/>
              <a:buFontTx/>
              <a:buNone/>
              <a:tabLst/>
              <a:defRPr/>
            </a:pPr>
            <a:r>
              <a:rPr kumimoji="0" lang="en-GB" sz="1050" b="0" i="0" u="none" strike="noStrike" kern="1200" cap="none" spc="0" normalizeH="0" baseline="0" noProof="0">
                <a:ln>
                  <a:noFill/>
                </a:ln>
                <a:solidFill>
                  <a:srgbClr val="F3F4F6"/>
                </a:solidFill>
                <a:effectLst/>
                <a:uLnTx/>
                <a:uFillTx/>
                <a:latin typeface="__Inter_d65c78"/>
                <a:ea typeface="Calibri"/>
                <a:cs typeface="Arial"/>
              </a:rPr>
              <a:t>Quality controls miss AI-generated code issues, and data security and privacy remain key concerns.</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endParaRPr>
          </a:p>
        </p:txBody>
      </p:sp>
      <p:sp>
        <p:nvSpPr>
          <p:cNvPr id="11" name="Graphic 43">
            <a:extLst>
              <a:ext uri="{FF2B5EF4-FFF2-40B4-BE49-F238E27FC236}">
                <a16:creationId xmlns:a16="http://schemas.microsoft.com/office/drawing/2014/main" id="{A444C5AA-E33E-1DDD-8DD3-5BD627995D45}"/>
              </a:ext>
            </a:extLst>
          </p:cNvPr>
          <p:cNvSpPr/>
          <p:nvPr/>
        </p:nvSpPr>
        <p:spPr>
          <a:xfrm>
            <a:off x="436111" y="4187219"/>
            <a:ext cx="387769" cy="533649"/>
          </a:xfrm>
          <a:custGeom>
            <a:avLst/>
            <a:gdLst>
              <a:gd name="connsiteX0" fmla="*/ 452369 w 455080"/>
              <a:gd name="connsiteY0" fmla="*/ 338738 h 626283"/>
              <a:gd name="connsiteX1" fmla="*/ 403076 w 455080"/>
              <a:gd name="connsiteY1" fmla="*/ 247193 h 626283"/>
              <a:gd name="connsiteX2" fmla="*/ 399890 w 455080"/>
              <a:gd name="connsiteY2" fmla="*/ 231097 h 626283"/>
              <a:gd name="connsiteX3" fmla="*/ 220991 w 455080"/>
              <a:gd name="connsiteY3" fmla="*/ 55 h 626283"/>
              <a:gd name="connsiteX4" fmla="*/ 211602 w 455080"/>
              <a:gd name="connsiteY4" fmla="*/ 7264 h 626283"/>
              <a:gd name="connsiteX5" fmla="*/ 218812 w 455080"/>
              <a:gd name="connsiteY5" fmla="*/ 16653 h 626283"/>
              <a:gd name="connsiteX6" fmla="*/ 383291 w 455080"/>
              <a:gd name="connsiteY6" fmla="*/ 229923 h 626283"/>
              <a:gd name="connsiteX7" fmla="*/ 388489 w 455080"/>
              <a:gd name="connsiteY7" fmla="*/ 255408 h 626283"/>
              <a:gd name="connsiteX8" fmla="*/ 437615 w 455080"/>
              <a:gd name="connsiteY8" fmla="*/ 347289 h 626283"/>
              <a:gd name="connsiteX9" fmla="*/ 399555 w 455080"/>
              <a:gd name="connsiteY9" fmla="*/ 359025 h 626283"/>
              <a:gd name="connsiteX10" fmla="*/ 387986 w 455080"/>
              <a:gd name="connsiteY10" fmla="*/ 372439 h 626283"/>
              <a:gd name="connsiteX11" fmla="*/ 395531 w 455080"/>
              <a:gd name="connsiteY11" fmla="*/ 415025 h 626283"/>
              <a:gd name="connsiteX12" fmla="*/ 382956 w 455080"/>
              <a:gd name="connsiteY12" fmla="*/ 420055 h 626283"/>
              <a:gd name="connsiteX13" fmla="*/ 374740 w 455080"/>
              <a:gd name="connsiteY13" fmla="*/ 428606 h 626283"/>
              <a:gd name="connsiteX14" fmla="*/ 380608 w 455080"/>
              <a:gd name="connsiteY14" fmla="*/ 438666 h 626283"/>
              <a:gd name="connsiteX15" fmla="*/ 391004 w 455080"/>
              <a:gd name="connsiteY15" fmla="*/ 449732 h 626283"/>
              <a:gd name="connsiteX16" fmla="*/ 377255 w 455080"/>
              <a:gd name="connsiteY16" fmla="*/ 459457 h 626283"/>
              <a:gd name="connsiteX17" fmla="*/ 361495 w 455080"/>
              <a:gd name="connsiteY17" fmla="*/ 471696 h 626283"/>
              <a:gd name="connsiteX18" fmla="*/ 360489 w 455080"/>
              <a:gd name="connsiteY18" fmla="*/ 475385 h 626283"/>
              <a:gd name="connsiteX19" fmla="*/ 324776 w 455080"/>
              <a:gd name="connsiteY19" fmla="*/ 541948 h 626283"/>
              <a:gd name="connsiteX20" fmla="*/ 289231 w 455080"/>
              <a:gd name="connsiteY20" fmla="*/ 534906 h 626283"/>
              <a:gd name="connsiteX21" fmla="*/ 213949 w 455080"/>
              <a:gd name="connsiteY21" fmla="*/ 526355 h 626283"/>
              <a:gd name="connsiteX22" fmla="*/ 177231 w 455080"/>
              <a:gd name="connsiteY22" fmla="*/ 619241 h 626283"/>
              <a:gd name="connsiteX23" fmla="*/ 185446 w 455080"/>
              <a:gd name="connsiteY23" fmla="*/ 626283 h 626283"/>
              <a:gd name="connsiteX24" fmla="*/ 186788 w 455080"/>
              <a:gd name="connsiteY24" fmla="*/ 626283 h 626283"/>
              <a:gd name="connsiteX25" fmla="*/ 193830 w 455080"/>
              <a:gd name="connsiteY25" fmla="*/ 616726 h 626283"/>
              <a:gd name="connsiteX26" fmla="*/ 217806 w 455080"/>
              <a:gd name="connsiteY26" fmla="*/ 542786 h 626283"/>
              <a:gd name="connsiteX27" fmla="*/ 284536 w 455080"/>
              <a:gd name="connsiteY27" fmla="*/ 551002 h 626283"/>
              <a:gd name="connsiteX28" fmla="*/ 326788 w 455080"/>
              <a:gd name="connsiteY28" fmla="*/ 558547 h 626283"/>
              <a:gd name="connsiteX29" fmla="*/ 376752 w 455080"/>
              <a:gd name="connsiteY29" fmla="*/ 479912 h 626283"/>
              <a:gd name="connsiteX30" fmla="*/ 376752 w 455080"/>
              <a:gd name="connsiteY30" fmla="*/ 477900 h 626283"/>
              <a:gd name="connsiteX31" fmla="*/ 383291 w 455080"/>
              <a:gd name="connsiteY31" fmla="*/ 475217 h 626283"/>
              <a:gd name="connsiteX32" fmla="*/ 407435 w 455080"/>
              <a:gd name="connsiteY32" fmla="*/ 454259 h 626283"/>
              <a:gd name="connsiteX33" fmla="*/ 400896 w 455080"/>
              <a:gd name="connsiteY33" fmla="*/ 431960 h 626283"/>
              <a:gd name="connsiteX34" fmla="*/ 410621 w 455080"/>
              <a:gd name="connsiteY34" fmla="*/ 423073 h 626283"/>
              <a:gd name="connsiteX35" fmla="*/ 411123 w 455080"/>
              <a:gd name="connsiteY35" fmla="*/ 407648 h 626283"/>
              <a:gd name="connsiteX36" fmla="*/ 405591 w 455080"/>
              <a:gd name="connsiteY36" fmla="*/ 375121 h 626283"/>
              <a:gd name="connsiteX37" fmla="*/ 445495 w 455080"/>
              <a:gd name="connsiteY37" fmla="*/ 362211 h 626283"/>
              <a:gd name="connsiteX38" fmla="*/ 454213 w 455080"/>
              <a:gd name="connsiteY38" fmla="*/ 352151 h 626283"/>
              <a:gd name="connsiteX39" fmla="*/ 453040 w 455080"/>
              <a:gd name="connsiteY39" fmla="*/ 338738 h 626283"/>
              <a:gd name="connsiteX40" fmla="*/ 237758 w 455080"/>
              <a:gd name="connsiteY40" fmla="*/ 480750 h 626283"/>
              <a:gd name="connsiteX41" fmla="*/ 240273 w 455080"/>
              <a:gd name="connsiteY41" fmla="*/ 481421 h 626283"/>
              <a:gd name="connsiteX42" fmla="*/ 258716 w 455080"/>
              <a:gd name="connsiteY42" fmla="*/ 486954 h 626283"/>
              <a:gd name="connsiteX43" fmla="*/ 265087 w 455080"/>
              <a:gd name="connsiteY43" fmla="*/ 487289 h 626283"/>
              <a:gd name="connsiteX44" fmla="*/ 303818 w 455080"/>
              <a:gd name="connsiteY44" fmla="*/ 473373 h 626283"/>
              <a:gd name="connsiteX45" fmla="*/ 326117 w 455080"/>
              <a:gd name="connsiteY45" fmla="*/ 431960 h 626283"/>
              <a:gd name="connsiteX46" fmla="*/ 346908 w 455080"/>
              <a:gd name="connsiteY46" fmla="*/ 225229 h 626283"/>
              <a:gd name="connsiteX47" fmla="*/ 200704 w 455080"/>
              <a:gd name="connsiteY47" fmla="*/ 45827 h 626283"/>
              <a:gd name="connsiteX48" fmla="*/ 57518 w 455080"/>
              <a:gd name="connsiteY48" fmla="*/ 104678 h 626283"/>
              <a:gd name="connsiteX49" fmla="*/ 56344 w 455080"/>
              <a:gd name="connsiteY49" fmla="*/ 106187 h 626283"/>
              <a:gd name="connsiteX50" fmla="*/ 35554 w 455080"/>
              <a:gd name="connsiteY50" fmla="*/ 145420 h 626283"/>
              <a:gd name="connsiteX51" fmla="*/ 3362 w 455080"/>
              <a:gd name="connsiteY51" fmla="*/ 241995 h 626283"/>
              <a:gd name="connsiteX52" fmla="*/ 30524 w 455080"/>
              <a:gd name="connsiteY52" fmla="*/ 318283 h 626283"/>
              <a:gd name="connsiteX53" fmla="*/ 31698 w 455080"/>
              <a:gd name="connsiteY53" fmla="*/ 319121 h 626283"/>
              <a:gd name="connsiteX54" fmla="*/ 45111 w 455080"/>
              <a:gd name="connsiteY54" fmla="*/ 325492 h 626283"/>
              <a:gd name="connsiteX55" fmla="*/ 45614 w 455080"/>
              <a:gd name="connsiteY55" fmla="*/ 325660 h 626283"/>
              <a:gd name="connsiteX56" fmla="*/ 46955 w 455080"/>
              <a:gd name="connsiteY56" fmla="*/ 325995 h 626283"/>
              <a:gd name="connsiteX57" fmla="*/ 53662 w 455080"/>
              <a:gd name="connsiteY57" fmla="*/ 328175 h 626283"/>
              <a:gd name="connsiteX58" fmla="*/ 78979 w 455080"/>
              <a:gd name="connsiteY58" fmla="*/ 426594 h 626283"/>
              <a:gd name="connsiteX59" fmla="*/ 36560 w 455080"/>
              <a:gd name="connsiteY59" fmla="*/ 503888 h 626283"/>
              <a:gd name="connsiteX60" fmla="*/ 35722 w 455080"/>
              <a:gd name="connsiteY60" fmla="*/ 506235 h 626283"/>
              <a:gd name="connsiteX61" fmla="*/ 13254 w 455080"/>
              <a:gd name="connsiteY61" fmla="*/ 616056 h 626283"/>
              <a:gd name="connsiteX62" fmla="*/ 19793 w 455080"/>
              <a:gd name="connsiteY62" fmla="*/ 625948 h 626283"/>
              <a:gd name="connsiteX63" fmla="*/ 21470 w 455080"/>
              <a:gd name="connsiteY63" fmla="*/ 625948 h 626283"/>
              <a:gd name="connsiteX64" fmla="*/ 29686 w 455080"/>
              <a:gd name="connsiteY64" fmla="*/ 619241 h 626283"/>
              <a:gd name="connsiteX65" fmla="*/ 51985 w 455080"/>
              <a:gd name="connsiteY65" fmla="*/ 510762 h 626283"/>
              <a:gd name="connsiteX66" fmla="*/ 92057 w 455080"/>
              <a:gd name="connsiteY66" fmla="*/ 437493 h 626283"/>
              <a:gd name="connsiteX67" fmla="*/ 176895 w 455080"/>
              <a:gd name="connsiteY67" fmla="*/ 462642 h 626283"/>
              <a:gd name="connsiteX68" fmla="*/ 130620 w 455080"/>
              <a:gd name="connsiteY68" fmla="*/ 535577 h 626283"/>
              <a:gd name="connsiteX69" fmla="*/ 129446 w 455080"/>
              <a:gd name="connsiteY69" fmla="*/ 539098 h 626283"/>
              <a:gd name="connsiteX70" fmla="*/ 120895 w 455080"/>
              <a:gd name="connsiteY70" fmla="*/ 609852 h 626283"/>
              <a:gd name="connsiteX71" fmla="*/ 128273 w 455080"/>
              <a:gd name="connsiteY71" fmla="*/ 619241 h 626283"/>
              <a:gd name="connsiteX72" fmla="*/ 129279 w 455080"/>
              <a:gd name="connsiteY72" fmla="*/ 619241 h 626283"/>
              <a:gd name="connsiteX73" fmla="*/ 137662 w 455080"/>
              <a:gd name="connsiteY73" fmla="*/ 611864 h 626283"/>
              <a:gd name="connsiteX74" fmla="*/ 146045 w 455080"/>
              <a:gd name="connsiteY74" fmla="*/ 542954 h 626283"/>
              <a:gd name="connsiteX75" fmla="*/ 193830 w 455080"/>
              <a:gd name="connsiteY75" fmla="*/ 467672 h 626283"/>
              <a:gd name="connsiteX76" fmla="*/ 237926 w 455080"/>
              <a:gd name="connsiteY76" fmla="*/ 480750 h 626283"/>
              <a:gd name="connsiteX77" fmla="*/ 198524 w 455080"/>
              <a:gd name="connsiteY77" fmla="*/ 62426 h 626283"/>
              <a:gd name="connsiteX78" fmla="*/ 330141 w 455080"/>
              <a:gd name="connsiteY78" fmla="*/ 223552 h 626283"/>
              <a:gd name="connsiteX79" fmla="*/ 309351 w 455080"/>
              <a:gd name="connsiteY79" fmla="*/ 430283 h 626283"/>
              <a:gd name="connsiteX80" fmla="*/ 293087 w 455080"/>
              <a:gd name="connsiteY80" fmla="*/ 460463 h 626283"/>
              <a:gd name="connsiteX81" fmla="*/ 261902 w 455080"/>
              <a:gd name="connsiteY81" fmla="*/ 470523 h 626283"/>
              <a:gd name="connsiteX82" fmla="*/ 249159 w 455080"/>
              <a:gd name="connsiteY82" fmla="*/ 466666 h 626283"/>
              <a:gd name="connsiteX83" fmla="*/ 243458 w 455080"/>
              <a:gd name="connsiteY83" fmla="*/ 408654 h 626283"/>
              <a:gd name="connsiteX84" fmla="*/ 193494 w 455080"/>
              <a:gd name="connsiteY84" fmla="*/ 349133 h 626283"/>
              <a:gd name="connsiteX85" fmla="*/ 151578 w 455080"/>
              <a:gd name="connsiteY85" fmla="*/ 337564 h 626283"/>
              <a:gd name="connsiteX86" fmla="*/ 155434 w 455080"/>
              <a:gd name="connsiteY86" fmla="*/ 237636 h 626283"/>
              <a:gd name="connsiteX87" fmla="*/ 150069 w 455080"/>
              <a:gd name="connsiteY87" fmla="*/ 229588 h 626283"/>
              <a:gd name="connsiteX88" fmla="*/ 118883 w 455080"/>
              <a:gd name="connsiteY88" fmla="*/ 217348 h 626283"/>
              <a:gd name="connsiteX89" fmla="*/ 125758 w 455080"/>
              <a:gd name="connsiteY89" fmla="*/ 193540 h 626283"/>
              <a:gd name="connsiteX90" fmla="*/ 125758 w 455080"/>
              <a:gd name="connsiteY90" fmla="*/ 193540 h 626283"/>
              <a:gd name="connsiteX91" fmla="*/ 125758 w 455080"/>
              <a:gd name="connsiteY91" fmla="*/ 193205 h 626283"/>
              <a:gd name="connsiteX92" fmla="*/ 131123 w 455080"/>
              <a:gd name="connsiteY92" fmla="*/ 174426 h 626283"/>
              <a:gd name="connsiteX93" fmla="*/ 155099 w 455080"/>
              <a:gd name="connsiteY93" fmla="*/ 149444 h 626283"/>
              <a:gd name="connsiteX94" fmla="*/ 130117 w 455080"/>
              <a:gd name="connsiteY94" fmla="*/ 124294 h 626283"/>
              <a:gd name="connsiteX95" fmla="*/ 104967 w 455080"/>
              <a:gd name="connsiteY95" fmla="*/ 149444 h 626283"/>
              <a:gd name="connsiteX96" fmla="*/ 115027 w 455080"/>
              <a:gd name="connsiteY96" fmla="*/ 169396 h 626283"/>
              <a:gd name="connsiteX97" fmla="*/ 112177 w 455080"/>
              <a:gd name="connsiteY97" fmla="*/ 179456 h 626283"/>
              <a:gd name="connsiteX98" fmla="*/ 84009 w 455080"/>
              <a:gd name="connsiteY98" fmla="*/ 169061 h 626283"/>
              <a:gd name="connsiteX99" fmla="*/ 71937 w 455080"/>
              <a:gd name="connsiteY99" fmla="*/ 112222 h 626283"/>
              <a:gd name="connsiteX100" fmla="*/ 198021 w 455080"/>
              <a:gd name="connsiteY100" fmla="*/ 62258 h 626283"/>
              <a:gd name="connsiteX101" fmla="*/ 138668 w 455080"/>
              <a:gd name="connsiteY101" fmla="*/ 243169 h 626283"/>
              <a:gd name="connsiteX102" fmla="*/ 135147 w 455080"/>
              <a:gd name="connsiteY102" fmla="*/ 333205 h 626283"/>
              <a:gd name="connsiteX103" fmla="*/ 89542 w 455080"/>
              <a:gd name="connsiteY103" fmla="*/ 320462 h 626283"/>
              <a:gd name="connsiteX104" fmla="*/ 114692 w 455080"/>
              <a:gd name="connsiteY104" fmla="*/ 233612 h 626283"/>
              <a:gd name="connsiteX105" fmla="*/ 138836 w 455080"/>
              <a:gd name="connsiteY105" fmla="*/ 243169 h 626283"/>
              <a:gd name="connsiteX106" fmla="*/ 122237 w 455080"/>
              <a:gd name="connsiteY106" fmla="*/ 149612 h 626283"/>
              <a:gd name="connsiteX107" fmla="*/ 130620 w 455080"/>
              <a:gd name="connsiteY107" fmla="*/ 141229 h 626283"/>
              <a:gd name="connsiteX108" fmla="*/ 138836 w 455080"/>
              <a:gd name="connsiteY108" fmla="*/ 149612 h 626283"/>
              <a:gd name="connsiteX109" fmla="*/ 130620 w 455080"/>
              <a:gd name="connsiteY109" fmla="*/ 157995 h 626283"/>
              <a:gd name="connsiteX110" fmla="*/ 122237 w 455080"/>
              <a:gd name="connsiteY110" fmla="*/ 149612 h 626283"/>
              <a:gd name="connsiteX111" fmla="*/ 52153 w 455080"/>
              <a:gd name="connsiteY111" fmla="*/ 310067 h 626283"/>
              <a:gd name="connsiteX112" fmla="*/ 50476 w 455080"/>
              <a:gd name="connsiteY112" fmla="*/ 309564 h 626283"/>
              <a:gd name="connsiteX113" fmla="*/ 46117 w 455080"/>
              <a:gd name="connsiteY113" fmla="*/ 307552 h 626283"/>
              <a:gd name="connsiteX114" fmla="*/ 63554 w 455080"/>
              <a:gd name="connsiteY114" fmla="*/ 245684 h 626283"/>
              <a:gd name="connsiteX115" fmla="*/ 87530 w 455080"/>
              <a:gd name="connsiteY115" fmla="*/ 220702 h 626283"/>
              <a:gd name="connsiteX116" fmla="*/ 62548 w 455080"/>
              <a:gd name="connsiteY116" fmla="*/ 195552 h 626283"/>
              <a:gd name="connsiteX117" fmla="*/ 37398 w 455080"/>
              <a:gd name="connsiteY117" fmla="*/ 220702 h 626283"/>
              <a:gd name="connsiteX118" fmla="*/ 47458 w 455080"/>
              <a:gd name="connsiteY118" fmla="*/ 240654 h 626283"/>
              <a:gd name="connsiteX119" fmla="*/ 31530 w 455080"/>
              <a:gd name="connsiteY119" fmla="*/ 297492 h 626283"/>
              <a:gd name="connsiteX120" fmla="*/ 19290 w 455080"/>
              <a:gd name="connsiteY120" fmla="*/ 247193 h 626283"/>
              <a:gd name="connsiteX121" fmla="*/ 51314 w 455080"/>
              <a:gd name="connsiteY121" fmla="*/ 150953 h 626283"/>
              <a:gd name="connsiteX122" fmla="*/ 59530 w 455080"/>
              <a:gd name="connsiteY122" fmla="*/ 132342 h 626283"/>
              <a:gd name="connsiteX123" fmla="*/ 69087 w 455080"/>
              <a:gd name="connsiteY123" fmla="*/ 177109 h 626283"/>
              <a:gd name="connsiteX124" fmla="*/ 74452 w 455080"/>
              <a:gd name="connsiteY124" fmla="*/ 183312 h 626283"/>
              <a:gd name="connsiteX125" fmla="*/ 108153 w 455080"/>
              <a:gd name="connsiteY125" fmla="*/ 195887 h 626283"/>
              <a:gd name="connsiteX126" fmla="*/ 73446 w 455080"/>
              <a:gd name="connsiteY126" fmla="*/ 316103 h 626283"/>
              <a:gd name="connsiteX127" fmla="*/ 52320 w 455080"/>
              <a:gd name="connsiteY127" fmla="*/ 310235 h 626283"/>
              <a:gd name="connsiteX128" fmla="*/ 54165 w 455080"/>
              <a:gd name="connsiteY128" fmla="*/ 220869 h 626283"/>
              <a:gd name="connsiteX129" fmla="*/ 62548 w 455080"/>
              <a:gd name="connsiteY129" fmla="*/ 212486 h 626283"/>
              <a:gd name="connsiteX130" fmla="*/ 70764 w 455080"/>
              <a:gd name="connsiteY130" fmla="*/ 220869 h 626283"/>
              <a:gd name="connsiteX131" fmla="*/ 62548 w 455080"/>
              <a:gd name="connsiteY131" fmla="*/ 229253 h 626283"/>
              <a:gd name="connsiteX132" fmla="*/ 54165 w 455080"/>
              <a:gd name="connsiteY132" fmla="*/ 220869 h 626283"/>
              <a:gd name="connsiteX133" fmla="*/ 94907 w 455080"/>
              <a:gd name="connsiteY133" fmla="*/ 421061 h 626283"/>
              <a:gd name="connsiteX134" fmla="*/ 72273 w 455080"/>
              <a:gd name="connsiteY134" fmla="*/ 333205 h 626283"/>
              <a:gd name="connsiteX135" fmla="*/ 76632 w 455080"/>
              <a:gd name="connsiteY135" fmla="*/ 334379 h 626283"/>
              <a:gd name="connsiteX136" fmla="*/ 76632 w 455080"/>
              <a:gd name="connsiteY136" fmla="*/ 334379 h 626283"/>
              <a:gd name="connsiteX137" fmla="*/ 76632 w 455080"/>
              <a:gd name="connsiteY137" fmla="*/ 334379 h 626283"/>
              <a:gd name="connsiteX138" fmla="*/ 188967 w 455080"/>
              <a:gd name="connsiteY138" fmla="*/ 365564 h 626283"/>
              <a:gd name="connsiteX139" fmla="*/ 226692 w 455080"/>
              <a:gd name="connsiteY139" fmla="*/ 410499 h 626283"/>
              <a:gd name="connsiteX140" fmla="*/ 231722 w 455080"/>
              <a:gd name="connsiteY140" fmla="*/ 461636 h 626283"/>
              <a:gd name="connsiteX141" fmla="*/ 94907 w 455080"/>
              <a:gd name="connsiteY141" fmla="*/ 420894 h 626283"/>
              <a:gd name="connsiteX142" fmla="*/ 271962 w 455080"/>
              <a:gd name="connsiteY142" fmla="*/ 259600 h 626283"/>
              <a:gd name="connsiteX143" fmla="*/ 244632 w 455080"/>
              <a:gd name="connsiteY143" fmla="*/ 270834 h 626283"/>
              <a:gd name="connsiteX144" fmla="*/ 244632 w 455080"/>
              <a:gd name="connsiteY144" fmla="*/ 279217 h 626283"/>
              <a:gd name="connsiteX145" fmla="*/ 244632 w 455080"/>
              <a:gd name="connsiteY145" fmla="*/ 270834 h 626283"/>
              <a:gd name="connsiteX146" fmla="*/ 236584 w 455080"/>
              <a:gd name="connsiteY146" fmla="*/ 279217 h 626283"/>
              <a:gd name="connsiteX147" fmla="*/ 245303 w 455080"/>
              <a:gd name="connsiteY147" fmla="*/ 287600 h 626283"/>
              <a:gd name="connsiteX148" fmla="*/ 284033 w 455080"/>
              <a:gd name="connsiteY148" fmla="*/ 271504 h 626283"/>
              <a:gd name="connsiteX149" fmla="*/ 284033 w 455080"/>
              <a:gd name="connsiteY149" fmla="*/ 259600 h 626283"/>
              <a:gd name="connsiteX150" fmla="*/ 272129 w 455080"/>
              <a:gd name="connsiteY150" fmla="*/ 259600 h 626283"/>
              <a:gd name="connsiteX151" fmla="*/ 283195 w 455080"/>
              <a:gd name="connsiteY151" fmla="*/ 232606 h 626283"/>
              <a:gd name="connsiteX152" fmla="*/ 283195 w 455080"/>
              <a:gd name="connsiteY152" fmla="*/ 232606 h 626283"/>
              <a:gd name="connsiteX153" fmla="*/ 291578 w 455080"/>
              <a:gd name="connsiteY153" fmla="*/ 240989 h 626283"/>
              <a:gd name="connsiteX154" fmla="*/ 299962 w 455080"/>
              <a:gd name="connsiteY154" fmla="*/ 232606 h 626283"/>
              <a:gd name="connsiteX155" fmla="*/ 284033 w 455080"/>
              <a:gd name="connsiteY155" fmla="*/ 193875 h 626283"/>
              <a:gd name="connsiteX156" fmla="*/ 272129 w 455080"/>
              <a:gd name="connsiteY156" fmla="*/ 193875 h 626283"/>
              <a:gd name="connsiteX157" fmla="*/ 272129 w 455080"/>
              <a:gd name="connsiteY157" fmla="*/ 205780 h 626283"/>
              <a:gd name="connsiteX158" fmla="*/ 283195 w 455080"/>
              <a:gd name="connsiteY158" fmla="*/ 232606 h 626283"/>
              <a:gd name="connsiteX159" fmla="*/ 211770 w 455080"/>
              <a:gd name="connsiteY159" fmla="*/ 273516 h 626283"/>
              <a:gd name="connsiteX160" fmla="*/ 217638 w 455080"/>
              <a:gd name="connsiteY160" fmla="*/ 271169 h 626283"/>
              <a:gd name="connsiteX161" fmla="*/ 217638 w 455080"/>
              <a:gd name="connsiteY161" fmla="*/ 259265 h 626283"/>
              <a:gd name="connsiteX162" fmla="*/ 206740 w 455080"/>
              <a:gd name="connsiteY162" fmla="*/ 232606 h 626283"/>
              <a:gd name="connsiteX163" fmla="*/ 206740 w 455080"/>
              <a:gd name="connsiteY163" fmla="*/ 232271 h 626283"/>
              <a:gd name="connsiteX164" fmla="*/ 198357 w 455080"/>
              <a:gd name="connsiteY164" fmla="*/ 224055 h 626283"/>
              <a:gd name="connsiteX165" fmla="*/ 189973 w 455080"/>
              <a:gd name="connsiteY165" fmla="*/ 232606 h 626283"/>
              <a:gd name="connsiteX166" fmla="*/ 205734 w 455080"/>
              <a:gd name="connsiteY166" fmla="*/ 271001 h 626283"/>
              <a:gd name="connsiteX167" fmla="*/ 211770 w 455080"/>
              <a:gd name="connsiteY167" fmla="*/ 273516 h 626283"/>
              <a:gd name="connsiteX168" fmla="*/ 212273 w 455080"/>
              <a:gd name="connsiteY168" fmla="*/ 207792 h 626283"/>
              <a:gd name="connsiteX169" fmla="*/ 218141 w 455080"/>
              <a:gd name="connsiteY169" fmla="*/ 205444 h 626283"/>
              <a:gd name="connsiteX170" fmla="*/ 244967 w 455080"/>
              <a:gd name="connsiteY170" fmla="*/ 194378 h 626283"/>
              <a:gd name="connsiteX171" fmla="*/ 245303 w 455080"/>
              <a:gd name="connsiteY171" fmla="*/ 194378 h 626283"/>
              <a:gd name="connsiteX172" fmla="*/ 253518 w 455080"/>
              <a:gd name="connsiteY172" fmla="*/ 185995 h 626283"/>
              <a:gd name="connsiteX173" fmla="*/ 244967 w 455080"/>
              <a:gd name="connsiteY173" fmla="*/ 177612 h 626283"/>
              <a:gd name="connsiteX174" fmla="*/ 206405 w 455080"/>
              <a:gd name="connsiteY174" fmla="*/ 193372 h 626283"/>
              <a:gd name="connsiteX175" fmla="*/ 206405 w 455080"/>
              <a:gd name="connsiteY175" fmla="*/ 205277 h 626283"/>
              <a:gd name="connsiteX176" fmla="*/ 212440 w 455080"/>
              <a:gd name="connsiteY176" fmla="*/ 207792 h 62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55080" h="626283">
                <a:moveTo>
                  <a:pt x="452369" y="338738"/>
                </a:moveTo>
                <a:lnTo>
                  <a:pt x="403076" y="247193"/>
                </a:lnTo>
                <a:cubicBezTo>
                  <a:pt x="400561" y="242666"/>
                  <a:pt x="399387" y="236965"/>
                  <a:pt x="399890" y="231097"/>
                </a:cubicBezTo>
                <a:cubicBezTo>
                  <a:pt x="416489" y="29396"/>
                  <a:pt x="223003" y="222"/>
                  <a:pt x="220991" y="55"/>
                </a:cubicBezTo>
                <a:cubicBezTo>
                  <a:pt x="216297" y="-448"/>
                  <a:pt x="212105" y="2570"/>
                  <a:pt x="211602" y="7264"/>
                </a:cubicBezTo>
                <a:cubicBezTo>
                  <a:pt x="211099" y="11959"/>
                  <a:pt x="214117" y="16150"/>
                  <a:pt x="218812" y="16653"/>
                </a:cubicBezTo>
                <a:cubicBezTo>
                  <a:pt x="226189" y="17659"/>
                  <a:pt x="398549" y="44150"/>
                  <a:pt x="383291" y="229923"/>
                </a:cubicBezTo>
                <a:cubicBezTo>
                  <a:pt x="382620" y="239145"/>
                  <a:pt x="384297" y="248031"/>
                  <a:pt x="388489" y="255408"/>
                </a:cubicBezTo>
                <a:lnTo>
                  <a:pt x="437615" y="347289"/>
                </a:lnTo>
                <a:cubicBezTo>
                  <a:pt x="429902" y="350977"/>
                  <a:pt x="414477" y="357349"/>
                  <a:pt x="399555" y="359025"/>
                </a:cubicBezTo>
                <a:cubicBezTo>
                  <a:pt x="392680" y="359696"/>
                  <a:pt x="387650" y="365564"/>
                  <a:pt x="387986" y="372439"/>
                </a:cubicBezTo>
                <a:cubicBezTo>
                  <a:pt x="388489" y="381325"/>
                  <a:pt x="390333" y="403121"/>
                  <a:pt x="395531" y="415025"/>
                </a:cubicBezTo>
                <a:cubicBezTo>
                  <a:pt x="395195" y="415864"/>
                  <a:pt x="391339" y="418714"/>
                  <a:pt x="382956" y="420055"/>
                </a:cubicBezTo>
                <a:cubicBezTo>
                  <a:pt x="378597" y="420726"/>
                  <a:pt x="375243" y="424247"/>
                  <a:pt x="374740" y="428606"/>
                </a:cubicBezTo>
                <a:cubicBezTo>
                  <a:pt x="374237" y="432966"/>
                  <a:pt x="376585" y="437157"/>
                  <a:pt x="380608" y="438666"/>
                </a:cubicBezTo>
                <a:cubicBezTo>
                  <a:pt x="385135" y="440678"/>
                  <a:pt x="392345" y="444702"/>
                  <a:pt x="391004" y="449732"/>
                </a:cubicBezTo>
                <a:cubicBezTo>
                  <a:pt x="389662" y="454594"/>
                  <a:pt x="384632" y="456774"/>
                  <a:pt x="377255" y="459457"/>
                </a:cubicBezTo>
                <a:cubicBezTo>
                  <a:pt x="370884" y="461804"/>
                  <a:pt x="363674" y="464487"/>
                  <a:pt x="361495" y="471696"/>
                </a:cubicBezTo>
                <a:lnTo>
                  <a:pt x="360489" y="475385"/>
                </a:lnTo>
                <a:cubicBezTo>
                  <a:pt x="344225" y="533565"/>
                  <a:pt x="329974" y="541277"/>
                  <a:pt x="324776" y="541948"/>
                </a:cubicBezTo>
                <a:cubicBezTo>
                  <a:pt x="316057" y="542786"/>
                  <a:pt x="302980" y="539098"/>
                  <a:pt x="289231" y="534906"/>
                </a:cubicBezTo>
                <a:cubicBezTo>
                  <a:pt x="267602" y="528367"/>
                  <a:pt x="240608" y="520151"/>
                  <a:pt x="213949" y="526355"/>
                </a:cubicBezTo>
                <a:cubicBezTo>
                  <a:pt x="165159" y="537589"/>
                  <a:pt x="176728" y="615888"/>
                  <a:pt x="177231" y="619241"/>
                </a:cubicBezTo>
                <a:cubicBezTo>
                  <a:pt x="177901" y="623433"/>
                  <a:pt x="181422" y="626283"/>
                  <a:pt x="185446" y="626283"/>
                </a:cubicBezTo>
                <a:cubicBezTo>
                  <a:pt x="185782" y="626283"/>
                  <a:pt x="186285" y="626283"/>
                  <a:pt x="186788" y="626283"/>
                </a:cubicBezTo>
                <a:cubicBezTo>
                  <a:pt x="191315" y="625613"/>
                  <a:pt x="194500" y="621253"/>
                  <a:pt x="193830" y="616726"/>
                </a:cubicBezTo>
                <a:cubicBezTo>
                  <a:pt x="193830" y="616056"/>
                  <a:pt x="184608" y="550331"/>
                  <a:pt x="217806" y="542786"/>
                </a:cubicBezTo>
                <a:cubicBezTo>
                  <a:pt x="240273" y="537589"/>
                  <a:pt x="263746" y="544798"/>
                  <a:pt x="284536" y="551002"/>
                </a:cubicBezTo>
                <a:cubicBezTo>
                  <a:pt x="300632" y="555864"/>
                  <a:pt x="314548" y="560056"/>
                  <a:pt x="326788" y="558547"/>
                </a:cubicBezTo>
                <a:cubicBezTo>
                  <a:pt x="352608" y="555529"/>
                  <a:pt x="367698" y="512104"/>
                  <a:pt x="376752" y="479912"/>
                </a:cubicBezTo>
                <a:lnTo>
                  <a:pt x="376752" y="477900"/>
                </a:lnTo>
                <a:cubicBezTo>
                  <a:pt x="377758" y="477229"/>
                  <a:pt x="381111" y="475888"/>
                  <a:pt x="383291" y="475217"/>
                </a:cubicBezTo>
                <a:cubicBezTo>
                  <a:pt x="391339" y="472199"/>
                  <a:pt x="403411" y="467672"/>
                  <a:pt x="407435" y="454259"/>
                </a:cubicBezTo>
                <a:cubicBezTo>
                  <a:pt x="409782" y="446044"/>
                  <a:pt x="407435" y="438331"/>
                  <a:pt x="400896" y="431960"/>
                </a:cubicBezTo>
                <a:cubicBezTo>
                  <a:pt x="404920" y="429948"/>
                  <a:pt x="408441" y="427097"/>
                  <a:pt x="410621" y="423073"/>
                </a:cubicBezTo>
                <a:cubicBezTo>
                  <a:pt x="412465" y="419720"/>
                  <a:pt x="413974" y="414355"/>
                  <a:pt x="411123" y="407648"/>
                </a:cubicBezTo>
                <a:cubicBezTo>
                  <a:pt x="408273" y="401109"/>
                  <a:pt x="406429" y="386858"/>
                  <a:pt x="405591" y="375121"/>
                </a:cubicBezTo>
                <a:cubicBezTo>
                  <a:pt x="420848" y="372942"/>
                  <a:pt x="435603" y="367073"/>
                  <a:pt x="445495" y="362211"/>
                </a:cubicBezTo>
                <a:cubicBezTo>
                  <a:pt x="449686" y="360199"/>
                  <a:pt x="452872" y="356510"/>
                  <a:pt x="454213" y="352151"/>
                </a:cubicBezTo>
                <a:cubicBezTo>
                  <a:pt x="455722" y="347624"/>
                  <a:pt x="455219" y="342930"/>
                  <a:pt x="453040" y="338738"/>
                </a:cubicBezTo>
                <a:close/>
                <a:moveTo>
                  <a:pt x="237758" y="480750"/>
                </a:moveTo>
                <a:cubicBezTo>
                  <a:pt x="237758" y="480750"/>
                  <a:pt x="239435" y="481421"/>
                  <a:pt x="240273" y="481421"/>
                </a:cubicBezTo>
                <a:lnTo>
                  <a:pt x="258716" y="486954"/>
                </a:lnTo>
                <a:cubicBezTo>
                  <a:pt x="260896" y="487121"/>
                  <a:pt x="262908" y="487289"/>
                  <a:pt x="265087" y="487289"/>
                </a:cubicBezTo>
                <a:cubicBezTo>
                  <a:pt x="279171" y="487289"/>
                  <a:pt x="292752" y="482427"/>
                  <a:pt x="303818" y="473373"/>
                </a:cubicBezTo>
                <a:cubicBezTo>
                  <a:pt x="316560" y="462978"/>
                  <a:pt x="324441" y="448223"/>
                  <a:pt x="326117" y="431960"/>
                </a:cubicBezTo>
                <a:lnTo>
                  <a:pt x="346908" y="225229"/>
                </a:lnTo>
                <a:cubicBezTo>
                  <a:pt x="355962" y="135193"/>
                  <a:pt x="290237" y="54713"/>
                  <a:pt x="200704" y="45827"/>
                </a:cubicBezTo>
                <a:cubicBezTo>
                  <a:pt x="199698" y="45827"/>
                  <a:pt x="110165" y="32917"/>
                  <a:pt x="57518" y="104678"/>
                </a:cubicBezTo>
                <a:cubicBezTo>
                  <a:pt x="57015" y="105181"/>
                  <a:pt x="56680" y="105516"/>
                  <a:pt x="56344" y="106187"/>
                </a:cubicBezTo>
                <a:cubicBezTo>
                  <a:pt x="48464" y="117252"/>
                  <a:pt x="41422" y="130163"/>
                  <a:pt x="35554" y="145420"/>
                </a:cubicBezTo>
                <a:lnTo>
                  <a:pt x="3362" y="241995"/>
                </a:lnTo>
                <a:cubicBezTo>
                  <a:pt x="-6362" y="271169"/>
                  <a:pt x="5710" y="302355"/>
                  <a:pt x="30524" y="318283"/>
                </a:cubicBezTo>
                <a:cubicBezTo>
                  <a:pt x="30859" y="318618"/>
                  <a:pt x="31195" y="318786"/>
                  <a:pt x="31698" y="319121"/>
                </a:cubicBezTo>
                <a:cubicBezTo>
                  <a:pt x="35889" y="321636"/>
                  <a:pt x="40249" y="323983"/>
                  <a:pt x="45111" y="325492"/>
                </a:cubicBezTo>
                <a:cubicBezTo>
                  <a:pt x="45278" y="325492"/>
                  <a:pt x="45446" y="325660"/>
                  <a:pt x="45614" y="325660"/>
                </a:cubicBezTo>
                <a:lnTo>
                  <a:pt x="46955" y="325995"/>
                </a:lnTo>
                <a:lnTo>
                  <a:pt x="53662" y="328175"/>
                </a:lnTo>
                <a:lnTo>
                  <a:pt x="78979" y="426594"/>
                </a:lnTo>
                <a:lnTo>
                  <a:pt x="36560" y="503888"/>
                </a:lnTo>
                <a:cubicBezTo>
                  <a:pt x="36560" y="503888"/>
                  <a:pt x="35889" y="505397"/>
                  <a:pt x="35722" y="506235"/>
                </a:cubicBezTo>
                <a:lnTo>
                  <a:pt x="13254" y="616056"/>
                </a:lnTo>
                <a:cubicBezTo>
                  <a:pt x="12248" y="620583"/>
                  <a:pt x="15266" y="625110"/>
                  <a:pt x="19793" y="625948"/>
                </a:cubicBezTo>
                <a:cubicBezTo>
                  <a:pt x="20296" y="625948"/>
                  <a:pt x="20967" y="625948"/>
                  <a:pt x="21470" y="625948"/>
                </a:cubicBezTo>
                <a:cubicBezTo>
                  <a:pt x="25326" y="625948"/>
                  <a:pt x="28847" y="623265"/>
                  <a:pt x="29686" y="619241"/>
                </a:cubicBezTo>
                <a:lnTo>
                  <a:pt x="51985" y="510762"/>
                </a:lnTo>
                <a:lnTo>
                  <a:pt x="92057" y="437493"/>
                </a:lnTo>
                <a:lnTo>
                  <a:pt x="176895" y="462642"/>
                </a:lnTo>
                <a:lnTo>
                  <a:pt x="130620" y="535577"/>
                </a:lnTo>
                <a:cubicBezTo>
                  <a:pt x="129949" y="536583"/>
                  <a:pt x="129446" y="537756"/>
                  <a:pt x="129446" y="539098"/>
                </a:cubicBezTo>
                <a:lnTo>
                  <a:pt x="120895" y="609852"/>
                </a:lnTo>
                <a:cubicBezTo>
                  <a:pt x="120392" y="614379"/>
                  <a:pt x="123578" y="618571"/>
                  <a:pt x="128273" y="619241"/>
                </a:cubicBezTo>
                <a:cubicBezTo>
                  <a:pt x="128608" y="619241"/>
                  <a:pt x="128943" y="619241"/>
                  <a:pt x="129279" y="619241"/>
                </a:cubicBezTo>
                <a:cubicBezTo>
                  <a:pt x="133470" y="619241"/>
                  <a:pt x="137159" y="616056"/>
                  <a:pt x="137662" y="611864"/>
                </a:cubicBezTo>
                <a:lnTo>
                  <a:pt x="146045" y="542954"/>
                </a:lnTo>
                <a:lnTo>
                  <a:pt x="193830" y="467672"/>
                </a:lnTo>
                <a:lnTo>
                  <a:pt x="237926" y="480750"/>
                </a:lnTo>
                <a:close/>
                <a:moveTo>
                  <a:pt x="198524" y="62426"/>
                </a:moveTo>
                <a:cubicBezTo>
                  <a:pt x="279171" y="70474"/>
                  <a:pt x="338189" y="142738"/>
                  <a:pt x="330141" y="223552"/>
                </a:cubicBezTo>
                <a:lnTo>
                  <a:pt x="309351" y="430283"/>
                </a:lnTo>
                <a:cubicBezTo>
                  <a:pt x="308177" y="442187"/>
                  <a:pt x="302477" y="452918"/>
                  <a:pt x="293087" y="460463"/>
                </a:cubicBezTo>
                <a:cubicBezTo>
                  <a:pt x="283866" y="468008"/>
                  <a:pt x="272129" y="471696"/>
                  <a:pt x="261902" y="470523"/>
                </a:cubicBezTo>
                <a:lnTo>
                  <a:pt x="249159" y="466666"/>
                </a:lnTo>
                <a:lnTo>
                  <a:pt x="243458" y="408654"/>
                </a:lnTo>
                <a:cubicBezTo>
                  <a:pt x="240608" y="380151"/>
                  <a:pt x="220991" y="356846"/>
                  <a:pt x="193494" y="349133"/>
                </a:cubicBezTo>
                <a:lnTo>
                  <a:pt x="151578" y="337564"/>
                </a:lnTo>
                <a:lnTo>
                  <a:pt x="155434" y="237636"/>
                </a:lnTo>
                <a:cubicBezTo>
                  <a:pt x="155434" y="234115"/>
                  <a:pt x="153422" y="230762"/>
                  <a:pt x="150069" y="229588"/>
                </a:cubicBezTo>
                <a:lnTo>
                  <a:pt x="118883" y="217348"/>
                </a:lnTo>
                <a:lnTo>
                  <a:pt x="125758" y="193540"/>
                </a:lnTo>
                <a:cubicBezTo>
                  <a:pt x="125758" y="193540"/>
                  <a:pt x="125758" y="193540"/>
                  <a:pt x="125758" y="193540"/>
                </a:cubicBezTo>
                <a:cubicBezTo>
                  <a:pt x="125758" y="193540"/>
                  <a:pt x="125758" y="193372"/>
                  <a:pt x="125758" y="193205"/>
                </a:cubicBezTo>
                <a:lnTo>
                  <a:pt x="131123" y="174426"/>
                </a:lnTo>
                <a:cubicBezTo>
                  <a:pt x="144536" y="173923"/>
                  <a:pt x="155099" y="162857"/>
                  <a:pt x="155099" y="149444"/>
                </a:cubicBezTo>
                <a:cubicBezTo>
                  <a:pt x="155099" y="136031"/>
                  <a:pt x="143865" y="124294"/>
                  <a:pt x="130117" y="124294"/>
                </a:cubicBezTo>
                <a:cubicBezTo>
                  <a:pt x="116368" y="124294"/>
                  <a:pt x="104967" y="135528"/>
                  <a:pt x="104967" y="149444"/>
                </a:cubicBezTo>
                <a:cubicBezTo>
                  <a:pt x="104967" y="157660"/>
                  <a:pt x="108991" y="164869"/>
                  <a:pt x="115027" y="169396"/>
                </a:cubicBezTo>
                <a:lnTo>
                  <a:pt x="112177" y="179456"/>
                </a:lnTo>
                <a:lnTo>
                  <a:pt x="84009" y="169061"/>
                </a:lnTo>
                <a:lnTo>
                  <a:pt x="71937" y="112222"/>
                </a:lnTo>
                <a:cubicBezTo>
                  <a:pt x="118213" y="51192"/>
                  <a:pt x="193830" y="61588"/>
                  <a:pt x="198021" y="62258"/>
                </a:cubicBezTo>
                <a:close/>
                <a:moveTo>
                  <a:pt x="138668" y="243169"/>
                </a:moveTo>
                <a:lnTo>
                  <a:pt x="135147" y="333205"/>
                </a:lnTo>
                <a:lnTo>
                  <a:pt x="89542" y="320462"/>
                </a:lnTo>
                <a:lnTo>
                  <a:pt x="114692" y="233612"/>
                </a:lnTo>
                <a:lnTo>
                  <a:pt x="138836" y="243169"/>
                </a:lnTo>
                <a:close/>
                <a:moveTo>
                  <a:pt x="122237" y="149612"/>
                </a:moveTo>
                <a:cubicBezTo>
                  <a:pt x="122237" y="145085"/>
                  <a:pt x="125925" y="141229"/>
                  <a:pt x="130620" y="141229"/>
                </a:cubicBezTo>
                <a:cubicBezTo>
                  <a:pt x="135315" y="141229"/>
                  <a:pt x="138836" y="144917"/>
                  <a:pt x="138836" y="149612"/>
                </a:cubicBezTo>
                <a:cubicBezTo>
                  <a:pt x="138836" y="154306"/>
                  <a:pt x="135147" y="157995"/>
                  <a:pt x="130620" y="157995"/>
                </a:cubicBezTo>
                <a:cubicBezTo>
                  <a:pt x="126093" y="157995"/>
                  <a:pt x="122237" y="154306"/>
                  <a:pt x="122237" y="149612"/>
                </a:cubicBezTo>
                <a:close/>
                <a:moveTo>
                  <a:pt x="52153" y="310067"/>
                </a:moveTo>
                <a:lnTo>
                  <a:pt x="50476" y="309564"/>
                </a:lnTo>
                <a:cubicBezTo>
                  <a:pt x="48967" y="309061"/>
                  <a:pt x="47626" y="308223"/>
                  <a:pt x="46117" y="307552"/>
                </a:cubicBezTo>
                <a:lnTo>
                  <a:pt x="63554" y="245684"/>
                </a:lnTo>
                <a:cubicBezTo>
                  <a:pt x="76799" y="245181"/>
                  <a:pt x="87530" y="234115"/>
                  <a:pt x="87530" y="220702"/>
                </a:cubicBezTo>
                <a:cubicBezTo>
                  <a:pt x="87530" y="207289"/>
                  <a:pt x="76296" y="195552"/>
                  <a:pt x="62548" y="195552"/>
                </a:cubicBezTo>
                <a:cubicBezTo>
                  <a:pt x="48799" y="195552"/>
                  <a:pt x="37398" y="206786"/>
                  <a:pt x="37398" y="220702"/>
                </a:cubicBezTo>
                <a:cubicBezTo>
                  <a:pt x="37398" y="228917"/>
                  <a:pt x="41422" y="236127"/>
                  <a:pt x="47458" y="240654"/>
                </a:cubicBezTo>
                <a:lnTo>
                  <a:pt x="31530" y="297492"/>
                </a:lnTo>
                <a:cubicBezTo>
                  <a:pt x="18787" y="284750"/>
                  <a:pt x="13254" y="265468"/>
                  <a:pt x="19290" y="247193"/>
                </a:cubicBezTo>
                <a:lnTo>
                  <a:pt x="51314" y="150953"/>
                </a:lnTo>
                <a:cubicBezTo>
                  <a:pt x="53829" y="144246"/>
                  <a:pt x="56512" y="138211"/>
                  <a:pt x="59530" y="132342"/>
                </a:cubicBezTo>
                <a:lnTo>
                  <a:pt x="69087" y="177109"/>
                </a:lnTo>
                <a:cubicBezTo>
                  <a:pt x="69758" y="179959"/>
                  <a:pt x="71602" y="182306"/>
                  <a:pt x="74452" y="183312"/>
                </a:cubicBezTo>
                <a:lnTo>
                  <a:pt x="108153" y="195887"/>
                </a:lnTo>
                <a:lnTo>
                  <a:pt x="73446" y="316103"/>
                </a:lnTo>
                <a:lnTo>
                  <a:pt x="52320" y="310235"/>
                </a:lnTo>
                <a:close/>
                <a:moveTo>
                  <a:pt x="54165" y="220869"/>
                </a:moveTo>
                <a:cubicBezTo>
                  <a:pt x="54165" y="216342"/>
                  <a:pt x="57853" y="212486"/>
                  <a:pt x="62548" y="212486"/>
                </a:cubicBezTo>
                <a:cubicBezTo>
                  <a:pt x="67243" y="212486"/>
                  <a:pt x="70764" y="216175"/>
                  <a:pt x="70764" y="220869"/>
                </a:cubicBezTo>
                <a:cubicBezTo>
                  <a:pt x="70764" y="225564"/>
                  <a:pt x="67075" y="229253"/>
                  <a:pt x="62548" y="229253"/>
                </a:cubicBezTo>
                <a:cubicBezTo>
                  <a:pt x="58021" y="229253"/>
                  <a:pt x="54165" y="225564"/>
                  <a:pt x="54165" y="220869"/>
                </a:cubicBezTo>
                <a:close/>
                <a:moveTo>
                  <a:pt x="94907" y="421061"/>
                </a:moveTo>
                <a:lnTo>
                  <a:pt x="72273" y="333205"/>
                </a:lnTo>
                <a:lnTo>
                  <a:pt x="76632" y="334379"/>
                </a:lnTo>
                <a:cubicBezTo>
                  <a:pt x="76632" y="334379"/>
                  <a:pt x="76632" y="334379"/>
                  <a:pt x="76632" y="334379"/>
                </a:cubicBezTo>
                <a:cubicBezTo>
                  <a:pt x="76632" y="334379"/>
                  <a:pt x="76632" y="334379"/>
                  <a:pt x="76632" y="334379"/>
                </a:cubicBezTo>
                <a:lnTo>
                  <a:pt x="188967" y="365564"/>
                </a:lnTo>
                <a:cubicBezTo>
                  <a:pt x="209758" y="371265"/>
                  <a:pt x="224512" y="389037"/>
                  <a:pt x="226692" y="410499"/>
                </a:cubicBezTo>
                <a:lnTo>
                  <a:pt x="231722" y="461636"/>
                </a:lnTo>
                <a:lnTo>
                  <a:pt x="94907" y="420894"/>
                </a:lnTo>
                <a:close/>
                <a:moveTo>
                  <a:pt x="271962" y="259600"/>
                </a:moveTo>
                <a:cubicBezTo>
                  <a:pt x="264752" y="266810"/>
                  <a:pt x="255195" y="270834"/>
                  <a:pt x="244632" y="270834"/>
                </a:cubicBezTo>
                <a:lnTo>
                  <a:pt x="244632" y="279217"/>
                </a:lnTo>
                <a:cubicBezTo>
                  <a:pt x="244632" y="279217"/>
                  <a:pt x="244632" y="270834"/>
                  <a:pt x="244632" y="270834"/>
                </a:cubicBezTo>
                <a:cubicBezTo>
                  <a:pt x="239938" y="270834"/>
                  <a:pt x="236584" y="274522"/>
                  <a:pt x="236584" y="279217"/>
                </a:cubicBezTo>
                <a:cubicBezTo>
                  <a:pt x="236584" y="283911"/>
                  <a:pt x="240608" y="287600"/>
                  <a:pt x="245303" y="287600"/>
                </a:cubicBezTo>
                <a:cubicBezTo>
                  <a:pt x="259890" y="287600"/>
                  <a:pt x="273638" y="281899"/>
                  <a:pt x="284033" y="271504"/>
                </a:cubicBezTo>
                <a:cubicBezTo>
                  <a:pt x="287387" y="268151"/>
                  <a:pt x="287387" y="262953"/>
                  <a:pt x="284033" y="259600"/>
                </a:cubicBezTo>
                <a:cubicBezTo>
                  <a:pt x="280848" y="256247"/>
                  <a:pt x="275483" y="256414"/>
                  <a:pt x="272129" y="259600"/>
                </a:cubicBezTo>
                <a:close/>
                <a:moveTo>
                  <a:pt x="283195" y="232606"/>
                </a:moveTo>
                <a:lnTo>
                  <a:pt x="283195" y="232606"/>
                </a:lnTo>
                <a:cubicBezTo>
                  <a:pt x="283195" y="237301"/>
                  <a:pt x="286884" y="240989"/>
                  <a:pt x="291578" y="240989"/>
                </a:cubicBezTo>
                <a:cubicBezTo>
                  <a:pt x="296273" y="240989"/>
                  <a:pt x="299962" y="237133"/>
                  <a:pt x="299962" y="232606"/>
                </a:cubicBezTo>
                <a:cubicBezTo>
                  <a:pt x="299962" y="218019"/>
                  <a:pt x="294261" y="204271"/>
                  <a:pt x="284033" y="193875"/>
                </a:cubicBezTo>
                <a:cubicBezTo>
                  <a:pt x="280848" y="190522"/>
                  <a:pt x="275483" y="190522"/>
                  <a:pt x="272129" y="193875"/>
                </a:cubicBezTo>
                <a:cubicBezTo>
                  <a:pt x="268776" y="197061"/>
                  <a:pt x="268776" y="202426"/>
                  <a:pt x="272129" y="205780"/>
                </a:cubicBezTo>
                <a:cubicBezTo>
                  <a:pt x="279339" y="212989"/>
                  <a:pt x="283195" y="222546"/>
                  <a:pt x="283195" y="232606"/>
                </a:cubicBezTo>
                <a:close/>
                <a:moveTo>
                  <a:pt x="211770" y="273516"/>
                </a:moveTo>
                <a:cubicBezTo>
                  <a:pt x="213949" y="273516"/>
                  <a:pt x="215961" y="272678"/>
                  <a:pt x="217638" y="271169"/>
                </a:cubicBezTo>
                <a:cubicBezTo>
                  <a:pt x="220991" y="267983"/>
                  <a:pt x="220991" y="262618"/>
                  <a:pt x="217638" y="259265"/>
                </a:cubicBezTo>
                <a:cubicBezTo>
                  <a:pt x="210596" y="252055"/>
                  <a:pt x="206740" y="242666"/>
                  <a:pt x="206740" y="232606"/>
                </a:cubicBezTo>
                <a:lnTo>
                  <a:pt x="206740" y="232271"/>
                </a:lnTo>
                <a:cubicBezTo>
                  <a:pt x="206740" y="227576"/>
                  <a:pt x="203051" y="224055"/>
                  <a:pt x="198357" y="224055"/>
                </a:cubicBezTo>
                <a:cubicBezTo>
                  <a:pt x="193662" y="224055"/>
                  <a:pt x="189973" y="228079"/>
                  <a:pt x="189973" y="232606"/>
                </a:cubicBezTo>
                <a:cubicBezTo>
                  <a:pt x="189973" y="247025"/>
                  <a:pt x="195506" y="260774"/>
                  <a:pt x="205734" y="271001"/>
                </a:cubicBezTo>
                <a:cubicBezTo>
                  <a:pt x="207411" y="272678"/>
                  <a:pt x="209590" y="273516"/>
                  <a:pt x="211770" y="273516"/>
                </a:cubicBezTo>
                <a:close/>
                <a:moveTo>
                  <a:pt x="212273" y="207792"/>
                </a:moveTo>
                <a:cubicBezTo>
                  <a:pt x="214452" y="207792"/>
                  <a:pt x="216464" y="206953"/>
                  <a:pt x="218141" y="205444"/>
                </a:cubicBezTo>
                <a:cubicBezTo>
                  <a:pt x="225351" y="198402"/>
                  <a:pt x="234908" y="194378"/>
                  <a:pt x="244967" y="194378"/>
                </a:cubicBezTo>
                <a:lnTo>
                  <a:pt x="245303" y="194378"/>
                </a:lnTo>
                <a:cubicBezTo>
                  <a:pt x="249997" y="194378"/>
                  <a:pt x="253518" y="190690"/>
                  <a:pt x="253518" y="185995"/>
                </a:cubicBezTo>
                <a:cubicBezTo>
                  <a:pt x="253518" y="181300"/>
                  <a:pt x="249662" y="177612"/>
                  <a:pt x="244967" y="177612"/>
                </a:cubicBezTo>
                <a:cubicBezTo>
                  <a:pt x="230381" y="177612"/>
                  <a:pt x="216800" y="183145"/>
                  <a:pt x="206405" y="193372"/>
                </a:cubicBezTo>
                <a:cubicBezTo>
                  <a:pt x="203051" y="196558"/>
                  <a:pt x="203051" y="201923"/>
                  <a:pt x="206405" y="205277"/>
                </a:cubicBezTo>
                <a:cubicBezTo>
                  <a:pt x="208081" y="206953"/>
                  <a:pt x="210261" y="207792"/>
                  <a:pt x="212440" y="207792"/>
                </a:cubicBezTo>
                <a:close/>
              </a:path>
            </a:pathLst>
          </a:custGeom>
          <a:gradFill>
            <a:gsLst>
              <a:gs pos="0">
                <a:srgbClr val="0078C2"/>
              </a:gs>
              <a:gs pos="45000">
                <a:srgbClr val="0047FF"/>
              </a:gs>
              <a:gs pos="95000">
                <a:srgbClr val="8453D2"/>
              </a:gs>
            </a:gsLst>
            <a:lin ang="2400001" scaled="1"/>
          </a:gra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pic>
        <p:nvPicPr>
          <p:cNvPr id="47" name="Graphic 46">
            <a:extLst>
              <a:ext uri="{FF2B5EF4-FFF2-40B4-BE49-F238E27FC236}">
                <a16:creationId xmlns:a16="http://schemas.microsoft.com/office/drawing/2014/main" id="{09A36524-76B6-617C-F2AF-54D6D4E1E3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00000">
            <a:off x="8172700" y="2459349"/>
            <a:ext cx="731147" cy="731147"/>
          </a:xfrm>
          <a:prstGeom prst="rect">
            <a:avLst/>
          </a:prstGeom>
        </p:spPr>
      </p:pic>
      <p:pic>
        <p:nvPicPr>
          <p:cNvPr id="53" name="Graphic 52">
            <a:extLst>
              <a:ext uri="{FF2B5EF4-FFF2-40B4-BE49-F238E27FC236}">
                <a16:creationId xmlns:a16="http://schemas.microsoft.com/office/drawing/2014/main" id="{98957E7F-8AA8-4265-7EB3-E4D4A41881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1620" y="2548271"/>
            <a:ext cx="617345" cy="684686"/>
          </a:xfrm>
          <a:prstGeom prst="rect">
            <a:avLst/>
          </a:prstGeom>
        </p:spPr>
      </p:pic>
      <p:grpSp>
        <p:nvGrpSpPr>
          <p:cNvPr id="10" name="Group 9">
            <a:extLst>
              <a:ext uri="{FF2B5EF4-FFF2-40B4-BE49-F238E27FC236}">
                <a16:creationId xmlns:a16="http://schemas.microsoft.com/office/drawing/2014/main" id="{13424576-921E-B8E3-0CA3-1AF93C1225BB}"/>
              </a:ext>
            </a:extLst>
          </p:cNvPr>
          <p:cNvGrpSpPr/>
          <p:nvPr/>
        </p:nvGrpSpPr>
        <p:grpSpPr>
          <a:xfrm>
            <a:off x="435654" y="2548271"/>
            <a:ext cx="518731" cy="553303"/>
            <a:chOff x="523130" y="2677857"/>
            <a:chExt cx="685392" cy="731071"/>
          </a:xfrm>
        </p:grpSpPr>
        <p:sp>
          <p:nvSpPr>
            <p:cNvPr id="59" name="Freeform 58">
              <a:extLst>
                <a:ext uri="{FF2B5EF4-FFF2-40B4-BE49-F238E27FC236}">
                  <a16:creationId xmlns:a16="http://schemas.microsoft.com/office/drawing/2014/main" id="{387E18F0-A09A-D619-77F4-CEEF2A897792}"/>
                </a:ext>
              </a:extLst>
            </p:cNvPr>
            <p:cNvSpPr/>
            <p:nvPr/>
          </p:nvSpPr>
          <p:spPr>
            <a:xfrm>
              <a:off x="961773" y="2677857"/>
              <a:ext cx="246749" cy="731071"/>
            </a:xfrm>
            <a:custGeom>
              <a:avLst/>
              <a:gdLst>
                <a:gd name="connsiteX0" fmla="*/ 236077 w 246749"/>
                <a:gd name="connsiteY0" fmla="*/ 0 h 731071"/>
                <a:gd name="connsiteX1" fmla="*/ 10673 w 246749"/>
                <a:gd name="connsiteY1" fmla="*/ 0 h 731071"/>
                <a:gd name="connsiteX2" fmla="*/ 0 w 246749"/>
                <a:gd name="connsiteY2" fmla="*/ 10673 h 731071"/>
                <a:gd name="connsiteX3" fmla="*/ 0 w 246749"/>
                <a:gd name="connsiteY3" fmla="*/ 213025 h 731071"/>
                <a:gd name="connsiteX4" fmla="*/ 10673 w 246749"/>
                <a:gd name="connsiteY4" fmla="*/ 223697 h 731071"/>
                <a:gd name="connsiteX5" fmla="*/ 236077 w 246749"/>
                <a:gd name="connsiteY5" fmla="*/ 223697 h 731071"/>
                <a:gd name="connsiteX6" fmla="*/ 246750 w 246749"/>
                <a:gd name="connsiteY6" fmla="*/ 213025 h 731071"/>
                <a:gd name="connsiteX7" fmla="*/ 246750 w 246749"/>
                <a:gd name="connsiteY7" fmla="*/ 10673 h 731071"/>
                <a:gd name="connsiteX8" fmla="*/ 236077 w 246749"/>
                <a:gd name="connsiteY8" fmla="*/ 0 h 731071"/>
                <a:gd name="connsiteX9" fmla="*/ 225405 w 246749"/>
                <a:gd name="connsiteY9" fmla="*/ 202352 h 731071"/>
                <a:gd name="connsiteX10" fmla="*/ 21345 w 246749"/>
                <a:gd name="connsiteY10" fmla="*/ 202352 h 731071"/>
                <a:gd name="connsiteX11" fmla="*/ 21345 w 246749"/>
                <a:gd name="connsiteY11" fmla="*/ 21345 h 731071"/>
                <a:gd name="connsiteX12" fmla="*/ 225405 w 246749"/>
                <a:gd name="connsiteY12" fmla="*/ 21345 h 731071"/>
                <a:gd name="connsiteX13" fmla="*/ 225405 w 246749"/>
                <a:gd name="connsiteY13" fmla="*/ 202352 h 731071"/>
                <a:gd name="connsiteX14" fmla="*/ 10673 w 246749"/>
                <a:gd name="connsiteY14" fmla="*/ 398301 h 731071"/>
                <a:gd name="connsiteX15" fmla="*/ 21345 w 246749"/>
                <a:gd name="connsiteY15" fmla="*/ 387628 h 731071"/>
                <a:gd name="connsiteX16" fmla="*/ 21345 w 246749"/>
                <a:gd name="connsiteY16" fmla="*/ 336826 h 731071"/>
                <a:gd name="connsiteX17" fmla="*/ 10673 w 246749"/>
                <a:gd name="connsiteY17" fmla="*/ 326154 h 731071"/>
                <a:gd name="connsiteX18" fmla="*/ 0 w 246749"/>
                <a:gd name="connsiteY18" fmla="*/ 336826 h 731071"/>
                <a:gd name="connsiteX19" fmla="*/ 0 w 246749"/>
                <a:gd name="connsiteY19" fmla="*/ 387628 h 731071"/>
                <a:gd name="connsiteX20" fmla="*/ 10673 w 246749"/>
                <a:gd name="connsiteY20" fmla="*/ 398301 h 731071"/>
                <a:gd name="connsiteX21" fmla="*/ 94772 w 246749"/>
                <a:gd name="connsiteY21" fmla="*/ 475783 h 731071"/>
                <a:gd name="connsiteX22" fmla="*/ 152191 w 246749"/>
                <a:gd name="connsiteY22" fmla="*/ 475783 h 731071"/>
                <a:gd name="connsiteX23" fmla="*/ 162864 w 246749"/>
                <a:gd name="connsiteY23" fmla="*/ 465111 h 731071"/>
                <a:gd name="connsiteX24" fmla="*/ 152191 w 246749"/>
                <a:gd name="connsiteY24" fmla="*/ 454438 h 731071"/>
                <a:gd name="connsiteX25" fmla="*/ 94772 w 246749"/>
                <a:gd name="connsiteY25" fmla="*/ 454438 h 731071"/>
                <a:gd name="connsiteX26" fmla="*/ 84100 w 246749"/>
                <a:gd name="connsiteY26" fmla="*/ 465111 h 731071"/>
                <a:gd name="connsiteX27" fmla="*/ 94772 w 246749"/>
                <a:gd name="connsiteY27" fmla="*/ 475783 h 731071"/>
                <a:gd name="connsiteX28" fmla="*/ 10673 w 246749"/>
                <a:gd name="connsiteY28" fmla="*/ 475783 h 731071"/>
                <a:gd name="connsiteX29" fmla="*/ 37354 w 246749"/>
                <a:gd name="connsiteY29" fmla="*/ 475783 h 731071"/>
                <a:gd name="connsiteX30" fmla="*/ 48027 w 246749"/>
                <a:gd name="connsiteY30" fmla="*/ 465111 h 731071"/>
                <a:gd name="connsiteX31" fmla="*/ 37354 w 246749"/>
                <a:gd name="connsiteY31" fmla="*/ 454438 h 731071"/>
                <a:gd name="connsiteX32" fmla="*/ 21345 w 246749"/>
                <a:gd name="connsiteY32" fmla="*/ 454438 h 731071"/>
                <a:gd name="connsiteX33" fmla="*/ 21345 w 246749"/>
                <a:gd name="connsiteY33" fmla="*/ 438429 h 731071"/>
                <a:gd name="connsiteX34" fmla="*/ 10673 w 246749"/>
                <a:gd name="connsiteY34" fmla="*/ 427757 h 731071"/>
                <a:gd name="connsiteX35" fmla="*/ 0 w 246749"/>
                <a:gd name="connsiteY35" fmla="*/ 438429 h 731071"/>
                <a:gd name="connsiteX36" fmla="*/ 0 w 246749"/>
                <a:gd name="connsiteY36" fmla="*/ 465111 h 731071"/>
                <a:gd name="connsiteX37" fmla="*/ 10673 w 246749"/>
                <a:gd name="connsiteY37" fmla="*/ 475783 h 731071"/>
                <a:gd name="connsiteX38" fmla="*/ 10673 w 246749"/>
                <a:gd name="connsiteY38" fmla="*/ 296911 h 731071"/>
                <a:gd name="connsiteX39" fmla="*/ 21345 w 246749"/>
                <a:gd name="connsiteY39" fmla="*/ 286238 h 731071"/>
                <a:gd name="connsiteX40" fmla="*/ 21345 w 246749"/>
                <a:gd name="connsiteY40" fmla="*/ 270230 h 731071"/>
                <a:gd name="connsiteX41" fmla="*/ 37354 w 246749"/>
                <a:gd name="connsiteY41" fmla="*/ 270230 h 731071"/>
                <a:gd name="connsiteX42" fmla="*/ 48027 w 246749"/>
                <a:gd name="connsiteY42" fmla="*/ 259557 h 731071"/>
                <a:gd name="connsiteX43" fmla="*/ 37354 w 246749"/>
                <a:gd name="connsiteY43" fmla="*/ 248884 h 731071"/>
                <a:gd name="connsiteX44" fmla="*/ 10673 w 246749"/>
                <a:gd name="connsiteY44" fmla="*/ 248884 h 731071"/>
                <a:gd name="connsiteX45" fmla="*/ 0 w 246749"/>
                <a:gd name="connsiteY45" fmla="*/ 259557 h 731071"/>
                <a:gd name="connsiteX46" fmla="*/ 0 w 246749"/>
                <a:gd name="connsiteY46" fmla="*/ 286238 h 731071"/>
                <a:gd name="connsiteX47" fmla="*/ 10673 w 246749"/>
                <a:gd name="connsiteY47" fmla="*/ 296911 h 731071"/>
                <a:gd name="connsiteX48" fmla="*/ 236077 w 246749"/>
                <a:gd name="connsiteY48" fmla="*/ 326367 h 731071"/>
                <a:gd name="connsiteX49" fmla="*/ 225405 w 246749"/>
                <a:gd name="connsiteY49" fmla="*/ 337040 h 731071"/>
                <a:gd name="connsiteX50" fmla="*/ 225405 w 246749"/>
                <a:gd name="connsiteY50" fmla="*/ 387841 h 731071"/>
                <a:gd name="connsiteX51" fmla="*/ 236077 w 246749"/>
                <a:gd name="connsiteY51" fmla="*/ 398514 h 731071"/>
                <a:gd name="connsiteX52" fmla="*/ 246750 w 246749"/>
                <a:gd name="connsiteY52" fmla="*/ 387841 h 731071"/>
                <a:gd name="connsiteX53" fmla="*/ 246750 w 246749"/>
                <a:gd name="connsiteY53" fmla="*/ 337040 h 731071"/>
                <a:gd name="connsiteX54" fmla="*/ 236077 w 246749"/>
                <a:gd name="connsiteY54" fmla="*/ 326367 h 731071"/>
                <a:gd name="connsiteX55" fmla="*/ 236077 w 246749"/>
                <a:gd name="connsiteY55" fmla="*/ 248884 h 731071"/>
                <a:gd name="connsiteX56" fmla="*/ 209396 w 246749"/>
                <a:gd name="connsiteY56" fmla="*/ 248884 h 731071"/>
                <a:gd name="connsiteX57" fmla="*/ 198723 w 246749"/>
                <a:gd name="connsiteY57" fmla="*/ 259557 h 731071"/>
                <a:gd name="connsiteX58" fmla="*/ 209396 w 246749"/>
                <a:gd name="connsiteY58" fmla="*/ 270230 h 731071"/>
                <a:gd name="connsiteX59" fmla="*/ 225405 w 246749"/>
                <a:gd name="connsiteY59" fmla="*/ 270230 h 731071"/>
                <a:gd name="connsiteX60" fmla="*/ 225405 w 246749"/>
                <a:gd name="connsiteY60" fmla="*/ 286238 h 731071"/>
                <a:gd name="connsiteX61" fmla="*/ 236077 w 246749"/>
                <a:gd name="connsiteY61" fmla="*/ 296911 h 731071"/>
                <a:gd name="connsiteX62" fmla="*/ 246750 w 246749"/>
                <a:gd name="connsiteY62" fmla="*/ 286238 h 731071"/>
                <a:gd name="connsiteX63" fmla="*/ 246750 w 246749"/>
                <a:gd name="connsiteY63" fmla="*/ 259557 h 731071"/>
                <a:gd name="connsiteX64" fmla="*/ 236077 w 246749"/>
                <a:gd name="connsiteY64" fmla="*/ 248884 h 731071"/>
                <a:gd name="connsiteX65" fmla="*/ 236077 w 246749"/>
                <a:gd name="connsiteY65" fmla="*/ 427757 h 731071"/>
                <a:gd name="connsiteX66" fmla="*/ 225405 w 246749"/>
                <a:gd name="connsiteY66" fmla="*/ 438429 h 731071"/>
                <a:gd name="connsiteX67" fmla="*/ 225405 w 246749"/>
                <a:gd name="connsiteY67" fmla="*/ 454438 h 731071"/>
                <a:gd name="connsiteX68" fmla="*/ 209396 w 246749"/>
                <a:gd name="connsiteY68" fmla="*/ 454438 h 731071"/>
                <a:gd name="connsiteX69" fmla="*/ 198723 w 246749"/>
                <a:gd name="connsiteY69" fmla="*/ 465111 h 731071"/>
                <a:gd name="connsiteX70" fmla="*/ 209396 w 246749"/>
                <a:gd name="connsiteY70" fmla="*/ 475783 h 731071"/>
                <a:gd name="connsiteX71" fmla="*/ 236077 w 246749"/>
                <a:gd name="connsiteY71" fmla="*/ 475783 h 731071"/>
                <a:gd name="connsiteX72" fmla="*/ 246750 w 246749"/>
                <a:gd name="connsiteY72" fmla="*/ 465111 h 731071"/>
                <a:gd name="connsiteX73" fmla="*/ 246750 w 246749"/>
                <a:gd name="connsiteY73" fmla="*/ 438429 h 731071"/>
                <a:gd name="connsiteX74" fmla="*/ 236077 w 246749"/>
                <a:gd name="connsiteY74" fmla="*/ 427757 h 731071"/>
                <a:gd name="connsiteX75" fmla="*/ 94772 w 246749"/>
                <a:gd name="connsiteY75" fmla="*/ 270230 h 731071"/>
                <a:gd name="connsiteX76" fmla="*/ 152191 w 246749"/>
                <a:gd name="connsiteY76" fmla="*/ 270230 h 731071"/>
                <a:gd name="connsiteX77" fmla="*/ 162864 w 246749"/>
                <a:gd name="connsiteY77" fmla="*/ 259557 h 731071"/>
                <a:gd name="connsiteX78" fmla="*/ 152191 w 246749"/>
                <a:gd name="connsiteY78" fmla="*/ 248884 h 731071"/>
                <a:gd name="connsiteX79" fmla="*/ 94772 w 246749"/>
                <a:gd name="connsiteY79" fmla="*/ 248884 h 731071"/>
                <a:gd name="connsiteX80" fmla="*/ 84100 w 246749"/>
                <a:gd name="connsiteY80" fmla="*/ 259557 h 731071"/>
                <a:gd name="connsiteX81" fmla="*/ 94772 w 246749"/>
                <a:gd name="connsiteY81" fmla="*/ 270230 h 731071"/>
                <a:gd name="connsiteX82" fmla="*/ 236077 w 246749"/>
                <a:gd name="connsiteY82" fmla="*/ 504172 h 731071"/>
                <a:gd name="connsiteX83" fmla="*/ 10673 w 246749"/>
                <a:gd name="connsiteY83" fmla="*/ 504172 h 731071"/>
                <a:gd name="connsiteX84" fmla="*/ 0 w 246749"/>
                <a:gd name="connsiteY84" fmla="*/ 514845 h 731071"/>
                <a:gd name="connsiteX85" fmla="*/ 0 w 246749"/>
                <a:gd name="connsiteY85" fmla="*/ 720399 h 731071"/>
                <a:gd name="connsiteX86" fmla="*/ 10673 w 246749"/>
                <a:gd name="connsiteY86" fmla="*/ 731071 h 731071"/>
                <a:gd name="connsiteX87" fmla="*/ 236077 w 246749"/>
                <a:gd name="connsiteY87" fmla="*/ 731071 h 731071"/>
                <a:gd name="connsiteX88" fmla="*/ 246750 w 246749"/>
                <a:gd name="connsiteY88" fmla="*/ 720399 h 731071"/>
                <a:gd name="connsiteX89" fmla="*/ 246750 w 246749"/>
                <a:gd name="connsiteY89" fmla="*/ 514845 h 731071"/>
                <a:gd name="connsiteX90" fmla="*/ 236077 w 246749"/>
                <a:gd name="connsiteY90" fmla="*/ 504172 h 731071"/>
                <a:gd name="connsiteX91" fmla="*/ 225405 w 246749"/>
                <a:gd name="connsiteY91" fmla="*/ 709726 h 731071"/>
                <a:gd name="connsiteX92" fmla="*/ 21345 w 246749"/>
                <a:gd name="connsiteY92" fmla="*/ 709726 h 731071"/>
                <a:gd name="connsiteX93" fmla="*/ 21345 w 246749"/>
                <a:gd name="connsiteY93" fmla="*/ 525518 h 731071"/>
                <a:gd name="connsiteX94" fmla="*/ 225405 w 246749"/>
                <a:gd name="connsiteY94" fmla="*/ 525518 h 731071"/>
                <a:gd name="connsiteX95" fmla="*/ 225405 w 246749"/>
                <a:gd name="connsiteY95" fmla="*/ 709726 h 73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46749" h="731071">
                  <a:moveTo>
                    <a:pt x="236077" y="0"/>
                  </a:moveTo>
                  <a:lnTo>
                    <a:pt x="10673" y="0"/>
                  </a:lnTo>
                  <a:cubicBezTo>
                    <a:pt x="4696" y="0"/>
                    <a:pt x="0" y="4696"/>
                    <a:pt x="0" y="10673"/>
                  </a:cubicBezTo>
                  <a:lnTo>
                    <a:pt x="0" y="213025"/>
                  </a:lnTo>
                  <a:cubicBezTo>
                    <a:pt x="0" y="219001"/>
                    <a:pt x="4696" y="223697"/>
                    <a:pt x="10673" y="223697"/>
                  </a:cubicBezTo>
                  <a:lnTo>
                    <a:pt x="236077" y="223697"/>
                  </a:lnTo>
                  <a:cubicBezTo>
                    <a:pt x="242054" y="223697"/>
                    <a:pt x="246750" y="219001"/>
                    <a:pt x="246750" y="213025"/>
                  </a:cubicBezTo>
                  <a:lnTo>
                    <a:pt x="246750" y="10673"/>
                  </a:lnTo>
                  <a:cubicBezTo>
                    <a:pt x="246750" y="4696"/>
                    <a:pt x="242054" y="0"/>
                    <a:pt x="236077" y="0"/>
                  </a:cubicBezTo>
                  <a:close/>
                  <a:moveTo>
                    <a:pt x="225405" y="202352"/>
                  </a:moveTo>
                  <a:lnTo>
                    <a:pt x="21345" y="202352"/>
                  </a:lnTo>
                  <a:lnTo>
                    <a:pt x="21345" y="21345"/>
                  </a:lnTo>
                  <a:lnTo>
                    <a:pt x="225405" y="21345"/>
                  </a:lnTo>
                  <a:lnTo>
                    <a:pt x="225405" y="202352"/>
                  </a:lnTo>
                  <a:close/>
                  <a:moveTo>
                    <a:pt x="10673" y="398301"/>
                  </a:moveTo>
                  <a:cubicBezTo>
                    <a:pt x="16649" y="398301"/>
                    <a:pt x="21345" y="393605"/>
                    <a:pt x="21345" y="387628"/>
                  </a:cubicBezTo>
                  <a:lnTo>
                    <a:pt x="21345" y="336826"/>
                  </a:lnTo>
                  <a:cubicBezTo>
                    <a:pt x="21345" y="330850"/>
                    <a:pt x="16649" y="326154"/>
                    <a:pt x="10673" y="326154"/>
                  </a:cubicBezTo>
                  <a:cubicBezTo>
                    <a:pt x="4696" y="326154"/>
                    <a:pt x="0" y="330850"/>
                    <a:pt x="0" y="336826"/>
                  </a:cubicBezTo>
                  <a:lnTo>
                    <a:pt x="0" y="387628"/>
                  </a:lnTo>
                  <a:cubicBezTo>
                    <a:pt x="0" y="393605"/>
                    <a:pt x="4696" y="398301"/>
                    <a:pt x="10673" y="398301"/>
                  </a:cubicBezTo>
                  <a:close/>
                  <a:moveTo>
                    <a:pt x="94772" y="475783"/>
                  </a:moveTo>
                  <a:lnTo>
                    <a:pt x="152191" y="475783"/>
                  </a:lnTo>
                  <a:cubicBezTo>
                    <a:pt x="158168" y="475783"/>
                    <a:pt x="162864" y="471087"/>
                    <a:pt x="162864" y="465111"/>
                  </a:cubicBezTo>
                  <a:cubicBezTo>
                    <a:pt x="162864" y="459134"/>
                    <a:pt x="158168" y="454438"/>
                    <a:pt x="152191" y="454438"/>
                  </a:cubicBezTo>
                  <a:lnTo>
                    <a:pt x="94772" y="454438"/>
                  </a:lnTo>
                  <a:cubicBezTo>
                    <a:pt x="88796" y="454438"/>
                    <a:pt x="84100" y="459134"/>
                    <a:pt x="84100" y="465111"/>
                  </a:cubicBezTo>
                  <a:cubicBezTo>
                    <a:pt x="84100" y="471087"/>
                    <a:pt x="88796" y="475783"/>
                    <a:pt x="94772" y="475783"/>
                  </a:cubicBezTo>
                  <a:close/>
                  <a:moveTo>
                    <a:pt x="10673" y="475783"/>
                  </a:moveTo>
                  <a:lnTo>
                    <a:pt x="37354" y="475783"/>
                  </a:lnTo>
                  <a:cubicBezTo>
                    <a:pt x="43331" y="475783"/>
                    <a:pt x="48027" y="471087"/>
                    <a:pt x="48027" y="465111"/>
                  </a:cubicBezTo>
                  <a:cubicBezTo>
                    <a:pt x="48027" y="459134"/>
                    <a:pt x="43331" y="454438"/>
                    <a:pt x="37354" y="454438"/>
                  </a:cubicBezTo>
                  <a:lnTo>
                    <a:pt x="21345" y="454438"/>
                  </a:lnTo>
                  <a:lnTo>
                    <a:pt x="21345" y="438429"/>
                  </a:lnTo>
                  <a:cubicBezTo>
                    <a:pt x="21345" y="432453"/>
                    <a:pt x="16649" y="427757"/>
                    <a:pt x="10673" y="427757"/>
                  </a:cubicBezTo>
                  <a:cubicBezTo>
                    <a:pt x="4696" y="427757"/>
                    <a:pt x="0" y="432453"/>
                    <a:pt x="0" y="438429"/>
                  </a:cubicBezTo>
                  <a:lnTo>
                    <a:pt x="0" y="465111"/>
                  </a:lnTo>
                  <a:cubicBezTo>
                    <a:pt x="0" y="471087"/>
                    <a:pt x="4696" y="475783"/>
                    <a:pt x="10673" y="475783"/>
                  </a:cubicBezTo>
                  <a:close/>
                  <a:moveTo>
                    <a:pt x="10673" y="296911"/>
                  </a:moveTo>
                  <a:cubicBezTo>
                    <a:pt x="16649" y="296911"/>
                    <a:pt x="21345" y="292215"/>
                    <a:pt x="21345" y="286238"/>
                  </a:cubicBezTo>
                  <a:lnTo>
                    <a:pt x="21345" y="270230"/>
                  </a:lnTo>
                  <a:lnTo>
                    <a:pt x="37354" y="270230"/>
                  </a:lnTo>
                  <a:cubicBezTo>
                    <a:pt x="43331" y="270230"/>
                    <a:pt x="48027" y="265534"/>
                    <a:pt x="48027" y="259557"/>
                  </a:cubicBezTo>
                  <a:cubicBezTo>
                    <a:pt x="48027" y="253580"/>
                    <a:pt x="43331" y="248884"/>
                    <a:pt x="37354" y="248884"/>
                  </a:cubicBezTo>
                  <a:lnTo>
                    <a:pt x="10673" y="248884"/>
                  </a:lnTo>
                  <a:cubicBezTo>
                    <a:pt x="4696" y="248884"/>
                    <a:pt x="0" y="253580"/>
                    <a:pt x="0" y="259557"/>
                  </a:cubicBezTo>
                  <a:lnTo>
                    <a:pt x="0" y="286238"/>
                  </a:lnTo>
                  <a:cubicBezTo>
                    <a:pt x="0" y="292215"/>
                    <a:pt x="4696" y="296911"/>
                    <a:pt x="10673" y="296911"/>
                  </a:cubicBezTo>
                  <a:close/>
                  <a:moveTo>
                    <a:pt x="236077" y="326367"/>
                  </a:moveTo>
                  <a:cubicBezTo>
                    <a:pt x="230101" y="326367"/>
                    <a:pt x="225405" y="331063"/>
                    <a:pt x="225405" y="337040"/>
                  </a:cubicBezTo>
                  <a:lnTo>
                    <a:pt x="225405" y="387841"/>
                  </a:lnTo>
                  <a:cubicBezTo>
                    <a:pt x="225405" y="393818"/>
                    <a:pt x="230101" y="398514"/>
                    <a:pt x="236077" y="398514"/>
                  </a:cubicBezTo>
                  <a:cubicBezTo>
                    <a:pt x="242054" y="398514"/>
                    <a:pt x="246750" y="393818"/>
                    <a:pt x="246750" y="387841"/>
                  </a:cubicBezTo>
                  <a:lnTo>
                    <a:pt x="246750" y="337040"/>
                  </a:lnTo>
                  <a:cubicBezTo>
                    <a:pt x="246750" y="331063"/>
                    <a:pt x="242054" y="326367"/>
                    <a:pt x="236077" y="326367"/>
                  </a:cubicBezTo>
                  <a:close/>
                  <a:moveTo>
                    <a:pt x="236077" y="248884"/>
                  </a:moveTo>
                  <a:lnTo>
                    <a:pt x="209396" y="248884"/>
                  </a:lnTo>
                  <a:cubicBezTo>
                    <a:pt x="203419" y="248884"/>
                    <a:pt x="198723" y="253580"/>
                    <a:pt x="198723" y="259557"/>
                  </a:cubicBezTo>
                  <a:cubicBezTo>
                    <a:pt x="198723" y="265534"/>
                    <a:pt x="203419" y="270230"/>
                    <a:pt x="209396" y="270230"/>
                  </a:cubicBezTo>
                  <a:lnTo>
                    <a:pt x="225405" y="270230"/>
                  </a:lnTo>
                  <a:lnTo>
                    <a:pt x="225405" y="286238"/>
                  </a:lnTo>
                  <a:cubicBezTo>
                    <a:pt x="225405" y="292215"/>
                    <a:pt x="230101" y="296911"/>
                    <a:pt x="236077" y="296911"/>
                  </a:cubicBezTo>
                  <a:cubicBezTo>
                    <a:pt x="242054" y="296911"/>
                    <a:pt x="246750" y="292215"/>
                    <a:pt x="246750" y="286238"/>
                  </a:cubicBezTo>
                  <a:lnTo>
                    <a:pt x="246750" y="259557"/>
                  </a:lnTo>
                  <a:cubicBezTo>
                    <a:pt x="246750" y="253580"/>
                    <a:pt x="242054" y="248884"/>
                    <a:pt x="236077" y="248884"/>
                  </a:cubicBezTo>
                  <a:close/>
                  <a:moveTo>
                    <a:pt x="236077" y="427757"/>
                  </a:moveTo>
                  <a:cubicBezTo>
                    <a:pt x="230101" y="427757"/>
                    <a:pt x="225405" y="432453"/>
                    <a:pt x="225405" y="438429"/>
                  </a:cubicBezTo>
                  <a:lnTo>
                    <a:pt x="225405" y="454438"/>
                  </a:lnTo>
                  <a:lnTo>
                    <a:pt x="209396" y="454438"/>
                  </a:lnTo>
                  <a:cubicBezTo>
                    <a:pt x="203419" y="454438"/>
                    <a:pt x="198723" y="459134"/>
                    <a:pt x="198723" y="465111"/>
                  </a:cubicBezTo>
                  <a:cubicBezTo>
                    <a:pt x="198723" y="471087"/>
                    <a:pt x="203419" y="475783"/>
                    <a:pt x="209396" y="475783"/>
                  </a:cubicBezTo>
                  <a:lnTo>
                    <a:pt x="236077" y="475783"/>
                  </a:lnTo>
                  <a:cubicBezTo>
                    <a:pt x="242054" y="475783"/>
                    <a:pt x="246750" y="471087"/>
                    <a:pt x="246750" y="465111"/>
                  </a:cubicBezTo>
                  <a:lnTo>
                    <a:pt x="246750" y="438429"/>
                  </a:lnTo>
                  <a:cubicBezTo>
                    <a:pt x="246750" y="432453"/>
                    <a:pt x="242054" y="427757"/>
                    <a:pt x="236077" y="427757"/>
                  </a:cubicBezTo>
                  <a:close/>
                  <a:moveTo>
                    <a:pt x="94772" y="270230"/>
                  </a:moveTo>
                  <a:lnTo>
                    <a:pt x="152191" y="270230"/>
                  </a:lnTo>
                  <a:cubicBezTo>
                    <a:pt x="158168" y="270230"/>
                    <a:pt x="162864" y="265534"/>
                    <a:pt x="162864" y="259557"/>
                  </a:cubicBezTo>
                  <a:cubicBezTo>
                    <a:pt x="162864" y="253580"/>
                    <a:pt x="158168" y="248884"/>
                    <a:pt x="152191" y="248884"/>
                  </a:cubicBezTo>
                  <a:lnTo>
                    <a:pt x="94772" y="248884"/>
                  </a:lnTo>
                  <a:cubicBezTo>
                    <a:pt x="88796" y="248884"/>
                    <a:pt x="84100" y="253580"/>
                    <a:pt x="84100" y="259557"/>
                  </a:cubicBezTo>
                  <a:cubicBezTo>
                    <a:pt x="84100" y="265534"/>
                    <a:pt x="88796" y="270230"/>
                    <a:pt x="94772" y="270230"/>
                  </a:cubicBezTo>
                  <a:close/>
                  <a:moveTo>
                    <a:pt x="236077" y="504172"/>
                  </a:moveTo>
                  <a:lnTo>
                    <a:pt x="10673" y="504172"/>
                  </a:lnTo>
                  <a:cubicBezTo>
                    <a:pt x="4696" y="504172"/>
                    <a:pt x="0" y="508868"/>
                    <a:pt x="0" y="514845"/>
                  </a:cubicBezTo>
                  <a:lnTo>
                    <a:pt x="0" y="720399"/>
                  </a:lnTo>
                  <a:cubicBezTo>
                    <a:pt x="0" y="726375"/>
                    <a:pt x="4696" y="731071"/>
                    <a:pt x="10673" y="731071"/>
                  </a:cubicBezTo>
                  <a:lnTo>
                    <a:pt x="236077" y="731071"/>
                  </a:lnTo>
                  <a:cubicBezTo>
                    <a:pt x="242054" y="731071"/>
                    <a:pt x="246750" y="726375"/>
                    <a:pt x="246750" y="720399"/>
                  </a:cubicBezTo>
                  <a:lnTo>
                    <a:pt x="246750" y="514845"/>
                  </a:lnTo>
                  <a:cubicBezTo>
                    <a:pt x="246750" y="508868"/>
                    <a:pt x="242054" y="504172"/>
                    <a:pt x="236077" y="504172"/>
                  </a:cubicBezTo>
                  <a:close/>
                  <a:moveTo>
                    <a:pt x="225405" y="709726"/>
                  </a:moveTo>
                  <a:lnTo>
                    <a:pt x="21345" y="709726"/>
                  </a:lnTo>
                  <a:lnTo>
                    <a:pt x="21345" y="525518"/>
                  </a:lnTo>
                  <a:lnTo>
                    <a:pt x="225405" y="525518"/>
                  </a:lnTo>
                  <a:lnTo>
                    <a:pt x="225405" y="709726"/>
                  </a:lnTo>
                  <a:close/>
                </a:path>
              </a:pathLst>
            </a:custGeom>
            <a:gradFill>
              <a:gsLst>
                <a:gs pos="0">
                  <a:srgbClr val="0078C2"/>
                </a:gs>
                <a:gs pos="45000">
                  <a:srgbClr val="0047FF"/>
                </a:gs>
                <a:gs pos="95000">
                  <a:srgbClr val="8453D2"/>
                </a:gs>
              </a:gsLst>
              <a:lin ang="2400133" scaled="1"/>
            </a:gradFill>
            <a:ln w="21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60" name="Freeform 59">
              <a:extLst>
                <a:ext uri="{FF2B5EF4-FFF2-40B4-BE49-F238E27FC236}">
                  <a16:creationId xmlns:a16="http://schemas.microsoft.com/office/drawing/2014/main" id="{05362F9A-EB1D-4FD7-F0CC-4058845C9A15}"/>
                </a:ext>
              </a:extLst>
            </p:cNvPr>
            <p:cNvSpPr/>
            <p:nvPr/>
          </p:nvSpPr>
          <p:spPr>
            <a:xfrm>
              <a:off x="779912" y="2787357"/>
              <a:ext cx="176524" cy="521888"/>
            </a:xfrm>
            <a:custGeom>
              <a:avLst/>
              <a:gdLst>
                <a:gd name="connsiteX0" fmla="*/ 165852 w 176524"/>
                <a:gd name="connsiteY0" fmla="*/ 21345 h 521888"/>
                <a:gd name="connsiteX1" fmla="*/ 176524 w 176524"/>
                <a:gd name="connsiteY1" fmla="*/ 10673 h 521888"/>
                <a:gd name="connsiteX2" fmla="*/ 165852 w 176524"/>
                <a:gd name="connsiteY2" fmla="*/ 0 h 521888"/>
                <a:gd name="connsiteX3" fmla="*/ 86234 w 176524"/>
                <a:gd name="connsiteY3" fmla="*/ 0 h 521888"/>
                <a:gd name="connsiteX4" fmla="*/ 75562 w 176524"/>
                <a:gd name="connsiteY4" fmla="*/ 10673 h 521888"/>
                <a:gd name="connsiteX5" fmla="*/ 75562 w 176524"/>
                <a:gd name="connsiteY5" fmla="*/ 245256 h 521888"/>
                <a:gd name="connsiteX6" fmla="*/ 0 w 176524"/>
                <a:gd name="connsiteY6" fmla="*/ 245256 h 521888"/>
                <a:gd name="connsiteX7" fmla="*/ 0 w 176524"/>
                <a:gd name="connsiteY7" fmla="*/ 266601 h 521888"/>
                <a:gd name="connsiteX8" fmla="*/ 75562 w 176524"/>
                <a:gd name="connsiteY8" fmla="*/ 266601 h 521888"/>
                <a:gd name="connsiteX9" fmla="*/ 75562 w 176524"/>
                <a:gd name="connsiteY9" fmla="*/ 511216 h 521888"/>
                <a:gd name="connsiteX10" fmla="*/ 86234 w 176524"/>
                <a:gd name="connsiteY10" fmla="*/ 521889 h 521888"/>
                <a:gd name="connsiteX11" fmla="*/ 165852 w 176524"/>
                <a:gd name="connsiteY11" fmla="*/ 521889 h 521888"/>
                <a:gd name="connsiteX12" fmla="*/ 176524 w 176524"/>
                <a:gd name="connsiteY12" fmla="*/ 511216 h 521888"/>
                <a:gd name="connsiteX13" fmla="*/ 165852 w 176524"/>
                <a:gd name="connsiteY13" fmla="*/ 500544 h 521888"/>
                <a:gd name="connsiteX14" fmla="*/ 96907 w 176524"/>
                <a:gd name="connsiteY14" fmla="*/ 500544 h 521888"/>
                <a:gd name="connsiteX15" fmla="*/ 96907 w 176524"/>
                <a:gd name="connsiteY15" fmla="*/ 266601 h 521888"/>
                <a:gd name="connsiteX16" fmla="*/ 165852 w 176524"/>
                <a:gd name="connsiteY16" fmla="*/ 266601 h 521888"/>
                <a:gd name="connsiteX17" fmla="*/ 176524 w 176524"/>
                <a:gd name="connsiteY17" fmla="*/ 255928 h 521888"/>
                <a:gd name="connsiteX18" fmla="*/ 165852 w 176524"/>
                <a:gd name="connsiteY18" fmla="*/ 245256 h 521888"/>
                <a:gd name="connsiteX19" fmla="*/ 96907 w 176524"/>
                <a:gd name="connsiteY19" fmla="*/ 245256 h 521888"/>
                <a:gd name="connsiteX20" fmla="*/ 96907 w 176524"/>
                <a:gd name="connsiteY20" fmla="*/ 21345 h 521888"/>
                <a:gd name="connsiteX21" fmla="*/ 165852 w 176524"/>
                <a:gd name="connsiteY21" fmla="*/ 21345 h 5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6524" h="521888">
                  <a:moveTo>
                    <a:pt x="165852" y="21345"/>
                  </a:moveTo>
                  <a:cubicBezTo>
                    <a:pt x="171828" y="21345"/>
                    <a:pt x="176524" y="16649"/>
                    <a:pt x="176524" y="10673"/>
                  </a:cubicBezTo>
                  <a:cubicBezTo>
                    <a:pt x="176524" y="4696"/>
                    <a:pt x="171828" y="0"/>
                    <a:pt x="165852" y="0"/>
                  </a:cubicBezTo>
                  <a:lnTo>
                    <a:pt x="86234" y="0"/>
                  </a:lnTo>
                  <a:cubicBezTo>
                    <a:pt x="80258" y="0"/>
                    <a:pt x="75562" y="4696"/>
                    <a:pt x="75562" y="10673"/>
                  </a:cubicBezTo>
                  <a:lnTo>
                    <a:pt x="75562" y="245256"/>
                  </a:lnTo>
                  <a:lnTo>
                    <a:pt x="0" y="245256"/>
                  </a:lnTo>
                  <a:lnTo>
                    <a:pt x="0" y="266601"/>
                  </a:lnTo>
                  <a:lnTo>
                    <a:pt x="75562" y="266601"/>
                  </a:lnTo>
                  <a:lnTo>
                    <a:pt x="75562" y="511216"/>
                  </a:lnTo>
                  <a:cubicBezTo>
                    <a:pt x="75562" y="517193"/>
                    <a:pt x="80258" y="521889"/>
                    <a:pt x="86234" y="521889"/>
                  </a:cubicBezTo>
                  <a:lnTo>
                    <a:pt x="165852" y="521889"/>
                  </a:lnTo>
                  <a:cubicBezTo>
                    <a:pt x="171828" y="521889"/>
                    <a:pt x="176524" y="517193"/>
                    <a:pt x="176524" y="511216"/>
                  </a:cubicBezTo>
                  <a:cubicBezTo>
                    <a:pt x="176524" y="505240"/>
                    <a:pt x="171828" y="500544"/>
                    <a:pt x="165852" y="500544"/>
                  </a:cubicBezTo>
                  <a:lnTo>
                    <a:pt x="96907" y="500544"/>
                  </a:lnTo>
                  <a:lnTo>
                    <a:pt x="96907" y="266601"/>
                  </a:lnTo>
                  <a:lnTo>
                    <a:pt x="165852" y="266601"/>
                  </a:lnTo>
                  <a:cubicBezTo>
                    <a:pt x="171828" y="266601"/>
                    <a:pt x="176524" y="261905"/>
                    <a:pt x="176524" y="255928"/>
                  </a:cubicBezTo>
                  <a:cubicBezTo>
                    <a:pt x="176524" y="249952"/>
                    <a:pt x="171828" y="245256"/>
                    <a:pt x="165852" y="245256"/>
                  </a:cubicBezTo>
                  <a:lnTo>
                    <a:pt x="96907" y="245256"/>
                  </a:lnTo>
                  <a:lnTo>
                    <a:pt x="96907" y="21345"/>
                  </a:lnTo>
                  <a:lnTo>
                    <a:pt x="165852" y="21345"/>
                  </a:lnTo>
                  <a:close/>
                </a:path>
              </a:pathLst>
            </a:custGeom>
            <a:gradFill>
              <a:gsLst>
                <a:gs pos="0">
                  <a:srgbClr val="0078C2"/>
                </a:gs>
                <a:gs pos="45000">
                  <a:srgbClr val="0047FF"/>
                </a:gs>
                <a:gs pos="95000">
                  <a:srgbClr val="8453D2"/>
                </a:gs>
              </a:gsLst>
              <a:lin ang="2400133" scaled="1"/>
            </a:gradFill>
            <a:ln w="21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61" name="Freeform 60">
              <a:extLst>
                <a:ext uri="{FF2B5EF4-FFF2-40B4-BE49-F238E27FC236}">
                  <a16:creationId xmlns:a16="http://schemas.microsoft.com/office/drawing/2014/main" id="{56FBAC44-A699-8B6E-4F3D-B519333EF170}"/>
                </a:ext>
              </a:extLst>
            </p:cNvPr>
            <p:cNvSpPr/>
            <p:nvPr/>
          </p:nvSpPr>
          <p:spPr>
            <a:xfrm>
              <a:off x="523130" y="2936560"/>
              <a:ext cx="124869" cy="194240"/>
            </a:xfrm>
            <a:custGeom>
              <a:avLst/>
              <a:gdLst>
                <a:gd name="connsiteX0" fmla="*/ 100173 w 124869"/>
                <a:gd name="connsiteY0" fmla="*/ 194241 h 194240"/>
                <a:gd name="connsiteX1" fmla="*/ 89628 w 124869"/>
                <a:gd name="connsiteY1" fmla="*/ 145126 h 194240"/>
                <a:gd name="connsiteX2" fmla="*/ 35518 w 124869"/>
                <a:gd name="connsiteY2" fmla="*/ 145126 h 194240"/>
                <a:gd name="connsiteX3" fmla="*/ 24696 w 124869"/>
                <a:gd name="connsiteY3" fmla="*/ 194241 h 194240"/>
                <a:gd name="connsiteX4" fmla="*/ 0 w 124869"/>
                <a:gd name="connsiteY4" fmla="*/ 194241 h 194240"/>
                <a:gd name="connsiteX5" fmla="*/ 46895 w 124869"/>
                <a:gd name="connsiteY5" fmla="*/ 0 h 194240"/>
                <a:gd name="connsiteX6" fmla="*/ 78806 w 124869"/>
                <a:gd name="connsiteY6" fmla="*/ 0 h 194240"/>
                <a:gd name="connsiteX7" fmla="*/ 124869 w 124869"/>
                <a:gd name="connsiteY7" fmla="*/ 194241 h 194240"/>
                <a:gd name="connsiteX8" fmla="*/ 100173 w 124869"/>
                <a:gd name="connsiteY8" fmla="*/ 194241 h 194240"/>
                <a:gd name="connsiteX9" fmla="*/ 62435 w 124869"/>
                <a:gd name="connsiteY9" fmla="*/ 18314 h 194240"/>
                <a:gd name="connsiteX10" fmla="*/ 39958 w 124869"/>
                <a:gd name="connsiteY10" fmla="*/ 124314 h 194240"/>
                <a:gd name="connsiteX11" fmla="*/ 85189 w 124869"/>
                <a:gd name="connsiteY11" fmla="*/ 124314 h 194240"/>
                <a:gd name="connsiteX12" fmla="*/ 62435 w 124869"/>
                <a:gd name="connsiteY12" fmla="*/ 18314 h 1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869" h="194240">
                  <a:moveTo>
                    <a:pt x="100173" y="194241"/>
                  </a:moveTo>
                  <a:lnTo>
                    <a:pt x="89628" y="145126"/>
                  </a:lnTo>
                  <a:lnTo>
                    <a:pt x="35518" y="145126"/>
                  </a:lnTo>
                  <a:lnTo>
                    <a:pt x="24696" y="194241"/>
                  </a:lnTo>
                  <a:lnTo>
                    <a:pt x="0" y="194241"/>
                  </a:lnTo>
                  <a:lnTo>
                    <a:pt x="46895" y="0"/>
                  </a:lnTo>
                  <a:lnTo>
                    <a:pt x="78806" y="0"/>
                  </a:lnTo>
                  <a:lnTo>
                    <a:pt x="124869" y="194241"/>
                  </a:lnTo>
                  <a:lnTo>
                    <a:pt x="100173" y="194241"/>
                  </a:lnTo>
                  <a:close/>
                  <a:moveTo>
                    <a:pt x="62435" y="18314"/>
                  </a:moveTo>
                  <a:lnTo>
                    <a:pt x="39958" y="124314"/>
                  </a:lnTo>
                  <a:lnTo>
                    <a:pt x="85189" y="124314"/>
                  </a:lnTo>
                  <a:lnTo>
                    <a:pt x="62435" y="18314"/>
                  </a:lnTo>
                  <a:close/>
                </a:path>
              </a:pathLst>
            </a:custGeom>
            <a:gradFill>
              <a:gsLst>
                <a:gs pos="0">
                  <a:srgbClr val="0078C2"/>
                </a:gs>
                <a:gs pos="45000">
                  <a:srgbClr val="0047FF"/>
                </a:gs>
                <a:gs pos="95000">
                  <a:srgbClr val="8453D2"/>
                </a:gs>
              </a:gsLst>
              <a:lin ang="1789794" scaled="1"/>
            </a:gradFill>
            <a:ln w="21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62" name="Freeform 61">
              <a:extLst>
                <a:ext uri="{FF2B5EF4-FFF2-40B4-BE49-F238E27FC236}">
                  <a16:creationId xmlns:a16="http://schemas.microsoft.com/office/drawing/2014/main" id="{10CC11D0-003D-DCB8-EC98-768C503A2CF0}"/>
                </a:ext>
              </a:extLst>
            </p:cNvPr>
            <p:cNvSpPr/>
            <p:nvPr/>
          </p:nvSpPr>
          <p:spPr>
            <a:xfrm>
              <a:off x="667423" y="2936560"/>
              <a:ext cx="62989" cy="194240"/>
            </a:xfrm>
            <a:custGeom>
              <a:avLst/>
              <a:gdLst>
                <a:gd name="connsiteX0" fmla="*/ 0 w 62989"/>
                <a:gd name="connsiteY0" fmla="*/ 194241 h 194240"/>
                <a:gd name="connsiteX1" fmla="*/ 0 w 62989"/>
                <a:gd name="connsiteY1" fmla="*/ 173984 h 194240"/>
                <a:gd name="connsiteX2" fmla="*/ 19424 w 62989"/>
                <a:gd name="connsiteY2" fmla="*/ 173984 h 194240"/>
                <a:gd name="connsiteX3" fmla="*/ 19424 w 62989"/>
                <a:gd name="connsiteY3" fmla="*/ 20257 h 194240"/>
                <a:gd name="connsiteX4" fmla="*/ 0 w 62989"/>
                <a:gd name="connsiteY4" fmla="*/ 20257 h 194240"/>
                <a:gd name="connsiteX5" fmla="*/ 0 w 62989"/>
                <a:gd name="connsiteY5" fmla="*/ 0 h 194240"/>
                <a:gd name="connsiteX6" fmla="*/ 62990 w 62989"/>
                <a:gd name="connsiteY6" fmla="*/ 0 h 194240"/>
                <a:gd name="connsiteX7" fmla="*/ 62990 w 62989"/>
                <a:gd name="connsiteY7" fmla="*/ 20257 h 194240"/>
                <a:gd name="connsiteX8" fmla="*/ 43565 w 62989"/>
                <a:gd name="connsiteY8" fmla="*/ 20257 h 194240"/>
                <a:gd name="connsiteX9" fmla="*/ 43565 w 62989"/>
                <a:gd name="connsiteY9" fmla="*/ 173984 h 194240"/>
                <a:gd name="connsiteX10" fmla="*/ 62990 w 62989"/>
                <a:gd name="connsiteY10" fmla="*/ 173984 h 194240"/>
                <a:gd name="connsiteX11" fmla="*/ 62990 w 62989"/>
                <a:gd name="connsiteY11" fmla="*/ 194241 h 194240"/>
                <a:gd name="connsiteX12" fmla="*/ 0 w 62989"/>
                <a:gd name="connsiteY12" fmla="*/ 194241 h 1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989" h="194240">
                  <a:moveTo>
                    <a:pt x="0" y="194241"/>
                  </a:moveTo>
                  <a:lnTo>
                    <a:pt x="0" y="173984"/>
                  </a:lnTo>
                  <a:lnTo>
                    <a:pt x="19424" y="173984"/>
                  </a:lnTo>
                  <a:lnTo>
                    <a:pt x="19424" y="20257"/>
                  </a:lnTo>
                  <a:lnTo>
                    <a:pt x="0" y="20257"/>
                  </a:lnTo>
                  <a:lnTo>
                    <a:pt x="0" y="0"/>
                  </a:lnTo>
                  <a:lnTo>
                    <a:pt x="62990" y="0"/>
                  </a:lnTo>
                  <a:lnTo>
                    <a:pt x="62990" y="20257"/>
                  </a:lnTo>
                  <a:lnTo>
                    <a:pt x="43565" y="20257"/>
                  </a:lnTo>
                  <a:lnTo>
                    <a:pt x="43565" y="173984"/>
                  </a:lnTo>
                  <a:lnTo>
                    <a:pt x="62990" y="173984"/>
                  </a:lnTo>
                  <a:lnTo>
                    <a:pt x="62990" y="194241"/>
                  </a:lnTo>
                  <a:lnTo>
                    <a:pt x="0" y="194241"/>
                  </a:lnTo>
                  <a:close/>
                </a:path>
              </a:pathLst>
            </a:custGeom>
            <a:gradFill>
              <a:gsLst>
                <a:gs pos="0">
                  <a:srgbClr val="0078C2"/>
                </a:gs>
                <a:gs pos="45000">
                  <a:srgbClr val="0047FF"/>
                </a:gs>
                <a:gs pos="95000">
                  <a:srgbClr val="8453D2"/>
                </a:gs>
              </a:gsLst>
              <a:lin ang="1789794" scaled="1"/>
            </a:gradFill>
            <a:ln w="21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Z" sz="1800" b="0" i="0" u="none" strike="noStrike" kern="1200" cap="none" spc="0" normalizeH="0" baseline="0" noProof="0">
                <a:ln>
                  <a:noFill/>
                </a:ln>
                <a:solidFill>
                  <a:srgbClr val="000000"/>
                </a:solidFill>
                <a:effectLst/>
                <a:uLnTx/>
                <a:uFillTx/>
                <a:latin typeface="Calibri"/>
                <a:ea typeface="Calibri"/>
                <a:cs typeface="Arial"/>
              </a:endParaRPr>
            </a:p>
          </p:txBody>
        </p:sp>
      </p:grpSp>
      <p:pic>
        <p:nvPicPr>
          <p:cNvPr id="57" name="Graphic 56">
            <a:extLst>
              <a:ext uri="{FF2B5EF4-FFF2-40B4-BE49-F238E27FC236}">
                <a16:creationId xmlns:a16="http://schemas.microsoft.com/office/drawing/2014/main" id="{BF4FA1EE-B4AC-1DEB-A922-B8FB95F1C1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71457" y="4092938"/>
            <a:ext cx="684687" cy="684687"/>
          </a:xfrm>
          <a:prstGeom prst="rect">
            <a:avLst/>
          </a:prstGeom>
        </p:spPr>
      </p:pic>
      <p:grpSp>
        <p:nvGrpSpPr>
          <p:cNvPr id="63" name="Group 62">
            <a:extLst>
              <a:ext uri="{FF2B5EF4-FFF2-40B4-BE49-F238E27FC236}">
                <a16:creationId xmlns:a16="http://schemas.microsoft.com/office/drawing/2014/main" id="{F75FC465-E994-D5F2-FEE4-88856D7135F7}"/>
              </a:ext>
            </a:extLst>
          </p:cNvPr>
          <p:cNvGrpSpPr/>
          <p:nvPr/>
        </p:nvGrpSpPr>
        <p:grpSpPr>
          <a:xfrm>
            <a:off x="1136124" y="6341080"/>
            <a:ext cx="1112275" cy="368855"/>
            <a:chOff x="1136124" y="6341080"/>
            <a:chExt cx="1112275" cy="368855"/>
          </a:xfrm>
        </p:grpSpPr>
        <p:pic>
          <p:nvPicPr>
            <p:cNvPr id="64" name="Graphic 63">
              <a:extLst>
                <a:ext uri="{FF2B5EF4-FFF2-40B4-BE49-F238E27FC236}">
                  <a16:creationId xmlns:a16="http://schemas.microsoft.com/office/drawing/2014/main" id="{38734796-954C-E467-91E3-2807E50DD3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79666" y="6341080"/>
              <a:ext cx="1068733" cy="368855"/>
            </a:xfrm>
            <a:prstGeom prst="rect">
              <a:avLst/>
            </a:prstGeom>
          </p:spPr>
        </p:pic>
        <p:cxnSp>
          <p:nvCxnSpPr>
            <p:cNvPr id="65" name="Straight Connector 64">
              <a:extLst>
                <a:ext uri="{FF2B5EF4-FFF2-40B4-BE49-F238E27FC236}">
                  <a16:creationId xmlns:a16="http://schemas.microsoft.com/office/drawing/2014/main" id="{5935CD38-46CA-F958-53DF-640F69081465}"/>
                </a:ext>
              </a:extLst>
            </p:cNvPr>
            <p:cNvCxnSpPr>
              <a:cxnSpLocks/>
            </p:cNvCxnSpPr>
            <p:nvPr/>
          </p:nvCxnSpPr>
          <p:spPr>
            <a:xfrm>
              <a:off x="1136124" y="6433457"/>
              <a:ext cx="0" cy="174172"/>
            </a:xfrm>
            <a:prstGeom prst="line">
              <a:avLst/>
            </a:prstGeom>
            <a:ln w="63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3489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2D145-9D73-2546-8C42-6D39871AF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8CDE6-7F8D-8CFD-6496-401F0470492F}"/>
              </a:ext>
            </a:extLst>
          </p:cNvPr>
          <p:cNvSpPr>
            <a:spLocks noGrp="1"/>
          </p:cNvSpPr>
          <p:nvPr>
            <p:ph type="title"/>
          </p:nvPr>
        </p:nvSpPr>
        <p:spPr>
          <a:xfrm>
            <a:off x="457200" y="723900"/>
            <a:ext cx="11274552" cy="457200"/>
          </a:xfrm>
        </p:spPr>
        <p:txBody>
          <a:bodyPr/>
          <a:lstStyle/>
          <a:p>
            <a:r>
              <a:rPr lang="en-US"/>
              <a:t>Key Learnings from EPAM Scaled Adoption Engagements</a:t>
            </a:r>
          </a:p>
        </p:txBody>
      </p:sp>
      <p:sp>
        <p:nvSpPr>
          <p:cNvPr id="4" name="Text Placeholder 3">
            <a:extLst>
              <a:ext uri="{FF2B5EF4-FFF2-40B4-BE49-F238E27FC236}">
                <a16:creationId xmlns:a16="http://schemas.microsoft.com/office/drawing/2014/main" id="{FB275B1D-967D-DEC1-FAE1-0FF8908E07B3}"/>
              </a:ext>
            </a:extLst>
          </p:cNvPr>
          <p:cNvSpPr>
            <a:spLocks noGrp="1"/>
          </p:cNvSpPr>
          <p:nvPr>
            <p:ph type="body" sz="quarter" idx="15"/>
          </p:nvPr>
        </p:nvSpPr>
        <p:spPr/>
        <p:txBody>
          <a:bodyPr/>
          <a:lstStyle/>
          <a:p>
            <a:endParaRPr lang="en-GE"/>
          </a:p>
        </p:txBody>
      </p:sp>
      <p:sp>
        <p:nvSpPr>
          <p:cNvPr id="6" name="Rounded Rectangle 24">
            <a:extLst>
              <a:ext uri="{FF2B5EF4-FFF2-40B4-BE49-F238E27FC236}">
                <a16:creationId xmlns:a16="http://schemas.microsoft.com/office/drawing/2014/main" id="{260CD1CB-2719-7782-83E5-10ECB661AFB3}"/>
              </a:ext>
            </a:extLst>
          </p:cNvPr>
          <p:cNvSpPr/>
          <p:nvPr/>
        </p:nvSpPr>
        <p:spPr bwMode="auto">
          <a:xfrm>
            <a:off x="457200" y="1370504"/>
            <a:ext cx="3503785" cy="2160000"/>
          </a:xfrm>
          <a:prstGeom prst="roundRect">
            <a:avLst>
              <a:gd name="adj" fmla="val 0"/>
            </a:avLst>
          </a:prstGeom>
          <a:solidFill>
            <a:schemeClr val="tx1">
              <a:lumMod val="85000"/>
              <a:lumOff val="15000"/>
              <a:alpha val="30000"/>
            </a:schemeClr>
          </a:solidFill>
          <a:ln w="12700">
            <a:solidFill>
              <a:schemeClr val="tx1">
                <a:lumMod val="85000"/>
                <a:lumOff val="15000"/>
              </a:schemeClr>
            </a:solidFill>
          </a:ln>
          <a:effectLst/>
        </p:spPr>
        <p:txBody>
          <a:bodyPr wrap="square" lIns="216000" tIns="180000" rIns="216000" bIns="0" rtlCol="0" anchor="t"/>
          <a:lstStyle/>
          <a:p>
            <a:pPr algn="ctr" defTabSz="914354">
              <a:spcBef>
                <a:spcPct val="0"/>
              </a:spcBef>
              <a:spcAft>
                <a:spcPts val="1200"/>
              </a:spcAft>
              <a:defRPr/>
            </a:pPr>
            <a:r>
              <a:rPr lang="en-US" sz="1300" b="1">
                <a:gradFill>
                  <a:gsLst>
                    <a:gs pos="0">
                      <a:schemeClr val="accent2"/>
                    </a:gs>
                    <a:gs pos="100000">
                      <a:schemeClr val="accent2">
                        <a:lumMod val="75000"/>
                      </a:schemeClr>
                    </a:gs>
                  </a:gsLst>
                  <a:lin ang="2700000" scaled="1"/>
                </a:gradFill>
                <a:latin typeface="Calibri"/>
                <a:cs typeface="Arial"/>
              </a:rPr>
              <a:t>Pay Attention to Organizational </a:t>
            </a:r>
            <a:br>
              <a:rPr lang="en-US" sz="1300" b="1">
                <a:gradFill>
                  <a:gsLst>
                    <a:gs pos="0">
                      <a:schemeClr val="accent2"/>
                    </a:gs>
                    <a:gs pos="100000">
                      <a:schemeClr val="accent2">
                        <a:lumMod val="75000"/>
                      </a:schemeClr>
                    </a:gs>
                  </a:gsLst>
                  <a:lin ang="2700000" scaled="1"/>
                </a:gradFill>
                <a:latin typeface="Calibri"/>
                <a:cs typeface="Arial"/>
              </a:rPr>
            </a:br>
            <a:r>
              <a:rPr lang="en-US" sz="1300" b="1">
                <a:gradFill>
                  <a:gsLst>
                    <a:gs pos="0">
                      <a:schemeClr val="accent2"/>
                    </a:gs>
                    <a:gs pos="100000">
                      <a:schemeClr val="accent2">
                        <a:lumMod val="75000"/>
                      </a:schemeClr>
                    </a:gs>
                  </a:gsLst>
                  <a:lin ang="2700000" scaled="1"/>
                </a:gradFill>
                <a:latin typeface="Calibri"/>
                <a:cs typeface="Arial"/>
              </a:rPr>
              <a:t>Resistance &amp; Human Factors</a:t>
            </a:r>
            <a:endParaRPr lang="ru-RU" sz="1300" b="1">
              <a:gradFill>
                <a:gsLst>
                  <a:gs pos="0">
                    <a:schemeClr val="accent2"/>
                  </a:gs>
                  <a:gs pos="100000">
                    <a:schemeClr val="accent2">
                      <a:lumMod val="75000"/>
                    </a:schemeClr>
                  </a:gs>
                </a:gsLst>
                <a:lin ang="2700000" scaled="1"/>
              </a:gradFill>
              <a:latin typeface="Calibri"/>
              <a:cs typeface="Arial"/>
            </a:endParaRP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cs typeface="Calibri Light" panose="020F0302020204030204" pitchFamily="34" charset="0"/>
              </a:rPr>
              <a:t>People resist changing established workflows across all roles</a:t>
            </a: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cs typeface="Calibri Light" panose="020F0302020204030204" pitchFamily="34" charset="0"/>
              </a:rPr>
              <a:t>Cultural inertia plus lack of on demand training creates organization-wide skepticism </a:t>
            </a: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cs typeface="Calibri Light" panose="020F0302020204030204" pitchFamily="34" charset="0"/>
              </a:rPr>
              <a:t>Rapidly evolving AI tools may cause cognitive overload and adoption fatigue</a:t>
            </a:r>
          </a:p>
        </p:txBody>
      </p:sp>
      <p:sp>
        <p:nvSpPr>
          <p:cNvPr id="7" name="Rounded Rectangle 24">
            <a:extLst>
              <a:ext uri="{FF2B5EF4-FFF2-40B4-BE49-F238E27FC236}">
                <a16:creationId xmlns:a16="http://schemas.microsoft.com/office/drawing/2014/main" id="{EE84CF52-857D-4AEA-D916-1B888EC1A9F0}"/>
              </a:ext>
            </a:extLst>
          </p:cNvPr>
          <p:cNvSpPr/>
          <p:nvPr/>
        </p:nvSpPr>
        <p:spPr bwMode="auto">
          <a:xfrm>
            <a:off x="8227840" y="1370504"/>
            <a:ext cx="3503785" cy="2160000"/>
          </a:xfrm>
          <a:prstGeom prst="roundRect">
            <a:avLst>
              <a:gd name="adj" fmla="val 0"/>
            </a:avLst>
          </a:prstGeom>
          <a:solidFill>
            <a:schemeClr val="tx1">
              <a:lumMod val="85000"/>
              <a:lumOff val="15000"/>
              <a:alpha val="30000"/>
            </a:schemeClr>
          </a:solidFill>
          <a:ln w="12700">
            <a:solidFill>
              <a:schemeClr val="tx1">
                <a:lumMod val="85000"/>
                <a:lumOff val="15000"/>
              </a:schemeClr>
            </a:solidFill>
          </a:ln>
          <a:effectLst/>
        </p:spPr>
        <p:txBody>
          <a:bodyPr wrap="square" lIns="216000" tIns="180000" rIns="216000" bIns="0" rtlCol="0" anchor="t"/>
          <a:lstStyle/>
          <a:p>
            <a:pPr algn="ctr" defTabSz="914354">
              <a:spcBef>
                <a:spcPct val="0"/>
              </a:spcBef>
              <a:spcAft>
                <a:spcPts val="1200"/>
              </a:spcAft>
              <a:defRPr/>
            </a:pPr>
            <a:r>
              <a:rPr lang="en-US" sz="1300" b="1">
                <a:gradFill>
                  <a:gsLst>
                    <a:gs pos="0">
                      <a:schemeClr val="accent2"/>
                    </a:gs>
                    <a:gs pos="100000">
                      <a:schemeClr val="accent2">
                        <a:lumMod val="75000"/>
                      </a:schemeClr>
                    </a:gs>
                  </a:gsLst>
                  <a:lin ang="2700000" scaled="1"/>
                </a:gradFill>
                <a:latin typeface="Calibri"/>
                <a:ea typeface="Calibri"/>
                <a:cs typeface="Arial"/>
              </a:rPr>
              <a:t>Ensure Teams Baseline and </a:t>
            </a:r>
            <a:br>
              <a:rPr lang="en-US" sz="1300" b="1">
                <a:gradFill>
                  <a:gsLst>
                    <a:gs pos="0">
                      <a:schemeClr val="accent2"/>
                    </a:gs>
                    <a:gs pos="100000">
                      <a:schemeClr val="accent2">
                        <a:lumMod val="75000"/>
                      </a:schemeClr>
                    </a:gs>
                  </a:gsLst>
                  <a:lin ang="2700000" scaled="1"/>
                </a:gradFill>
                <a:latin typeface="Calibri"/>
                <a:ea typeface="Calibri"/>
                <a:cs typeface="Arial"/>
              </a:rPr>
            </a:br>
            <a:r>
              <a:rPr lang="en-US" sz="1300" b="1">
                <a:gradFill>
                  <a:gsLst>
                    <a:gs pos="0">
                      <a:schemeClr val="accent2"/>
                    </a:gs>
                    <a:gs pos="100000">
                      <a:schemeClr val="accent2">
                        <a:lumMod val="75000"/>
                      </a:schemeClr>
                    </a:gs>
                  </a:gsLst>
                  <a:lin ang="2700000" scaled="1"/>
                </a:gradFill>
                <a:latin typeface="Calibri"/>
                <a:ea typeface="Calibri"/>
                <a:cs typeface="Arial"/>
              </a:rPr>
              <a:t>Measure AI Impact and ROI</a:t>
            </a:r>
            <a:endParaRPr lang="ru-RU" sz="1300" b="1">
              <a:gradFill>
                <a:gsLst>
                  <a:gs pos="0">
                    <a:schemeClr val="accent2"/>
                  </a:gs>
                  <a:gs pos="100000">
                    <a:schemeClr val="accent2">
                      <a:lumMod val="75000"/>
                    </a:schemeClr>
                  </a:gs>
                </a:gsLst>
                <a:lin ang="2700000" scaled="1"/>
              </a:gradFill>
              <a:latin typeface="Calibri"/>
              <a:ea typeface="Calibri"/>
              <a:cs typeface="Arial"/>
            </a:endParaRP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ea typeface="Calibri"/>
                <a:cs typeface="Calibri Light" panose="020F0302020204030204" pitchFamily="34" charset="0"/>
              </a:rPr>
              <a:t>Missing baseline KPIs make true AI impact measurement difficult</a:t>
            </a: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ea typeface="Calibri"/>
                <a:cs typeface="Calibri Light" panose="020F0302020204030204" pitchFamily="34" charset="0"/>
              </a:rPr>
              <a:t>Poor use case selection: either too complex or too narrow for realistic AI capabilities</a:t>
            </a:r>
            <a:endParaRPr lang="ru-RU" sz="1000">
              <a:solidFill>
                <a:schemeClr val="bg1"/>
              </a:solidFill>
              <a:latin typeface="Calibri Light" panose="020F0302020204030204" pitchFamily="34" charset="0"/>
              <a:ea typeface="Calibri"/>
              <a:cs typeface="Calibri Light" panose="020F0302020204030204" pitchFamily="34" charset="0"/>
            </a:endParaRPr>
          </a:p>
        </p:txBody>
      </p:sp>
      <p:sp>
        <p:nvSpPr>
          <p:cNvPr id="8" name="Rounded Rectangle 24">
            <a:extLst>
              <a:ext uri="{FF2B5EF4-FFF2-40B4-BE49-F238E27FC236}">
                <a16:creationId xmlns:a16="http://schemas.microsoft.com/office/drawing/2014/main" id="{2E9535EF-AB6C-41A3-B46A-FC081E8837F0}"/>
              </a:ext>
            </a:extLst>
          </p:cNvPr>
          <p:cNvSpPr/>
          <p:nvPr/>
        </p:nvSpPr>
        <p:spPr bwMode="auto">
          <a:xfrm>
            <a:off x="4351673" y="1370504"/>
            <a:ext cx="3503785" cy="2160000"/>
          </a:xfrm>
          <a:prstGeom prst="roundRect">
            <a:avLst>
              <a:gd name="adj" fmla="val 0"/>
            </a:avLst>
          </a:prstGeom>
          <a:solidFill>
            <a:schemeClr val="tx1">
              <a:lumMod val="85000"/>
              <a:lumOff val="15000"/>
              <a:alpha val="30000"/>
            </a:schemeClr>
          </a:solidFill>
          <a:ln w="12700">
            <a:solidFill>
              <a:schemeClr val="tx1">
                <a:lumMod val="85000"/>
                <a:lumOff val="15000"/>
              </a:schemeClr>
            </a:solidFill>
          </a:ln>
          <a:effectLst/>
        </p:spPr>
        <p:txBody>
          <a:bodyPr wrap="square" lIns="216000" tIns="180000" rIns="216000" bIns="0" rtlCol="0" anchor="t"/>
          <a:lstStyle/>
          <a:p>
            <a:pPr algn="ctr" defTabSz="914354">
              <a:spcBef>
                <a:spcPct val="0"/>
              </a:spcBef>
              <a:spcAft>
                <a:spcPts val="1200"/>
              </a:spcAft>
              <a:defRPr/>
            </a:pPr>
            <a:r>
              <a:rPr lang="en-US" sz="1300" b="1">
                <a:gradFill>
                  <a:gsLst>
                    <a:gs pos="0">
                      <a:schemeClr val="accent2"/>
                    </a:gs>
                    <a:gs pos="100000">
                      <a:schemeClr val="accent2">
                        <a:lumMod val="75000"/>
                      </a:schemeClr>
                    </a:gs>
                  </a:gsLst>
                  <a:lin ang="2700000" scaled="1"/>
                </a:gradFill>
                <a:latin typeface="Calibri"/>
                <a:ea typeface="Calibri"/>
                <a:cs typeface="Arial"/>
              </a:rPr>
              <a:t>Prioritize Integrating AI Tools into </a:t>
            </a:r>
            <a:br>
              <a:rPr lang="en-US" sz="1300" b="1">
                <a:gradFill>
                  <a:gsLst>
                    <a:gs pos="0">
                      <a:schemeClr val="accent2"/>
                    </a:gs>
                    <a:gs pos="100000">
                      <a:schemeClr val="accent2">
                        <a:lumMod val="75000"/>
                      </a:schemeClr>
                    </a:gs>
                  </a:gsLst>
                  <a:lin ang="2700000" scaled="1"/>
                </a:gradFill>
                <a:latin typeface="Calibri"/>
                <a:ea typeface="Calibri"/>
                <a:cs typeface="Arial"/>
              </a:rPr>
            </a:br>
            <a:r>
              <a:rPr lang="en-US" sz="1300" b="1">
                <a:gradFill>
                  <a:gsLst>
                    <a:gs pos="0">
                      <a:schemeClr val="accent2"/>
                    </a:gs>
                    <a:gs pos="100000">
                      <a:schemeClr val="accent2">
                        <a:lumMod val="75000"/>
                      </a:schemeClr>
                    </a:gs>
                  </a:gsLst>
                  <a:lin ang="2700000" scaled="1"/>
                </a:gradFill>
                <a:latin typeface="Calibri"/>
                <a:ea typeface="Calibri"/>
                <a:cs typeface="Arial"/>
              </a:rPr>
              <a:t>Existing Development Environments</a:t>
            </a:r>
            <a:endParaRPr lang="ru-RU" sz="1300" b="1">
              <a:gradFill>
                <a:gsLst>
                  <a:gs pos="0">
                    <a:schemeClr val="accent2"/>
                  </a:gs>
                  <a:gs pos="100000">
                    <a:schemeClr val="accent2">
                      <a:lumMod val="75000"/>
                    </a:schemeClr>
                  </a:gs>
                </a:gsLst>
                <a:lin ang="2700000" scaled="1"/>
              </a:gradFill>
              <a:latin typeface="Calibri"/>
              <a:ea typeface="Calibri"/>
              <a:cs typeface="Arial"/>
            </a:endParaRP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ea typeface="Calibri"/>
                <a:cs typeface="Calibri Light" panose="020F0302020204030204" pitchFamily="34" charset="0"/>
              </a:rPr>
              <a:t>AI tools are not natively integrated into existing development environments or ways of working</a:t>
            </a: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ea typeface="Calibri"/>
                <a:cs typeface="Calibri Light" panose="020F0302020204030204" pitchFamily="34" charset="0"/>
              </a:rPr>
              <a:t>Most advanced AI capabilities only available in IDEs uncommonly used by enterprise developers</a:t>
            </a:r>
            <a:endParaRPr lang="ru-RU" sz="1000">
              <a:solidFill>
                <a:schemeClr val="bg1"/>
              </a:solidFill>
              <a:latin typeface="Calibri Light" panose="020F0302020204030204" pitchFamily="34" charset="0"/>
              <a:ea typeface="Calibri"/>
              <a:cs typeface="Calibri Light" panose="020F0302020204030204" pitchFamily="34" charset="0"/>
            </a:endParaRPr>
          </a:p>
          <a:p>
            <a:pPr marL="0" marR="0" lvl="0" indent="0" algn="ctr" defTabSz="914354" rtl="0" eaLnBrk="1" fontAlgn="auto" latinLnBrk="0" hangingPunct="1">
              <a:lnSpc>
                <a:spcPct val="100000"/>
              </a:lnSpc>
              <a:spcBef>
                <a:spcPct val="0"/>
              </a:spcBef>
              <a:spcAft>
                <a:spcPts val="0"/>
              </a:spcAft>
              <a:buClrTx/>
              <a:buSzTx/>
              <a:buFontTx/>
              <a:buNone/>
              <a:tabLst/>
              <a:defRPr/>
            </a:pPr>
            <a:endParaRPr kumimoji="0" lang="en-BY" sz="1400" b="1" i="0" u="none" strike="noStrike" kern="1200" cap="none" spc="0" normalizeH="0" baseline="0" noProof="0">
              <a:ln>
                <a:noFill/>
              </a:ln>
              <a:gradFill>
                <a:gsLst>
                  <a:gs pos="0">
                    <a:schemeClr val="accent2"/>
                  </a:gs>
                  <a:gs pos="50000">
                    <a:schemeClr val="accent2">
                      <a:lumMod val="75000"/>
                    </a:schemeClr>
                  </a:gs>
                  <a:gs pos="100000">
                    <a:schemeClr val="accent4"/>
                  </a:gs>
                </a:gsLst>
                <a:lin ang="2700000" scaled="1"/>
              </a:gradFill>
              <a:effectLst/>
              <a:uLnTx/>
              <a:uFillTx/>
              <a:latin typeface="Calibri"/>
              <a:ea typeface="Calibri"/>
              <a:cs typeface="Arial"/>
            </a:endParaRPr>
          </a:p>
        </p:txBody>
      </p:sp>
      <p:sp>
        <p:nvSpPr>
          <p:cNvPr id="9" name="Rounded Rectangle 24">
            <a:extLst>
              <a:ext uri="{FF2B5EF4-FFF2-40B4-BE49-F238E27FC236}">
                <a16:creationId xmlns:a16="http://schemas.microsoft.com/office/drawing/2014/main" id="{B48786A4-FC9D-A7A1-91B6-458B801286BB}"/>
              </a:ext>
            </a:extLst>
          </p:cNvPr>
          <p:cNvSpPr/>
          <p:nvPr/>
        </p:nvSpPr>
        <p:spPr bwMode="auto">
          <a:xfrm>
            <a:off x="8224792" y="3799197"/>
            <a:ext cx="3503785" cy="2160000"/>
          </a:xfrm>
          <a:prstGeom prst="roundRect">
            <a:avLst>
              <a:gd name="adj" fmla="val 0"/>
            </a:avLst>
          </a:prstGeom>
          <a:solidFill>
            <a:schemeClr val="tx1">
              <a:lumMod val="85000"/>
              <a:lumOff val="15000"/>
              <a:alpha val="30000"/>
            </a:schemeClr>
          </a:solidFill>
          <a:ln w="12700">
            <a:solidFill>
              <a:schemeClr val="tx1">
                <a:lumMod val="85000"/>
                <a:lumOff val="15000"/>
              </a:schemeClr>
            </a:solidFill>
          </a:ln>
          <a:effectLst/>
        </p:spPr>
        <p:txBody>
          <a:bodyPr wrap="square" lIns="216000" tIns="180000" rIns="216000" bIns="0" rtlCol="0" anchor="t"/>
          <a:lstStyle/>
          <a:p>
            <a:pPr algn="ctr" defTabSz="914354">
              <a:spcBef>
                <a:spcPct val="0"/>
              </a:spcBef>
              <a:spcAft>
                <a:spcPts val="1200"/>
              </a:spcAft>
              <a:defRPr/>
            </a:pPr>
            <a:r>
              <a:rPr lang="en-US" sz="1300" b="1">
                <a:gradFill>
                  <a:gsLst>
                    <a:gs pos="0">
                      <a:schemeClr val="accent2"/>
                    </a:gs>
                    <a:gs pos="100000">
                      <a:schemeClr val="accent2">
                        <a:lumMod val="75000"/>
                      </a:schemeClr>
                    </a:gs>
                  </a:gsLst>
                  <a:lin ang="2700000" scaled="1"/>
                </a:gradFill>
                <a:latin typeface="Calibri"/>
                <a:ea typeface="Calibri"/>
                <a:cs typeface="Arial"/>
              </a:rPr>
              <a:t>Monitor Fragmentation of AI Adoption, </a:t>
            </a:r>
            <a:br>
              <a:rPr lang="en-US" sz="1300" b="1">
                <a:gradFill>
                  <a:gsLst>
                    <a:gs pos="0">
                      <a:schemeClr val="accent2"/>
                    </a:gs>
                    <a:gs pos="100000">
                      <a:schemeClr val="accent2">
                        <a:lumMod val="75000"/>
                      </a:schemeClr>
                    </a:gs>
                  </a:gsLst>
                  <a:lin ang="2700000" scaled="1"/>
                </a:gradFill>
                <a:latin typeface="Calibri"/>
                <a:ea typeface="Calibri"/>
                <a:cs typeface="Arial"/>
              </a:rPr>
            </a:br>
            <a:r>
              <a:rPr lang="en-US" sz="1300" b="1">
                <a:gradFill>
                  <a:gsLst>
                    <a:gs pos="0">
                      <a:schemeClr val="accent2"/>
                    </a:gs>
                    <a:gs pos="100000">
                      <a:schemeClr val="accent2">
                        <a:lumMod val="75000"/>
                      </a:schemeClr>
                    </a:gs>
                  </a:gsLst>
                  <a:lin ang="2700000" scaled="1"/>
                </a:gradFill>
                <a:latin typeface="Calibri"/>
                <a:ea typeface="Calibri"/>
                <a:cs typeface="Arial"/>
              </a:rPr>
              <a:t>AI Strategy and Focus</a:t>
            </a:r>
            <a:endParaRPr lang="ru-RU" sz="1300" b="1">
              <a:gradFill>
                <a:gsLst>
                  <a:gs pos="0">
                    <a:schemeClr val="accent2"/>
                  </a:gs>
                  <a:gs pos="100000">
                    <a:schemeClr val="accent2">
                      <a:lumMod val="75000"/>
                    </a:schemeClr>
                  </a:gs>
                </a:gsLst>
                <a:lin ang="2700000" scaled="1"/>
              </a:gradFill>
              <a:latin typeface="Calibri"/>
              <a:ea typeface="Calibri"/>
              <a:cs typeface="Arial"/>
            </a:endParaRP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ea typeface="Calibri"/>
                <a:cs typeface="Calibri Light" panose="020F0302020204030204" pitchFamily="34" charset="0"/>
              </a:rPr>
              <a:t>Siloed AI Initiatives challenged to deliver production ready applications</a:t>
            </a: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ea typeface="Calibri"/>
                <a:cs typeface="Calibri Light" panose="020F0302020204030204" pitchFamily="34" charset="0"/>
              </a:rPr>
              <a:t>Dedicated AI Lab maturity doesn’t spread beyond it’s walls and not enabling entire organization transformation</a:t>
            </a:r>
          </a:p>
          <a:p>
            <a:pPr marL="135450" indent="-135450" defTabSz="1219170">
              <a:spcAft>
                <a:spcPts val="600"/>
              </a:spcAft>
              <a:buClr>
                <a:srgbClr val="FFFFFF"/>
              </a:buClr>
              <a:buFont typeface="Arial" panose="020B0604020202020204" pitchFamily="34" charset="0"/>
              <a:buChar char="•"/>
              <a:defRPr/>
            </a:pPr>
            <a:r>
              <a:rPr lang="en-US" sz="1000">
                <a:solidFill>
                  <a:schemeClr val="bg1"/>
                </a:solidFill>
                <a:latin typeface="Calibri Light" panose="020F0302020204030204" pitchFamily="34" charset="0"/>
                <a:ea typeface="Calibri"/>
                <a:cs typeface="Calibri Light" panose="020F0302020204030204" pitchFamily="34" charset="0"/>
              </a:rPr>
              <a:t>Lack of holistic focused strategy to address both extremes</a:t>
            </a:r>
          </a:p>
          <a:p>
            <a:pPr marL="0" marR="0" lvl="0" indent="0" algn="ctr" defTabSz="914354" rtl="0" eaLnBrk="1" fontAlgn="auto" latinLnBrk="0" hangingPunct="1">
              <a:lnSpc>
                <a:spcPct val="100000"/>
              </a:lnSpc>
              <a:spcBef>
                <a:spcPct val="0"/>
              </a:spcBef>
              <a:spcAft>
                <a:spcPts val="0"/>
              </a:spcAft>
              <a:buClrTx/>
              <a:buSzTx/>
              <a:buFontTx/>
              <a:buNone/>
              <a:tabLst/>
              <a:defRPr/>
            </a:pPr>
            <a:endParaRPr kumimoji="0" lang="en-BY" sz="1400" b="1" i="0" u="none" strike="noStrike" kern="1200" cap="none" spc="0" normalizeH="0" baseline="0" noProof="0">
              <a:ln>
                <a:noFill/>
              </a:ln>
              <a:gradFill>
                <a:gsLst>
                  <a:gs pos="0">
                    <a:schemeClr val="accent2"/>
                  </a:gs>
                  <a:gs pos="50000">
                    <a:schemeClr val="accent2">
                      <a:lumMod val="75000"/>
                    </a:schemeClr>
                  </a:gs>
                  <a:gs pos="100000">
                    <a:schemeClr val="accent4"/>
                  </a:gs>
                </a:gsLst>
                <a:lin ang="2700000" scaled="1"/>
              </a:gradFill>
              <a:effectLst/>
              <a:uLnTx/>
              <a:uFillTx/>
              <a:latin typeface="Calibri"/>
              <a:ea typeface="Calibri"/>
              <a:cs typeface="Arial"/>
            </a:endParaRPr>
          </a:p>
        </p:txBody>
      </p:sp>
      <p:sp>
        <p:nvSpPr>
          <p:cNvPr id="10" name="Rounded Rectangle 24">
            <a:extLst>
              <a:ext uri="{FF2B5EF4-FFF2-40B4-BE49-F238E27FC236}">
                <a16:creationId xmlns:a16="http://schemas.microsoft.com/office/drawing/2014/main" id="{24DA55A5-B9A6-D8EB-C3D0-FDDCEB04490F}"/>
              </a:ext>
            </a:extLst>
          </p:cNvPr>
          <p:cNvSpPr/>
          <p:nvPr/>
        </p:nvSpPr>
        <p:spPr bwMode="auto">
          <a:xfrm>
            <a:off x="4351673" y="3798052"/>
            <a:ext cx="3503785" cy="2160000"/>
          </a:xfrm>
          <a:prstGeom prst="roundRect">
            <a:avLst>
              <a:gd name="adj" fmla="val 0"/>
            </a:avLst>
          </a:prstGeom>
          <a:solidFill>
            <a:schemeClr val="tx1">
              <a:lumMod val="85000"/>
              <a:lumOff val="15000"/>
              <a:alpha val="30000"/>
            </a:schemeClr>
          </a:solidFill>
          <a:ln w="12700">
            <a:solidFill>
              <a:schemeClr val="tx1">
                <a:lumMod val="85000"/>
                <a:lumOff val="15000"/>
              </a:schemeClr>
            </a:solidFill>
          </a:ln>
          <a:effectLst/>
        </p:spPr>
        <p:txBody>
          <a:bodyPr wrap="square" lIns="216000" tIns="180000" rIns="216000" bIns="0" rtlCol="0" anchor="t"/>
          <a:lstStyle/>
          <a:p>
            <a:pPr algn="ctr" defTabSz="914354">
              <a:spcBef>
                <a:spcPct val="0"/>
              </a:spcBef>
              <a:spcAft>
                <a:spcPts val="1200"/>
              </a:spcAft>
              <a:defRPr/>
            </a:pPr>
            <a:r>
              <a:rPr lang="en-US" sz="1300" b="1" dirty="0">
                <a:gradFill>
                  <a:gsLst>
                    <a:gs pos="0">
                      <a:schemeClr val="accent2"/>
                    </a:gs>
                    <a:gs pos="100000">
                      <a:schemeClr val="accent2">
                        <a:lumMod val="75000"/>
                      </a:schemeClr>
                    </a:gs>
                  </a:gsLst>
                  <a:lin ang="2700000" scaled="1"/>
                </a:gradFill>
                <a:latin typeface="Calibri"/>
                <a:ea typeface="Calibri"/>
                <a:cs typeface="Arial"/>
              </a:rPr>
              <a:t>Monitor Quality Trends Linked to</a:t>
            </a:r>
            <a:br>
              <a:rPr lang="en-US" sz="1300" b="1" dirty="0">
                <a:gradFill>
                  <a:gsLst>
                    <a:gs pos="0">
                      <a:schemeClr val="accent2"/>
                    </a:gs>
                    <a:gs pos="100000">
                      <a:schemeClr val="accent2">
                        <a:lumMod val="75000"/>
                      </a:schemeClr>
                    </a:gs>
                  </a:gsLst>
                  <a:lin ang="2700000" scaled="1"/>
                </a:gradFill>
                <a:latin typeface="Calibri"/>
                <a:ea typeface="Calibri"/>
                <a:cs typeface="Arial"/>
              </a:rPr>
            </a:br>
            <a:r>
              <a:rPr lang="en-US" sz="1300" b="1" dirty="0">
                <a:gradFill>
                  <a:gsLst>
                    <a:gs pos="0">
                      <a:schemeClr val="accent2"/>
                    </a:gs>
                    <a:gs pos="100000">
                      <a:schemeClr val="accent2">
                        <a:lumMod val="75000"/>
                      </a:schemeClr>
                    </a:gs>
                  </a:gsLst>
                  <a:lin ang="2700000" scaled="1"/>
                </a:gradFill>
                <a:latin typeface="Calibri"/>
                <a:ea typeface="Calibri"/>
                <a:cs typeface="Arial"/>
              </a:rPr>
              <a:t>Growing AI Adoption (</a:t>
            </a:r>
            <a:r>
              <a:rPr lang="en-US" sz="1300" b="1" dirty="0" err="1">
                <a:gradFill>
                  <a:gsLst>
                    <a:gs pos="0">
                      <a:schemeClr val="accent2"/>
                    </a:gs>
                    <a:gs pos="100000">
                      <a:schemeClr val="accent2">
                        <a:lumMod val="75000"/>
                      </a:schemeClr>
                    </a:gs>
                  </a:gsLst>
                  <a:lin ang="2700000" scaled="1"/>
                </a:gradFill>
                <a:latin typeface="Calibri"/>
                <a:ea typeface="Calibri"/>
                <a:cs typeface="Arial"/>
              </a:rPr>
              <a:t>GitClear</a:t>
            </a:r>
            <a:r>
              <a:rPr lang="en-US" sz="1400" b="1" dirty="0">
                <a:gradFill>
                  <a:gsLst>
                    <a:gs pos="0">
                      <a:schemeClr val="accent2"/>
                    </a:gs>
                    <a:gs pos="100000">
                      <a:schemeClr val="accent2">
                        <a:lumMod val="75000"/>
                      </a:schemeClr>
                    </a:gs>
                  </a:gsLst>
                  <a:lin ang="2700000" scaled="1"/>
                </a:gradFill>
                <a:latin typeface="Calibri"/>
                <a:ea typeface="Calibri"/>
                <a:cs typeface="Arial"/>
              </a:rPr>
              <a:t>)</a:t>
            </a:r>
            <a:endParaRPr lang="ru-RU" sz="1400" b="1" dirty="0">
              <a:gradFill>
                <a:gsLst>
                  <a:gs pos="0">
                    <a:schemeClr val="accent2"/>
                  </a:gs>
                  <a:gs pos="100000">
                    <a:schemeClr val="accent2">
                      <a:lumMod val="75000"/>
                    </a:schemeClr>
                  </a:gs>
                </a:gsLst>
                <a:lin ang="2700000" scaled="1"/>
              </a:gradFill>
              <a:latin typeface="Calibri"/>
              <a:ea typeface="Calibri"/>
              <a:cs typeface="Arial"/>
            </a:endParaRPr>
          </a:p>
          <a:p>
            <a:pPr marL="135450" indent="-135450" defTabSz="1219170">
              <a:spcAft>
                <a:spcPts val="600"/>
              </a:spcAft>
              <a:buClr>
                <a:srgbClr val="FFFFFF"/>
              </a:buClr>
              <a:buFont typeface="Arial" panose="020B0604020202020204" pitchFamily="34" charset="0"/>
              <a:buChar char="•"/>
              <a:defRPr/>
            </a:pPr>
            <a:r>
              <a:rPr lang="en-US" sz="1000" dirty="0">
                <a:solidFill>
                  <a:schemeClr val="bg1"/>
                </a:solidFill>
                <a:latin typeface="Calibri Light" panose="020F0302020204030204" pitchFamily="34" charset="0"/>
                <a:ea typeface="Calibri"/>
                <a:cs typeface="Calibri Light" panose="020F0302020204030204" pitchFamily="34" charset="0"/>
              </a:rPr>
              <a:t>Copy/Paste % is increasing to 12% and first time surpassed % of refactored code</a:t>
            </a:r>
          </a:p>
          <a:p>
            <a:pPr marL="135450" indent="-135450" defTabSz="1219170">
              <a:spcAft>
                <a:spcPts val="600"/>
              </a:spcAft>
              <a:buClr>
                <a:srgbClr val="FFFFFF"/>
              </a:buClr>
              <a:buFont typeface="Arial" panose="020B0604020202020204" pitchFamily="34" charset="0"/>
              <a:buChar char="•"/>
              <a:defRPr/>
            </a:pPr>
            <a:r>
              <a:rPr lang="en-US" sz="1000" dirty="0">
                <a:solidFill>
                  <a:schemeClr val="bg1"/>
                </a:solidFill>
                <a:latin typeface="Calibri Light" panose="020F0302020204030204" pitchFamily="34" charset="0"/>
                <a:ea typeface="Calibri"/>
                <a:cs typeface="Calibri Light" panose="020F0302020204030204" pitchFamily="34" charset="0"/>
              </a:rPr>
              <a:t>% of duplicated code increased 4 times over 2024, 8 times comparing with 2020</a:t>
            </a:r>
          </a:p>
          <a:p>
            <a:pPr marL="135450" indent="-135450" defTabSz="1219170">
              <a:spcAft>
                <a:spcPts val="600"/>
              </a:spcAft>
              <a:buClr>
                <a:srgbClr val="FFFFFF"/>
              </a:buClr>
              <a:buFont typeface="Arial" panose="020B0604020202020204" pitchFamily="34" charset="0"/>
              <a:buChar char="•"/>
              <a:defRPr/>
            </a:pPr>
            <a:r>
              <a:rPr lang="en-US" sz="1000" dirty="0">
                <a:solidFill>
                  <a:schemeClr val="bg1"/>
                </a:solidFill>
                <a:latin typeface="Calibri Light" panose="020F0302020204030204" pitchFamily="34" charset="0"/>
                <a:ea typeface="Calibri"/>
                <a:cs typeface="Calibri Light" panose="020F0302020204030204" pitchFamily="34" charset="0"/>
              </a:rPr>
              <a:t>AI-Driven Code Churn is Growing Rapidly - % of revised “1 month old” code increased from 70% to 80% in 2024</a:t>
            </a:r>
            <a:endParaRPr lang="en-BY" sz="1000">
              <a:solidFill>
                <a:schemeClr val="bg1"/>
              </a:solidFill>
              <a:latin typeface="Calibri Light" panose="020F0302020204030204" pitchFamily="34" charset="0"/>
              <a:ea typeface="Calibri"/>
              <a:cs typeface="Calibri Light" panose="020F03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Y" sz="2400" b="0" i="0" u="none" strike="noStrike" kern="1200" cap="none" spc="0" normalizeH="0" baseline="0" noProof="0">
              <a:ln>
                <a:noFill/>
              </a:ln>
              <a:gradFill>
                <a:gsLst>
                  <a:gs pos="0">
                    <a:schemeClr val="accent2"/>
                  </a:gs>
                  <a:gs pos="50000">
                    <a:schemeClr val="accent2">
                      <a:lumMod val="75000"/>
                    </a:schemeClr>
                  </a:gs>
                  <a:gs pos="100000">
                    <a:schemeClr val="accent4"/>
                  </a:gs>
                </a:gsLst>
                <a:lin ang="2700000" scaled="1"/>
              </a:gradFill>
              <a:effectLst/>
              <a:uLnTx/>
              <a:uFillTx/>
              <a:latin typeface="Calibri Light" panose="020F0302020204030204" pitchFamily="34" charset="0"/>
              <a:ea typeface="Calibri"/>
              <a:cs typeface="Arial"/>
            </a:endParaRPr>
          </a:p>
        </p:txBody>
      </p:sp>
      <p:sp>
        <p:nvSpPr>
          <p:cNvPr id="11" name="Rounded Rectangle 24">
            <a:extLst>
              <a:ext uri="{FF2B5EF4-FFF2-40B4-BE49-F238E27FC236}">
                <a16:creationId xmlns:a16="http://schemas.microsoft.com/office/drawing/2014/main" id="{66770FDC-3233-A411-6BE3-0D1119591D89}"/>
              </a:ext>
            </a:extLst>
          </p:cNvPr>
          <p:cNvSpPr/>
          <p:nvPr/>
        </p:nvSpPr>
        <p:spPr bwMode="auto">
          <a:xfrm>
            <a:off x="457200" y="3798052"/>
            <a:ext cx="3503785" cy="2160000"/>
          </a:xfrm>
          <a:prstGeom prst="roundRect">
            <a:avLst>
              <a:gd name="adj" fmla="val 0"/>
            </a:avLst>
          </a:prstGeom>
          <a:solidFill>
            <a:schemeClr val="tx1">
              <a:lumMod val="85000"/>
              <a:lumOff val="15000"/>
              <a:alpha val="30000"/>
            </a:schemeClr>
          </a:solidFill>
          <a:ln w="12700">
            <a:solidFill>
              <a:schemeClr val="tx1">
                <a:lumMod val="85000"/>
                <a:lumOff val="15000"/>
              </a:schemeClr>
            </a:solidFill>
          </a:ln>
          <a:effectLst/>
        </p:spPr>
        <p:txBody>
          <a:bodyPr wrap="square" lIns="216000" tIns="180000" rIns="216000" bIns="0" rtlCol="0" anchor="t"/>
          <a:lstStyle/>
          <a:p>
            <a:pPr algn="ctr" defTabSz="914354">
              <a:spcBef>
                <a:spcPct val="0"/>
              </a:spcBef>
              <a:spcAft>
                <a:spcPts val="1200"/>
              </a:spcAft>
              <a:defRPr/>
            </a:pPr>
            <a:r>
              <a:rPr lang="en-US" sz="1300" b="1" dirty="0">
                <a:gradFill>
                  <a:gsLst>
                    <a:gs pos="0">
                      <a:schemeClr val="accent2"/>
                    </a:gs>
                    <a:gs pos="100000">
                      <a:schemeClr val="accent2">
                        <a:lumMod val="75000"/>
                      </a:schemeClr>
                    </a:gs>
                  </a:gsLst>
                  <a:lin ang="2700000" scaled="1"/>
                </a:gradFill>
                <a:latin typeface="Calibri"/>
                <a:ea typeface="Calibri"/>
                <a:cs typeface="Arial"/>
              </a:rPr>
              <a:t>Avoid Individual Output Over</a:t>
            </a:r>
            <a:br>
              <a:rPr lang="en-US" sz="1300" b="1" dirty="0">
                <a:gradFill>
                  <a:gsLst>
                    <a:gs pos="0">
                      <a:schemeClr val="accent2"/>
                    </a:gs>
                    <a:gs pos="100000">
                      <a:schemeClr val="accent2">
                        <a:lumMod val="75000"/>
                      </a:schemeClr>
                    </a:gs>
                  </a:gsLst>
                  <a:lin ang="2700000" scaled="1"/>
                </a:gradFill>
                <a:latin typeface="Calibri"/>
                <a:ea typeface="Calibri"/>
                <a:cs typeface="Arial"/>
              </a:rPr>
            </a:br>
            <a:r>
              <a:rPr lang="en-US" sz="1300" b="1" dirty="0">
                <a:gradFill>
                  <a:gsLst>
                    <a:gs pos="0">
                      <a:schemeClr val="accent2"/>
                    </a:gs>
                    <a:gs pos="100000">
                      <a:schemeClr val="accent2">
                        <a:lumMod val="75000"/>
                      </a:schemeClr>
                    </a:gs>
                  </a:gsLst>
                  <a:lin ang="2700000" scaled="1"/>
                </a:gradFill>
                <a:latin typeface="Calibri"/>
                <a:ea typeface="Calibri"/>
                <a:cs typeface="Arial"/>
              </a:rPr>
              <a:t>Team and Product Performance</a:t>
            </a:r>
            <a:endParaRPr lang="ru-RU" sz="1300" b="1" dirty="0">
              <a:gradFill>
                <a:gsLst>
                  <a:gs pos="0">
                    <a:schemeClr val="accent2"/>
                  </a:gs>
                  <a:gs pos="100000">
                    <a:schemeClr val="accent2">
                      <a:lumMod val="75000"/>
                    </a:schemeClr>
                  </a:gs>
                </a:gsLst>
                <a:lin ang="2700000" scaled="1"/>
              </a:gradFill>
              <a:latin typeface="Calibri"/>
              <a:ea typeface="Calibri"/>
              <a:cs typeface="Arial"/>
            </a:endParaRPr>
          </a:p>
          <a:p>
            <a:pPr marL="135450" indent="-135450" defTabSz="1219170">
              <a:spcAft>
                <a:spcPts val="600"/>
              </a:spcAft>
              <a:buClr>
                <a:srgbClr val="FFFFFF"/>
              </a:buClr>
              <a:buFont typeface="Arial" panose="020B0604020202020204" pitchFamily="34" charset="0"/>
              <a:buChar char="•"/>
              <a:defRPr/>
            </a:pPr>
            <a:r>
              <a:rPr lang="en-US" sz="1000" dirty="0">
                <a:solidFill>
                  <a:schemeClr val="bg1"/>
                </a:solidFill>
                <a:latin typeface="Calibri Light" panose="020F0302020204030204" pitchFamily="34" charset="0"/>
                <a:ea typeface="Calibri"/>
                <a:cs typeface="Calibri Light" panose="020F0302020204030204" pitchFamily="34" charset="0"/>
              </a:rPr>
              <a:t>AI increases individual productivity and flow but paradoxically decreases time spent on valuable work</a:t>
            </a:r>
          </a:p>
          <a:p>
            <a:pPr marL="135450" indent="-135450" defTabSz="1219170">
              <a:spcAft>
                <a:spcPts val="600"/>
              </a:spcAft>
              <a:buClr>
                <a:srgbClr val="FFFFFF"/>
              </a:buClr>
              <a:buFont typeface="Arial" panose="020B0604020202020204" pitchFamily="34" charset="0"/>
              <a:buChar char="•"/>
              <a:defRPr/>
            </a:pPr>
            <a:r>
              <a:rPr lang="en-US" sz="1000" dirty="0">
                <a:solidFill>
                  <a:schemeClr val="bg1"/>
                </a:solidFill>
                <a:latin typeface="Calibri Light" panose="020F0302020204030204" pitchFamily="34" charset="0"/>
                <a:ea typeface="Calibri"/>
                <a:cs typeface="Calibri Light" panose="020F0302020204030204" pitchFamily="34" charset="0"/>
              </a:rPr>
              <a:t>AI is hurting delivery performance: individual productivity boost</a:t>
            </a:r>
            <a:r>
              <a:rPr lang="ru-RU" sz="1000" dirty="0">
                <a:solidFill>
                  <a:schemeClr val="bg1"/>
                </a:solidFill>
                <a:latin typeface="Calibri Light" panose="020F0302020204030204" pitchFamily="34" charset="0"/>
                <a:ea typeface="Calibri"/>
                <a:cs typeface="Calibri Light" panose="020F0302020204030204" pitchFamily="34" charset="0"/>
              </a:rPr>
              <a:t> </a:t>
            </a:r>
            <a:r>
              <a:rPr lang="en-US" sz="1000" dirty="0">
                <a:solidFill>
                  <a:schemeClr val="bg1"/>
                </a:solidFill>
                <a:latin typeface="Calibri Light" panose="020F0302020204030204" pitchFamily="34" charset="0"/>
                <a:ea typeface="Calibri"/>
                <a:cs typeface="Calibri Light" panose="020F0302020204030204" pitchFamily="34" charset="0"/>
                <a:sym typeface="Wingdings" panose="05000000000000000000" pitchFamily="2" charset="2"/>
              </a:rPr>
              <a:t> larger changes</a:t>
            </a:r>
            <a:r>
              <a:rPr lang="ru-RU" sz="1000" dirty="0">
                <a:solidFill>
                  <a:schemeClr val="bg1"/>
                </a:solidFill>
                <a:latin typeface="Calibri Light" panose="020F0302020204030204" pitchFamily="34" charset="0"/>
                <a:ea typeface="Calibri"/>
                <a:cs typeface="Calibri Light" panose="020F0302020204030204" pitchFamily="34" charset="0"/>
                <a:sym typeface="Wingdings" panose="05000000000000000000" pitchFamily="2" charset="2"/>
              </a:rPr>
              <a:t> </a:t>
            </a:r>
            <a:r>
              <a:rPr lang="en-US" sz="1000" dirty="0">
                <a:solidFill>
                  <a:schemeClr val="bg1"/>
                </a:solidFill>
                <a:latin typeface="Calibri Light" panose="020F0302020204030204" pitchFamily="34" charset="0"/>
                <a:ea typeface="Calibri"/>
                <a:cs typeface="Calibri Light" panose="020F0302020204030204" pitchFamily="34" charset="0"/>
                <a:sym typeface="Wingdings" panose="05000000000000000000" pitchFamily="2" charset="2"/>
              </a:rPr>
              <a:t></a:t>
            </a:r>
            <a:r>
              <a:rPr lang="ru-RU" sz="1000" dirty="0">
                <a:solidFill>
                  <a:schemeClr val="bg1"/>
                </a:solidFill>
                <a:latin typeface="Calibri Light" panose="020F0302020204030204" pitchFamily="34" charset="0"/>
                <a:ea typeface="Calibri"/>
                <a:cs typeface="Calibri Light" panose="020F0302020204030204" pitchFamily="34" charset="0"/>
                <a:sym typeface="Wingdings" panose="05000000000000000000" pitchFamily="2" charset="2"/>
              </a:rPr>
              <a:t> </a:t>
            </a:r>
            <a:r>
              <a:rPr lang="en-US" sz="1000" dirty="0">
                <a:solidFill>
                  <a:schemeClr val="bg1"/>
                </a:solidFill>
                <a:latin typeface="Calibri Light" panose="020F0302020204030204" pitchFamily="34" charset="0"/>
                <a:ea typeface="Calibri"/>
                <a:cs typeface="Calibri Light" panose="020F0302020204030204" pitchFamily="34" charset="0"/>
                <a:sym typeface="Wingdings" panose="05000000000000000000" pitchFamily="2" charset="2"/>
              </a:rPr>
              <a:t>higher instability</a:t>
            </a:r>
            <a:endParaRPr lang="en-US" sz="1000" dirty="0">
              <a:solidFill>
                <a:schemeClr val="bg1"/>
              </a:solidFill>
              <a:latin typeface="Calibri Light" panose="020F0302020204030204" pitchFamily="34" charset="0"/>
              <a:ea typeface="Calibri"/>
              <a:cs typeface="Calibri Light" panose="020F0302020204030204" pitchFamily="34" charset="0"/>
            </a:endParaRPr>
          </a:p>
          <a:p>
            <a:pPr marL="135450" indent="-135450" defTabSz="1219170">
              <a:spcAft>
                <a:spcPts val="600"/>
              </a:spcAft>
              <a:buClr>
                <a:srgbClr val="FFFFFF"/>
              </a:buClr>
              <a:buFont typeface="Arial" panose="020B0604020202020204" pitchFamily="34" charset="0"/>
              <a:buChar char="•"/>
              <a:defRPr/>
            </a:pPr>
            <a:r>
              <a:rPr lang="en-US" sz="1000" dirty="0">
                <a:solidFill>
                  <a:schemeClr val="bg1"/>
                </a:solidFill>
                <a:latin typeface="Calibri Light" panose="020F0302020204030204" pitchFamily="34" charset="0"/>
                <a:ea typeface="Calibri"/>
                <a:cs typeface="Calibri Light" panose="020F0302020204030204" pitchFamily="34" charset="0"/>
              </a:rPr>
              <a:t>High-performing teams and organizations use AI, but products don’t seem to benefit</a:t>
            </a:r>
          </a:p>
          <a:p>
            <a:pPr marL="0" marR="0" lvl="0" indent="0" algn="ctr" defTabSz="914354" rtl="0" eaLnBrk="1" fontAlgn="auto" latinLnBrk="0" hangingPunct="1">
              <a:lnSpc>
                <a:spcPct val="100000"/>
              </a:lnSpc>
              <a:spcBef>
                <a:spcPct val="0"/>
              </a:spcBef>
              <a:spcAft>
                <a:spcPts val="0"/>
              </a:spcAft>
              <a:buClrTx/>
              <a:buSzTx/>
              <a:buFontTx/>
              <a:buNone/>
              <a:tabLst/>
              <a:defRPr/>
            </a:pPr>
            <a:endParaRPr kumimoji="0" lang="en-US" sz="1400" b="1" i="0" u="none" strike="noStrike" kern="1200" cap="none" spc="0" normalizeH="0" baseline="0" noProof="0" dirty="0">
              <a:ln>
                <a:noFill/>
              </a:ln>
              <a:gradFill>
                <a:gsLst>
                  <a:gs pos="0">
                    <a:schemeClr val="accent2"/>
                  </a:gs>
                  <a:gs pos="50000">
                    <a:schemeClr val="accent2">
                      <a:lumMod val="75000"/>
                    </a:schemeClr>
                  </a:gs>
                  <a:gs pos="100000">
                    <a:schemeClr val="accent4"/>
                  </a:gs>
                </a:gsLst>
                <a:lin ang="2700000" scaled="1"/>
              </a:gradFill>
              <a:effectLst/>
              <a:uLnTx/>
              <a:uFillTx/>
              <a:latin typeface="Calibri"/>
              <a:ea typeface="Calibri"/>
              <a:cs typeface="Arial"/>
            </a:endParaRPr>
          </a:p>
        </p:txBody>
      </p:sp>
      <p:sp>
        <p:nvSpPr>
          <p:cNvPr id="5" name="TextBox 4">
            <a:extLst>
              <a:ext uri="{FF2B5EF4-FFF2-40B4-BE49-F238E27FC236}">
                <a16:creationId xmlns:a16="http://schemas.microsoft.com/office/drawing/2014/main" id="{F0666199-9B6A-7EC3-5588-831C02CC5062}"/>
              </a:ext>
            </a:extLst>
          </p:cNvPr>
          <p:cNvSpPr txBox="1"/>
          <p:nvPr/>
        </p:nvSpPr>
        <p:spPr>
          <a:xfrm>
            <a:off x="3251200" y="1480868"/>
            <a:ext cx="65" cy="276999"/>
          </a:xfrm>
          <a:prstGeom prst="rect">
            <a:avLst/>
          </a:prstGeom>
        </p:spPr>
        <p:txBody>
          <a:bodyPr wrap="none" lIns="0" tIns="0" rIns="0" bIns="0" rtlCol="0">
            <a:spAutoFit/>
          </a:bodyPr>
          <a:lstStyle/>
          <a:p>
            <a:pPr algn="l"/>
            <a:endParaRPr lang="en-GE"/>
          </a:p>
        </p:txBody>
      </p:sp>
    </p:spTree>
    <p:extLst>
      <p:ext uri="{BB962C8B-B14F-4D97-AF65-F5344CB8AC3E}">
        <p14:creationId xmlns:p14="http://schemas.microsoft.com/office/powerpoint/2010/main" val="1696561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04B7E-4AB3-5AA5-82E8-6D3A59D04F08}"/>
            </a:ext>
          </a:extLst>
        </p:cNvPr>
        <p:cNvGrpSpPr/>
        <p:nvPr/>
      </p:nvGrpSpPr>
      <p:grpSpPr>
        <a:xfrm>
          <a:off x="0" y="0"/>
          <a:ext cx="0" cy="0"/>
          <a:chOff x="0" y="0"/>
          <a:chExt cx="0" cy="0"/>
        </a:xfrm>
      </p:grpSpPr>
      <p:sp>
        <p:nvSpPr>
          <p:cNvPr id="20" name="Arc 19">
            <a:extLst>
              <a:ext uri="{FF2B5EF4-FFF2-40B4-BE49-F238E27FC236}">
                <a16:creationId xmlns:a16="http://schemas.microsoft.com/office/drawing/2014/main" id="{2D70326A-F206-8756-CD80-A977E9899A09}"/>
              </a:ext>
            </a:extLst>
          </p:cNvPr>
          <p:cNvSpPr/>
          <p:nvPr/>
        </p:nvSpPr>
        <p:spPr>
          <a:xfrm rot="1947369">
            <a:off x="2928266" y="691139"/>
            <a:ext cx="6263648" cy="5888335"/>
          </a:xfrm>
          <a:prstGeom prst="arc">
            <a:avLst>
              <a:gd name="adj1" fmla="val 14101920"/>
              <a:gd name="adj2" fmla="val 3374826"/>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2222"/>
              </a:solidFill>
              <a:effectLst/>
              <a:uLnTx/>
              <a:uFillTx/>
              <a:latin typeface="Calibri"/>
              <a:ea typeface="Calibri"/>
              <a:cs typeface="Arial"/>
            </a:endParaRPr>
          </a:p>
        </p:txBody>
      </p:sp>
      <p:sp>
        <p:nvSpPr>
          <p:cNvPr id="19" name="Arc 18">
            <a:extLst>
              <a:ext uri="{FF2B5EF4-FFF2-40B4-BE49-F238E27FC236}">
                <a16:creationId xmlns:a16="http://schemas.microsoft.com/office/drawing/2014/main" id="{6D9695AB-6CD6-27BD-167A-05EC3777C5E3}"/>
              </a:ext>
            </a:extLst>
          </p:cNvPr>
          <p:cNvSpPr/>
          <p:nvPr/>
        </p:nvSpPr>
        <p:spPr>
          <a:xfrm rot="6508335">
            <a:off x="3262749" y="727290"/>
            <a:ext cx="5953384" cy="5403418"/>
          </a:xfrm>
          <a:prstGeom prst="arc">
            <a:avLst>
              <a:gd name="adj1" fmla="val 20680215"/>
              <a:gd name="adj2" fmla="val 2697378"/>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2222"/>
              </a:solidFill>
              <a:effectLst/>
              <a:uLnTx/>
              <a:uFillTx/>
              <a:latin typeface="Calibri"/>
              <a:ea typeface="Calibri"/>
              <a:cs typeface="Arial"/>
            </a:endParaRPr>
          </a:p>
        </p:txBody>
      </p:sp>
      <p:sp>
        <p:nvSpPr>
          <p:cNvPr id="3" name="Arc 2">
            <a:extLst>
              <a:ext uri="{FF2B5EF4-FFF2-40B4-BE49-F238E27FC236}">
                <a16:creationId xmlns:a16="http://schemas.microsoft.com/office/drawing/2014/main" id="{A18D22C9-4157-4EE6-360C-E1008922D286}"/>
              </a:ext>
            </a:extLst>
          </p:cNvPr>
          <p:cNvSpPr/>
          <p:nvPr/>
        </p:nvSpPr>
        <p:spPr>
          <a:xfrm rot="11865575">
            <a:off x="3271256" y="1152153"/>
            <a:ext cx="5815781" cy="5467304"/>
          </a:xfrm>
          <a:prstGeom prst="arc">
            <a:avLst>
              <a:gd name="adj1" fmla="val 19336248"/>
              <a:gd name="adj2" fmla="val 2992739"/>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22222"/>
              </a:solidFill>
              <a:effectLst/>
              <a:uLnTx/>
              <a:uFillTx/>
              <a:latin typeface="Calibri"/>
              <a:ea typeface="Calibri"/>
              <a:cs typeface="Arial"/>
            </a:endParaRPr>
          </a:p>
        </p:txBody>
      </p:sp>
      <p:sp>
        <p:nvSpPr>
          <p:cNvPr id="4" name="Oval 3">
            <a:extLst>
              <a:ext uri="{FF2B5EF4-FFF2-40B4-BE49-F238E27FC236}">
                <a16:creationId xmlns:a16="http://schemas.microsoft.com/office/drawing/2014/main" id="{DDA090BB-BEE5-FBA0-40AF-5B74476CF91D}"/>
              </a:ext>
            </a:extLst>
          </p:cNvPr>
          <p:cNvSpPr>
            <a:spLocks/>
          </p:cNvSpPr>
          <p:nvPr/>
        </p:nvSpPr>
        <p:spPr bwMode="auto">
          <a:xfrm>
            <a:off x="3775281" y="1460058"/>
            <a:ext cx="4638263" cy="4674042"/>
          </a:xfrm>
          <a:prstGeom prst="ellipse">
            <a:avLst/>
          </a:prstGeom>
          <a:gradFill>
            <a:gsLst>
              <a:gs pos="0">
                <a:schemeClr val="accent2"/>
              </a:gs>
              <a:gs pos="48000">
                <a:schemeClr val="accent2">
                  <a:lumMod val="75000"/>
                </a:schemeClr>
              </a:gs>
              <a:gs pos="100000">
                <a:schemeClr val="accent4"/>
              </a:gs>
            </a:gsLst>
            <a:lin ang="2400000" scaled="0"/>
          </a:gradFill>
          <a:ln w="25400" cmpd="tri">
            <a:solidFill>
              <a:srgbClr val="62BFD3">
                <a:alpha val="0"/>
              </a:srgbClr>
            </a:solidFill>
            <a:prstDash val="solid"/>
            <a:extLst>
              <a:ext uri="{C807C97D-BFC1-408E-A445-0C87EB9F89A2}">
                <ask:lineSketchStyleProps xmlns:ask="http://schemas.microsoft.com/office/drawing/2018/sketchyshapes" sd="1219033472">
                  <a:custGeom>
                    <a:avLst/>
                    <a:gdLst>
                      <a:gd name="connsiteX0" fmla="*/ 0 w 4638263"/>
                      <a:gd name="connsiteY0" fmla="*/ 2337021 h 4674042"/>
                      <a:gd name="connsiteX1" fmla="*/ 2319132 w 4638263"/>
                      <a:gd name="connsiteY1" fmla="*/ 0 h 4674042"/>
                      <a:gd name="connsiteX2" fmla="*/ 4638264 w 4638263"/>
                      <a:gd name="connsiteY2" fmla="*/ 2337021 h 4674042"/>
                      <a:gd name="connsiteX3" fmla="*/ 2319132 w 4638263"/>
                      <a:gd name="connsiteY3" fmla="*/ 4674042 h 4674042"/>
                      <a:gd name="connsiteX4" fmla="*/ 0 w 4638263"/>
                      <a:gd name="connsiteY4" fmla="*/ 2337021 h 467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8263" h="4674042" extrusionOk="0">
                        <a:moveTo>
                          <a:pt x="0" y="2337021"/>
                        </a:moveTo>
                        <a:cubicBezTo>
                          <a:pt x="-200990" y="922345"/>
                          <a:pt x="868076" y="63892"/>
                          <a:pt x="2319132" y="0"/>
                        </a:cubicBezTo>
                        <a:cubicBezTo>
                          <a:pt x="3905175" y="64257"/>
                          <a:pt x="4374402" y="1054710"/>
                          <a:pt x="4638264" y="2337021"/>
                        </a:cubicBezTo>
                        <a:cubicBezTo>
                          <a:pt x="4584132" y="3680584"/>
                          <a:pt x="3571037" y="4833870"/>
                          <a:pt x="2319132" y="4674042"/>
                        </a:cubicBezTo>
                        <a:cubicBezTo>
                          <a:pt x="752703" y="4517779"/>
                          <a:pt x="86502" y="3669054"/>
                          <a:pt x="0" y="2337021"/>
                        </a:cubicBezTo>
                        <a:close/>
                      </a:path>
                    </a:pathLst>
                  </a:custGeom>
                  <ask:type>
                    <ask:lineSketchNone/>
                  </ask:type>
                </ask:lineSketchStyleProps>
              </a:ext>
            </a:extLst>
          </a:ln>
          <a:effectLst>
            <a:outerShdw blurRad="50800" dist="38100" dir="2700000" sx="1000" sy="1000" algn="tl" rotWithShape="0">
              <a:prstClr val="black">
                <a:alpha val="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 name="Title 1">
            <a:extLst>
              <a:ext uri="{FF2B5EF4-FFF2-40B4-BE49-F238E27FC236}">
                <a16:creationId xmlns:a16="http://schemas.microsoft.com/office/drawing/2014/main" id="{4AC864E3-7A6C-1AF4-1AF2-548FF2F88A15}"/>
              </a:ext>
            </a:extLst>
          </p:cNvPr>
          <p:cNvSpPr>
            <a:spLocks noGrp="1"/>
          </p:cNvSpPr>
          <p:nvPr>
            <p:ph type="title"/>
          </p:nvPr>
        </p:nvSpPr>
        <p:spPr/>
        <p:txBody>
          <a:bodyPr/>
          <a:lstStyle/>
          <a:p>
            <a:r>
              <a:rPr lang="en-US" dirty="0"/>
              <a:t>AI/Run Playbook</a:t>
            </a:r>
            <a:endParaRPr lang="en-GE" dirty="0"/>
          </a:p>
        </p:txBody>
      </p:sp>
      <p:sp>
        <p:nvSpPr>
          <p:cNvPr id="22" name="Text Placeholder 21">
            <a:extLst>
              <a:ext uri="{FF2B5EF4-FFF2-40B4-BE49-F238E27FC236}">
                <a16:creationId xmlns:a16="http://schemas.microsoft.com/office/drawing/2014/main" id="{90F9E8D6-D8F7-F2C1-9F7A-F759228B74DE}"/>
              </a:ext>
            </a:extLst>
          </p:cNvPr>
          <p:cNvSpPr>
            <a:spLocks noGrp="1"/>
          </p:cNvSpPr>
          <p:nvPr>
            <p:ph type="body" sz="quarter" idx="15"/>
          </p:nvPr>
        </p:nvSpPr>
        <p:spPr/>
        <p:txBody>
          <a:bodyPr/>
          <a:lstStyle/>
          <a:p>
            <a:r>
              <a:rPr lang="en-US"/>
              <a:t>Innovation center</a:t>
            </a:r>
          </a:p>
        </p:txBody>
      </p:sp>
      <p:sp>
        <p:nvSpPr>
          <p:cNvPr id="24" name="Text Placeholder 23">
            <a:extLst>
              <a:ext uri="{FF2B5EF4-FFF2-40B4-BE49-F238E27FC236}">
                <a16:creationId xmlns:a16="http://schemas.microsoft.com/office/drawing/2014/main" id="{52E6B305-3621-2B52-C8BD-9836A6BA494D}"/>
              </a:ext>
            </a:extLst>
          </p:cNvPr>
          <p:cNvSpPr>
            <a:spLocks noGrp="1"/>
          </p:cNvSpPr>
          <p:nvPr>
            <p:ph type="body" sz="quarter" idx="11"/>
          </p:nvPr>
        </p:nvSpPr>
        <p:spPr/>
        <p:txBody>
          <a:bodyPr/>
          <a:lstStyle/>
          <a:p>
            <a:r>
              <a:rPr lang="en-US">
                <a:gradFill>
                  <a:gsLst>
                    <a:gs pos="50000">
                      <a:schemeClr val="accent2"/>
                    </a:gs>
                    <a:gs pos="70000">
                      <a:schemeClr val="accent5"/>
                    </a:gs>
                    <a:gs pos="100000">
                      <a:schemeClr val="accent4"/>
                    </a:gs>
                  </a:gsLst>
                  <a:lin ang="1200000" scaled="0"/>
                </a:gradFill>
                <a:latin typeface="Calibri" panose="020F0502020204030204" pitchFamily="34" charset="0"/>
                <a:ea typeface="+mn-ea"/>
              </a:rPr>
              <a:t>7 pillars of AI-driven approach</a:t>
            </a:r>
            <a:endParaRPr lang="en-GE">
              <a:gradFill>
                <a:gsLst>
                  <a:gs pos="50000">
                    <a:schemeClr val="accent2"/>
                  </a:gs>
                  <a:gs pos="70000">
                    <a:schemeClr val="accent5"/>
                  </a:gs>
                  <a:gs pos="100000">
                    <a:schemeClr val="accent4"/>
                  </a:gs>
                </a:gsLst>
                <a:lin ang="1200000" scaled="0"/>
              </a:gradFill>
              <a:latin typeface="Calibri" panose="020F0502020204030204" pitchFamily="34" charset="0"/>
              <a:ea typeface="+mn-ea"/>
            </a:endParaRPr>
          </a:p>
        </p:txBody>
      </p:sp>
      <p:sp>
        <p:nvSpPr>
          <p:cNvPr id="14" name="Oval 13">
            <a:extLst>
              <a:ext uri="{FF2B5EF4-FFF2-40B4-BE49-F238E27FC236}">
                <a16:creationId xmlns:a16="http://schemas.microsoft.com/office/drawing/2014/main" id="{F1B94A91-937A-07D3-69D2-6E12DC179165}"/>
              </a:ext>
            </a:extLst>
          </p:cNvPr>
          <p:cNvSpPr/>
          <p:nvPr/>
        </p:nvSpPr>
        <p:spPr bwMode="auto">
          <a:xfrm>
            <a:off x="4815410" y="2516919"/>
            <a:ext cx="2558005" cy="2560320"/>
          </a:xfrm>
          <a:prstGeom prst="ellipse">
            <a:avLst/>
          </a:prstGeom>
          <a:solidFill>
            <a:schemeClr val="accent2">
              <a:lumMod val="20000"/>
              <a:lumOff val="80000"/>
            </a:schemeClr>
          </a:solidFill>
          <a:ln w="3175">
            <a:solidFill>
              <a:schemeClr val="bg1"/>
            </a:solidFill>
          </a:ln>
          <a:effectLst>
            <a:outerShdw blurRad="50800" dist="50800" dir="5400000" algn="ctr" rotWithShape="0">
              <a:srgbClr val="000000">
                <a:alpha val="0"/>
              </a:srgb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5" name="Text Placeholder 2">
            <a:extLst>
              <a:ext uri="{FF2B5EF4-FFF2-40B4-BE49-F238E27FC236}">
                <a16:creationId xmlns:a16="http://schemas.microsoft.com/office/drawing/2014/main" id="{4B8245AD-468A-EE48-6328-894B7B769A12}"/>
              </a:ext>
            </a:extLst>
          </p:cNvPr>
          <p:cNvSpPr txBox="1">
            <a:spLocks/>
          </p:cNvSpPr>
          <p:nvPr/>
        </p:nvSpPr>
        <p:spPr>
          <a:xfrm rot="10343123">
            <a:off x="5032913" y="2810055"/>
            <a:ext cx="2103120" cy="2103120"/>
          </a:xfrm>
          <a:prstGeom prst="rect">
            <a:avLst/>
          </a:prstGeom>
          <a:ln>
            <a:noFill/>
          </a:ln>
        </p:spPr>
        <p:txBody>
          <a:bodyPr vert="horz" lIns="0" tIns="0" rIns="0" bIns="0" rtlCol="0">
            <a:prstTxWarp prst="textCircle">
              <a:avLst>
                <a:gd name="adj" fmla="val 12293415"/>
              </a:avLst>
            </a:prstTxWarp>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Bold"/>
                <a:ea typeface="Human Sans ExtraLight" charset="0"/>
                <a:cs typeface="Human Sans ExtraLight" charset="0"/>
              </a:rPr>
              <a:t>Innovation Center</a:t>
            </a:r>
            <a:endParaRPr kumimoji="0" lang="en-US" sz="1800" b="1" i="0" u="none" strike="noStrike" kern="1200" cap="all" spc="300" normalizeH="0" baseline="0" noProof="0">
              <a:ln>
                <a:noFill/>
              </a:ln>
              <a:gradFill>
                <a:gsLst>
                  <a:gs pos="0">
                    <a:srgbClr val="418DFF"/>
                  </a:gs>
                  <a:gs pos="73000">
                    <a:srgbClr val="418DFF">
                      <a:lumMod val="75000"/>
                    </a:srgbClr>
                  </a:gs>
                  <a:gs pos="100000">
                    <a:srgbClr val="8353D2"/>
                  </a:gs>
                </a:gsLst>
                <a:lin ang="2400000" scaled="0"/>
              </a:gradFill>
              <a:effectLst/>
              <a:uLnTx/>
              <a:uFillTx/>
              <a:latin typeface="Calibri Bold"/>
              <a:ea typeface="Calibri" panose="020F0502020204030204" pitchFamily="34" charset="0"/>
              <a:cs typeface="Calibri" panose="020F0502020204030204" pitchFamily="34" charset="0"/>
            </a:endParaRPr>
          </a:p>
        </p:txBody>
      </p:sp>
      <p:sp>
        <p:nvSpPr>
          <p:cNvPr id="16" name="Text Placeholder 2">
            <a:extLst>
              <a:ext uri="{FF2B5EF4-FFF2-40B4-BE49-F238E27FC236}">
                <a16:creationId xmlns:a16="http://schemas.microsoft.com/office/drawing/2014/main" id="{3B41A12B-8C35-AC3F-340D-24CFAC113FCA}"/>
              </a:ext>
            </a:extLst>
          </p:cNvPr>
          <p:cNvSpPr txBox="1">
            <a:spLocks/>
          </p:cNvSpPr>
          <p:nvPr/>
        </p:nvSpPr>
        <p:spPr>
          <a:xfrm rot="918365">
            <a:off x="4940772" y="2729968"/>
            <a:ext cx="2238639" cy="2136625"/>
          </a:xfrm>
          <a:prstGeom prst="rect">
            <a:avLst/>
          </a:prstGeom>
          <a:ln>
            <a:noFill/>
          </a:ln>
        </p:spPr>
        <p:txBody>
          <a:bodyPr vert="horz" lIns="0" tIns="0" rIns="0" bIns="0" rtlCol="0">
            <a:prstTxWarp prst="textArchDown">
              <a:avLst>
                <a:gd name="adj" fmla="val 1467551"/>
              </a:avLst>
            </a:prstTxWarp>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0" u="none" strike="noStrike" kern="1200" cap="all" spc="300" normalizeH="0" baseline="0" noProof="0">
              <a:ln>
                <a:noFill/>
              </a:ln>
              <a:gradFill>
                <a:gsLst>
                  <a:gs pos="0">
                    <a:srgbClr val="418DFF"/>
                  </a:gs>
                  <a:gs pos="73000">
                    <a:srgbClr val="418DFF">
                      <a:lumMod val="75000"/>
                    </a:srgbClr>
                  </a:gs>
                  <a:gs pos="100000">
                    <a:srgbClr val="8353D2"/>
                  </a:gs>
                </a:gsLst>
                <a:lin ang="2400000" scaled="0"/>
              </a:gradFill>
              <a:effectLst/>
              <a:uLnTx/>
              <a:uFillTx/>
              <a:latin typeface="Calibri Bold"/>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CA40B42B-CE8B-C893-72DE-CE693EBBA83A}"/>
              </a:ext>
            </a:extLst>
          </p:cNvPr>
          <p:cNvSpPr/>
          <p:nvPr/>
        </p:nvSpPr>
        <p:spPr bwMode="auto">
          <a:xfrm>
            <a:off x="3222631" y="1492768"/>
            <a:ext cx="1368000" cy="1368000"/>
          </a:xfrm>
          <a:prstGeom prst="ellipse">
            <a:avLst/>
          </a:prstGeom>
          <a:solidFill>
            <a:schemeClr val="tx1"/>
          </a:solidFill>
          <a:ln w="22225" cmpd="sng">
            <a:solidFill>
              <a:schemeClr val="accent4">
                <a:alpha val="94000"/>
              </a:schemeClr>
            </a:solidFill>
            <a:prstDash val="solid"/>
            <a:extLst>
              <a:ext uri="{C807C97D-BFC1-408E-A445-0C87EB9F89A2}">
                <ask:lineSketchStyleProps xmlns:ask="http://schemas.microsoft.com/office/drawing/2018/sketchyshapes" sd="981765707">
                  <a:custGeom>
                    <a:avLst/>
                    <a:gdLst>
                      <a:gd name="connsiteX0" fmla="*/ 0 w 1417983"/>
                      <a:gd name="connsiteY0" fmla="*/ 674732 h 1349463"/>
                      <a:gd name="connsiteX1" fmla="*/ 708992 w 1417983"/>
                      <a:gd name="connsiteY1" fmla="*/ 0 h 1349463"/>
                      <a:gd name="connsiteX2" fmla="*/ 1417984 w 1417983"/>
                      <a:gd name="connsiteY2" fmla="*/ 674732 h 1349463"/>
                      <a:gd name="connsiteX3" fmla="*/ 708992 w 1417983"/>
                      <a:gd name="connsiteY3" fmla="*/ 1349464 h 1349463"/>
                      <a:gd name="connsiteX4" fmla="*/ 0 w 1417983"/>
                      <a:gd name="connsiteY4" fmla="*/ 674732 h 134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983" h="1349463" fill="none" extrusionOk="0">
                        <a:moveTo>
                          <a:pt x="0" y="674732"/>
                        </a:moveTo>
                        <a:cubicBezTo>
                          <a:pt x="42631" y="261569"/>
                          <a:pt x="349350" y="2107"/>
                          <a:pt x="708992" y="0"/>
                        </a:cubicBezTo>
                        <a:cubicBezTo>
                          <a:pt x="1124933" y="41666"/>
                          <a:pt x="1384862" y="301376"/>
                          <a:pt x="1417984" y="674732"/>
                        </a:cubicBezTo>
                        <a:cubicBezTo>
                          <a:pt x="1476708" y="1055892"/>
                          <a:pt x="1064209" y="1332876"/>
                          <a:pt x="708992" y="1349464"/>
                        </a:cubicBezTo>
                        <a:cubicBezTo>
                          <a:pt x="283996" y="1359440"/>
                          <a:pt x="13563" y="1028990"/>
                          <a:pt x="0" y="674732"/>
                        </a:cubicBezTo>
                        <a:close/>
                      </a:path>
                      <a:path w="1417983" h="1349463" stroke="0" extrusionOk="0">
                        <a:moveTo>
                          <a:pt x="0" y="674732"/>
                        </a:moveTo>
                        <a:cubicBezTo>
                          <a:pt x="-19071" y="335546"/>
                          <a:pt x="256775" y="-25046"/>
                          <a:pt x="708992" y="0"/>
                        </a:cubicBezTo>
                        <a:cubicBezTo>
                          <a:pt x="1192053" y="-13507"/>
                          <a:pt x="1406666" y="322702"/>
                          <a:pt x="1417984" y="674732"/>
                        </a:cubicBezTo>
                        <a:cubicBezTo>
                          <a:pt x="1372665" y="1062523"/>
                          <a:pt x="1055834" y="1402349"/>
                          <a:pt x="708992" y="1349464"/>
                        </a:cubicBezTo>
                        <a:cubicBezTo>
                          <a:pt x="375879" y="1311637"/>
                          <a:pt x="-43865" y="1057438"/>
                          <a:pt x="0" y="674732"/>
                        </a:cubicBezTo>
                        <a:close/>
                      </a:path>
                    </a:pathLst>
                  </a:custGeom>
                  <ask:type>
                    <ask:lineSketchNone/>
                  </ask:type>
                </ask:lineSketchStyleProps>
              </a:ext>
            </a:extLst>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SDLC PROCESS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[ENGX.AI]</a:t>
            </a:r>
          </a:p>
        </p:txBody>
      </p:sp>
      <p:sp>
        <p:nvSpPr>
          <p:cNvPr id="6" name="Oval 5">
            <a:extLst>
              <a:ext uri="{FF2B5EF4-FFF2-40B4-BE49-F238E27FC236}">
                <a16:creationId xmlns:a16="http://schemas.microsoft.com/office/drawing/2014/main" id="{F0A54C54-94BE-6158-A6B8-B3CE2D35D9E5}"/>
              </a:ext>
            </a:extLst>
          </p:cNvPr>
          <p:cNvSpPr/>
          <p:nvPr/>
        </p:nvSpPr>
        <p:spPr bwMode="auto">
          <a:xfrm>
            <a:off x="3339754" y="4943409"/>
            <a:ext cx="1368000" cy="1368000"/>
          </a:xfrm>
          <a:prstGeom prst="ellipse">
            <a:avLst/>
          </a:prstGeom>
          <a:solidFill>
            <a:schemeClr val="tx1"/>
          </a:solidFill>
          <a:ln w="22225" cmpd="sng">
            <a:solidFill>
              <a:schemeClr val="accent6">
                <a:alpha val="94000"/>
              </a:schemeClr>
            </a:solidFill>
            <a:prstDash val="solid"/>
            <a:extLst>
              <a:ext uri="{C807C97D-BFC1-408E-A445-0C87EB9F89A2}">
                <ask:lineSketchStyleProps xmlns:ask="http://schemas.microsoft.com/office/drawing/2018/sketchyshapes" sd="981765707">
                  <a:custGeom>
                    <a:avLst/>
                    <a:gdLst>
                      <a:gd name="connsiteX0" fmla="*/ 0 w 1417983"/>
                      <a:gd name="connsiteY0" fmla="*/ 674732 h 1349463"/>
                      <a:gd name="connsiteX1" fmla="*/ 708992 w 1417983"/>
                      <a:gd name="connsiteY1" fmla="*/ 0 h 1349463"/>
                      <a:gd name="connsiteX2" fmla="*/ 1417984 w 1417983"/>
                      <a:gd name="connsiteY2" fmla="*/ 674732 h 1349463"/>
                      <a:gd name="connsiteX3" fmla="*/ 708992 w 1417983"/>
                      <a:gd name="connsiteY3" fmla="*/ 1349464 h 1349463"/>
                      <a:gd name="connsiteX4" fmla="*/ 0 w 1417983"/>
                      <a:gd name="connsiteY4" fmla="*/ 674732 h 134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983" h="1349463" fill="none" extrusionOk="0">
                        <a:moveTo>
                          <a:pt x="0" y="674732"/>
                        </a:moveTo>
                        <a:cubicBezTo>
                          <a:pt x="42631" y="261569"/>
                          <a:pt x="349350" y="2107"/>
                          <a:pt x="708992" y="0"/>
                        </a:cubicBezTo>
                        <a:cubicBezTo>
                          <a:pt x="1124933" y="41666"/>
                          <a:pt x="1384862" y="301376"/>
                          <a:pt x="1417984" y="674732"/>
                        </a:cubicBezTo>
                        <a:cubicBezTo>
                          <a:pt x="1476708" y="1055892"/>
                          <a:pt x="1064209" y="1332876"/>
                          <a:pt x="708992" y="1349464"/>
                        </a:cubicBezTo>
                        <a:cubicBezTo>
                          <a:pt x="283996" y="1359440"/>
                          <a:pt x="13563" y="1028990"/>
                          <a:pt x="0" y="674732"/>
                        </a:cubicBezTo>
                        <a:close/>
                      </a:path>
                      <a:path w="1417983" h="1349463" stroke="0" extrusionOk="0">
                        <a:moveTo>
                          <a:pt x="0" y="674732"/>
                        </a:moveTo>
                        <a:cubicBezTo>
                          <a:pt x="-19071" y="335546"/>
                          <a:pt x="256775" y="-25046"/>
                          <a:pt x="708992" y="0"/>
                        </a:cubicBezTo>
                        <a:cubicBezTo>
                          <a:pt x="1192053" y="-13507"/>
                          <a:pt x="1406666" y="322702"/>
                          <a:pt x="1417984" y="674732"/>
                        </a:cubicBezTo>
                        <a:cubicBezTo>
                          <a:pt x="1372665" y="1062523"/>
                          <a:pt x="1055834" y="1402349"/>
                          <a:pt x="708992" y="1349464"/>
                        </a:cubicBezTo>
                        <a:cubicBezTo>
                          <a:pt x="375879" y="1311637"/>
                          <a:pt x="-43865" y="1057438"/>
                          <a:pt x="0" y="674732"/>
                        </a:cubicBezTo>
                        <a:close/>
                      </a:path>
                    </a:pathLst>
                  </a:custGeom>
                  <ask:type>
                    <ask:lineSketchNone/>
                  </ask:type>
                </ask:lineSketchStyleProps>
              </a:ext>
            </a:extLst>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AI DEVELOPMENT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ECOSYSTEM</a:t>
            </a:r>
          </a:p>
        </p:txBody>
      </p:sp>
      <p:sp>
        <p:nvSpPr>
          <p:cNvPr id="7" name="Oval 6">
            <a:extLst>
              <a:ext uri="{FF2B5EF4-FFF2-40B4-BE49-F238E27FC236}">
                <a16:creationId xmlns:a16="http://schemas.microsoft.com/office/drawing/2014/main" id="{EC06596C-042D-3FA7-E861-38825036DABA}"/>
              </a:ext>
            </a:extLst>
          </p:cNvPr>
          <p:cNvSpPr/>
          <p:nvPr/>
        </p:nvSpPr>
        <p:spPr bwMode="auto">
          <a:xfrm>
            <a:off x="2733781" y="3201364"/>
            <a:ext cx="1368000" cy="1368000"/>
          </a:xfrm>
          <a:prstGeom prst="ellipse">
            <a:avLst/>
          </a:prstGeom>
          <a:solidFill>
            <a:schemeClr val="tx1"/>
          </a:solidFill>
          <a:ln w="22225" cmpd="sng">
            <a:solidFill>
              <a:schemeClr val="accent4">
                <a:alpha val="94000"/>
              </a:schemeClr>
            </a:solidFill>
            <a:prstDash val="solid"/>
            <a:extLst>
              <a:ext uri="{C807C97D-BFC1-408E-A445-0C87EB9F89A2}">
                <ask:lineSketchStyleProps xmlns:ask="http://schemas.microsoft.com/office/drawing/2018/sketchyshapes" sd="981765707">
                  <a:custGeom>
                    <a:avLst/>
                    <a:gdLst>
                      <a:gd name="connsiteX0" fmla="*/ 0 w 1417983"/>
                      <a:gd name="connsiteY0" fmla="*/ 674732 h 1349463"/>
                      <a:gd name="connsiteX1" fmla="*/ 708992 w 1417983"/>
                      <a:gd name="connsiteY1" fmla="*/ 0 h 1349463"/>
                      <a:gd name="connsiteX2" fmla="*/ 1417984 w 1417983"/>
                      <a:gd name="connsiteY2" fmla="*/ 674732 h 1349463"/>
                      <a:gd name="connsiteX3" fmla="*/ 708992 w 1417983"/>
                      <a:gd name="connsiteY3" fmla="*/ 1349464 h 1349463"/>
                      <a:gd name="connsiteX4" fmla="*/ 0 w 1417983"/>
                      <a:gd name="connsiteY4" fmla="*/ 674732 h 134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983" h="1349463" fill="none" extrusionOk="0">
                        <a:moveTo>
                          <a:pt x="0" y="674732"/>
                        </a:moveTo>
                        <a:cubicBezTo>
                          <a:pt x="42631" y="261569"/>
                          <a:pt x="349350" y="2107"/>
                          <a:pt x="708992" y="0"/>
                        </a:cubicBezTo>
                        <a:cubicBezTo>
                          <a:pt x="1124933" y="41666"/>
                          <a:pt x="1384862" y="301376"/>
                          <a:pt x="1417984" y="674732"/>
                        </a:cubicBezTo>
                        <a:cubicBezTo>
                          <a:pt x="1476708" y="1055892"/>
                          <a:pt x="1064209" y="1332876"/>
                          <a:pt x="708992" y="1349464"/>
                        </a:cubicBezTo>
                        <a:cubicBezTo>
                          <a:pt x="283996" y="1359440"/>
                          <a:pt x="13563" y="1028990"/>
                          <a:pt x="0" y="674732"/>
                        </a:cubicBezTo>
                        <a:close/>
                      </a:path>
                      <a:path w="1417983" h="1349463" stroke="0" extrusionOk="0">
                        <a:moveTo>
                          <a:pt x="0" y="674732"/>
                        </a:moveTo>
                        <a:cubicBezTo>
                          <a:pt x="-19071" y="335546"/>
                          <a:pt x="256775" y="-25046"/>
                          <a:pt x="708992" y="0"/>
                        </a:cubicBezTo>
                        <a:cubicBezTo>
                          <a:pt x="1192053" y="-13507"/>
                          <a:pt x="1406666" y="322702"/>
                          <a:pt x="1417984" y="674732"/>
                        </a:cubicBezTo>
                        <a:cubicBezTo>
                          <a:pt x="1372665" y="1062523"/>
                          <a:pt x="1055834" y="1402349"/>
                          <a:pt x="708992" y="1349464"/>
                        </a:cubicBezTo>
                        <a:cubicBezTo>
                          <a:pt x="375879" y="1311637"/>
                          <a:pt x="-43865" y="1057438"/>
                          <a:pt x="0" y="674732"/>
                        </a:cubicBezTo>
                        <a:close/>
                      </a:path>
                    </a:pathLst>
                  </a:custGeom>
                  <ask:type>
                    <ask:lineSketchNone/>
                  </ask:type>
                </ask:lineSketchStyleProps>
              </a:ext>
            </a:extLst>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GOVERNANCE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BUSINESS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AND ROI</a:t>
            </a:r>
            <a:endParaRPr kumimoji="0" lang="en-US" sz="1100" b="1" i="0" u="none" strike="noStrike" kern="1200" cap="none" spc="0" normalizeH="0" baseline="0" noProof="0">
              <a:ln>
                <a:noFill/>
              </a:ln>
              <a:solidFill>
                <a:srgbClr val="418DFF"/>
              </a:solidFill>
              <a:effectLst/>
              <a:uLnTx/>
              <a:uFillTx/>
              <a:latin typeface="Calibri" panose="020F0502020204030204" pitchFamily="34" charset="0"/>
              <a:ea typeface="Calibri"/>
              <a:cs typeface="Calibri" panose="020F0502020204030204" pitchFamily="34" charset="0"/>
            </a:endParaRPr>
          </a:p>
        </p:txBody>
      </p:sp>
      <p:sp>
        <p:nvSpPr>
          <p:cNvPr id="8" name="Oval 7">
            <a:extLst>
              <a:ext uri="{FF2B5EF4-FFF2-40B4-BE49-F238E27FC236}">
                <a16:creationId xmlns:a16="http://schemas.microsoft.com/office/drawing/2014/main" id="{57867FE8-786C-15A5-9641-521D9F1580C8}"/>
              </a:ext>
            </a:extLst>
          </p:cNvPr>
          <p:cNvSpPr/>
          <p:nvPr/>
        </p:nvSpPr>
        <p:spPr bwMode="auto">
          <a:xfrm>
            <a:off x="8156060" y="3124464"/>
            <a:ext cx="1368000" cy="1368000"/>
          </a:xfrm>
          <a:prstGeom prst="ellipse">
            <a:avLst/>
          </a:prstGeom>
          <a:solidFill>
            <a:schemeClr val="tx1"/>
          </a:solidFill>
          <a:ln w="22225" cmpd="sng">
            <a:solidFill>
              <a:schemeClr val="accent2">
                <a:alpha val="94000"/>
              </a:schemeClr>
            </a:solidFill>
            <a:prstDash val="solid"/>
            <a:extLst>
              <a:ext uri="{C807C97D-BFC1-408E-A445-0C87EB9F89A2}">
                <ask:lineSketchStyleProps xmlns:ask="http://schemas.microsoft.com/office/drawing/2018/sketchyshapes" sd="981765707">
                  <a:custGeom>
                    <a:avLst/>
                    <a:gdLst>
                      <a:gd name="connsiteX0" fmla="*/ 0 w 1417983"/>
                      <a:gd name="connsiteY0" fmla="*/ 674732 h 1349463"/>
                      <a:gd name="connsiteX1" fmla="*/ 708992 w 1417983"/>
                      <a:gd name="connsiteY1" fmla="*/ 0 h 1349463"/>
                      <a:gd name="connsiteX2" fmla="*/ 1417984 w 1417983"/>
                      <a:gd name="connsiteY2" fmla="*/ 674732 h 1349463"/>
                      <a:gd name="connsiteX3" fmla="*/ 708992 w 1417983"/>
                      <a:gd name="connsiteY3" fmla="*/ 1349464 h 1349463"/>
                      <a:gd name="connsiteX4" fmla="*/ 0 w 1417983"/>
                      <a:gd name="connsiteY4" fmla="*/ 674732 h 134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983" h="1349463" fill="none" extrusionOk="0">
                        <a:moveTo>
                          <a:pt x="0" y="674732"/>
                        </a:moveTo>
                        <a:cubicBezTo>
                          <a:pt x="42631" y="261569"/>
                          <a:pt x="349350" y="2107"/>
                          <a:pt x="708992" y="0"/>
                        </a:cubicBezTo>
                        <a:cubicBezTo>
                          <a:pt x="1124933" y="41666"/>
                          <a:pt x="1384862" y="301376"/>
                          <a:pt x="1417984" y="674732"/>
                        </a:cubicBezTo>
                        <a:cubicBezTo>
                          <a:pt x="1476708" y="1055892"/>
                          <a:pt x="1064209" y="1332876"/>
                          <a:pt x="708992" y="1349464"/>
                        </a:cubicBezTo>
                        <a:cubicBezTo>
                          <a:pt x="283996" y="1359440"/>
                          <a:pt x="13563" y="1028990"/>
                          <a:pt x="0" y="674732"/>
                        </a:cubicBezTo>
                        <a:close/>
                      </a:path>
                      <a:path w="1417983" h="1349463" stroke="0" extrusionOk="0">
                        <a:moveTo>
                          <a:pt x="0" y="674732"/>
                        </a:moveTo>
                        <a:cubicBezTo>
                          <a:pt x="-19071" y="335546"/>
                          <a:pt x="256775" y="-25046"/>
                          <a:pt x="708992" y="0"/>
                        </a:cubicBezTo>
                        <a:cubicBezTo>
                          <a:pt x="1192053" y="-13507"/>
                          <a:pt x="1406666" y="322702"/>
                          <a:pt x="1417984" y="674732"/>
                        </a:cubicBezTo>
                        <a:cubicBezTo>
                          <a:pt x="1372665" y="1062523"/>
                          <a:pt x="1055834" y="1402349"/>
                          <a:pt x="708992" y="1349464"/>
                        </a:cubicBezTo>
                        <a:cubicBezTo>
                          <a:pt x="375879" y="1311637"/>
                          <a:pt x="-43865" y="1057438"/>
                          <a:pt x="0" y="674732"/>
                        </a:cubicBezTo>
                        <a:close/>
                      </a:path>
                    </a:pathLst>
                  </a:custGeom>
                  <ask:type>
                    <ask:lineSketchNone/>
                  </ask:type>
                </ask:lineSketchStyleProps>
              </a:ext>
            </a:extLst>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AI EDUCATION</a:t>
            </a:r>
          </a:p>
        </p:txBody>
      </p:sp>
      <p:sp>
        <p:nvSpPr>
          <p:cNvPr id="9" name="Oval 8">
            <a:extLst>
              <a:ext uri="{FF2B5EF4-FFF2-40B4-BE49-F238E27FC236}">
                <a16:creationId xmlns:a16="http://schemas.microsoft.com/office/drawing/2014/main" id="{6718A5C0-757B-AD1A-9445-7135E428CB0C}"/>
              </a:ext>
            </a:extLst>
          </p:cNvPr>
          <p:cNvSpPr/>
          <p:nvPr/>
        </p:nvSpPr>
        <p:spPr bwMode="auto">
          <a:xfrm>
            <a:off x="7519858" y="1492768"/>
            <a:ext cx="1368000" cy="1368000"/>
          </a:xfrm>
          <a:prstGeom prst="ellipse">
            <a:avLst/>
          </a:prstGeom>
          <a:solidFill>
            <a:schemeClr val="tx1"/>
          </a:solidFill>
          <a:ln w="22225" cmpd="sng">
            <a:solidFill>
              <a:schemeClr val="accent2">
                <a:alpha val="94000"/>
              </a:schemeClr>
            </a:solidFill>
            <a:prstDash val="solid"/>
            <a:extLst>
              <a:ext uri="{C807C97D-BFC1-408E-A445-0C87EB9F89A2}">
                <ask:lineSketchStyleProps xmlns:ask="http://schemas.microsoft.com/office/drawing/2018/sketchyshapes" sd="981765707">
                  <a:custGeom>
                    <a:avLst/>
                    <a:gdLst>
                      <a:gd name="connsiteX0" fmla="*/ 0 w 1417983"/>
                      <a:gd name="connsiteY0" fmla="*/ 674732 h 1349463"/>
                      <a:gd name="connsiteX1" fmla="*/ 708992 w 1417983"/>
                      <a:gd name="connsiteY1" fmla="*/ 0 h 1349463"/>
                      <a:gd name="connsiteX2" fmla="*/ 1417984 w 1417983"/>
                      <a:gd name="connsiteY2" fmla="*/ 674732 h 1349463"/>
                      <a:gd name="connsiteX3" fmla="*/ 708992 w 1417983"/>
                      <a:gd name="connsiteY3" fmla="*/ 1349464 h 1349463"/>
                      <a:gd name="connsiteX4" fmla="*/ 0 w 1417983"/>
                      <a:gd name="connsiteY4" fmla="*/ 674732 h 134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983" h="1349463" fill="none" extrusionOk="0">
                        <a:moveTo>
                          <a:pt x="0" y="674732"/>
                        </a:moveTo>
                        <a:cubicBezTo>
                          <a:pt x="42631" y="261569"/>
                          <a:pt x="349350" y="2107"/>
                          <a:pt x="708992" y="0"/>
                        </a:cubicBezTo>
                        <a:cubicBezTo>
                          <a:pt x="1124933" y="41666"/>
                          <a:pt x="1384862" y="301376"/>
                          <a:pt x="1417984" y="674732"/>
                        </a:cubicBezTo>
                        <a:cubicBezTo>
                          <a:pt x="1476708" y="1055892"/>
                          <a:pt x="1064209" y="1332876"/>
                          <a:pt x="708992" y="1349464"/>
                        </a:cubicBezTo>
                        <a:cubicBezTo>
                          <a:pt x="283996" y="1359440"/>
                          <a:pt x="13563" y="1028990"/>
                          <a:pt x="0" y="674732"/>
                        </a:cubicBezTo>
                        <a:close/>
                      </a:path>
                      <a:path w="1417983" h="1349463" stroke="0" extrusionOk="0">
                        <a:moveTo>
                          <a:pt x="0" y="674732"/>
                        </a:moveTo>
                        <a:cubicBezTo>
                          <a:pt x="-19071" y="335546"/>
                          <a:pt x="256775" y="-25046"/>
                          <a:pt x="708992" y="0"/>
                        </a:cubicBezTo>
                        <a:cubicBezTo>
                          <a:pt x="1192053" y="-13507"/>
                          <a:pt x="1406666" y="322702"/>
                          <a:pt x="1417984" y="674732"/>
                        </a:cubicBezTo>
                        <a:cubicBezTo>
                          <a:pt x="1372665" y="1062523"/>
                          <a:pt x="1055834" y="1402349"/>
                          <a:pt x="708992" y="1349464"/>
                        </a:cubicBezTo>
                        <a:cubicBezTo>
                          <a:pt x="375879" y="1311637"/>
                          <a:pt x="-43865" y="1057438"/>
                          <a:pt x="0" y="674732"/>
                        </a:cubicBezTo>
                        <a:close/>
                      </a:path>
                    </a:pathLst>
                  </a:custGeom>
                  <ask:type>
                    <ask:lineSketchNone/>
                  </ask:type>
                </ask:lineSketchStyleProps>
              </a:ext>
            </a:extLst>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AI ADOPTION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MEASUREMENT</a:t>
            </a:r>
          </a:p>
        </p:txBody>
      </p:sp>
      <p:sp>
        <p:nvSpPr>
          <p:cNvPr id="10" name="Oval 9">
            <a:extLst>
              <a:ext uri="{FF2B5EF4-FFF2-40B4-BE49-F238E27FC236}">
                <a16:creationId xmlns:a16="http://schemas.microsoft.com/office/drawing/2014/main" id="{A1C80823-6E7C-4209-A39B-709193D3F91B}"/>
              </a:ext>
            </a:extLst>
          </p:cNvPr>
          <p:cNvSpPr/>
          <p:nvPr/>
        </p:nvSpPr>
        <p:spPr bwMode="auto">
          <a:xfrm>
            <a:off x="7642229" y="4945748"/>
            <a:ext cx="1368000" cy="1368000"/>
          </a:xfrm>
          <a:prstGeom prst="ellipse">
            <a:avLst/>
          </a:prstGeom>
          <a:solidFill>
            <a:schemeClr val="tx1"/>
          </a:solidFill>
          <a:ln w="22225" cmpd="sng">
            <a:solidFill>
              <a:schemeClr val="accent2">
                <a:alpha val="94000"/>
              </a:schemeClr>
            </a:solidFill>
            <a:prstDash val="solid"/>
            <a:extLst>
              <a:ext uri="{C807C97D-BFC1-408E-A445-0C87EB9F89A2}">
                <ask:lineSketchStyleProps xmlns:ask="http://schemas.microsoft.com/office/drawing/2018/sketchyshapes" sd="981765707">
                  <a:custGeom>
                    <a:avLst/>
                    <a:gdLst>
                      <a:gd name="connsiteX0" fmla="*/ 0 w 1417983"/>
                      <a:gd name="connsiteY0" fmla="*/ 674732 h 1349463"/>
                      <a:gd name="connsiteX1" fmla="*/ 708992 w 1417983"/>
                      <a:gd name="connsiteY1" fmla="*/ 0 h 1349463"/>
                      <a:gd name="connsiteX2" fmla="*/ 1417984 w 1417983"/>
                      <a:gd name="connsiteY2" fmla="*/ 674732 h 1349463"/>
                      <a:gd name="connsiteX3" fmla="*/ 708992 w 1417983"/>
                      <a:gd name="connsiteY3" fmla="*/ 1349464 h 1349463"/>
                      <a:gd name="connsiteX4" fmla="*/ 0 w 1417983"/>
                      <a:gd name="connsiteY4" fmla="*/ 674732 h 134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983" h="1349463" fill="none" extrusionOk="0">
                        <a:moveTo>
                          <a:pt x="0" y="674732"/>
                        </a:moveTo>
                        <a:cubicBezTo>
                          <a:pt x="42631" y="261569"/>
                          <a:pt x="349350" y="2107"/>
                          <a:pt x="708992" y="0"/>
                        </a:cubicBezTo>
                        <a:cubicBezTo>
                          <a:pt x="1124933" y="41666"/>
                          <a:pt x="1384862" y="301376"/>
                          <a:pt x="1417984" y="674732"/>
                        </a:cubicBezTo>
                        <a:cubicBezTo>
                          <a:pt x="1476708" y="1055892"/>
                          <a:pt x="1064209" y="1332876"/>
                          <a:pt x="708992" y="1349464"/>
                        </a:cubicBezTo>
                        <a:cubicBezTo>
                          <a:pt x="283996" y="1359440"/>
                          <a:pt x="13563" y="1028990"/>
                          <a:pt x="0" y="674732"/>
                        </a:cubicBezTo>
                        <a:close/>
                      </a:path>
                      <a:path w="1417983" h="1349463" stroke="0" extrusionOk="0">
                        <a:moveTo>
                          <a:pt x="0" y="674732"/>
                        </a:moveTo>
                        <a:cubicBezTo>
                          <a:pt x="-19071" y="335546"/>
                          <a:pt x="256775" y="-25046"/>
                          <a:pt x="708992" y="0"/>
                        </a:cubicBezTo>
                        <a:cubicBezTo>
                          <a:pt x="1192053" y="-13507"/>
                          <a:pt x="1406666" y="322702"/>
                          <a:pt x="1417984" y="674732"/>
                        </a:cubicBezTo>
                        <a:cubicBezTo>
                          <a:pt x="1372665" y="1062523"/>
                          <a:pt x="1055834" y="1402349"/>
                          <a:pt x="708992" y="1349464"/>
                        </a:cubicBezTo>
                        <a:cubicBezTo>
                          <a:pt x="375879" y="1311637"/>
                          <a:pt x="-43865" y="1057438"/>
                          <a:pt x="0" y="674732"/>
                        </a:cubicBezTo>
                        <a:close/>
                      </a:path>
                    </a:pathLst>
                  </a:custGeom>
                  <ask:type>
                    <ask:lineSketchNone/>
                  </ask:type>
                </ask:lineSketchStyleProps>
              </a:ext>
            </a:extLst>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PERFORMANCE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MEASUREMENT</a:t>
            </a:r>
          </a:p>
        </p:txBody>
      </p:sp>
      <p:sp>
        <p:nvSpPr>
          <p:cNvPr id="18" name="Oval 17">
            <a:extLst>
              <a:ext uri="{FF2B5EF4-FFF2-40B4-BE49-F238E27FC236}">
                <a16:creationId xmlns:a16="http://schemas.microsoft.com/office/drawing/2014/main" id="{51E6B3A8-EF3A-3ED9-6C8B-A7FC5556DAAD}"/>
              </a:ext>
            </a:extLst>
          </p:cNvPr>
          <p:cNvSpPr/>
          <p:nvPr/>
        </p:nvSpPr>
        <p:spPr bwMode="auto">
          <a:xfrm>
            <a:off x="5416380" y="441098"/>
            <a:ext cx="1368000" cy="1368000"/>
          </a:xfrm>
          <a:prstGeom prst="ellipse">
            <a:avLst/>
          </a:prstGeom>
          <a:solidFill>
            <a:schemeClr val="tx1"/>
          </a:solidFill>
          <a:ln w="22225" cmpd="sng">
            <a:solidFill>
              <a:schemeClr val="accent2"/>
            </a:solidFill>
            <a:prstDash val="solid"/>
            <a:extLst>
              <a:ext uri="{C807C97D-BFC1-408E-A445-0C87EB9F89A2}">
                <ask:lineSketchStyleProps xmlns:ask="http://schemas.microsoft.com/office/drawing/2018/sketchyshapes" sd="981765707">
                  <a:custGeom>
                    <a:avLst/>
                    <a:gdLst>
                      <a:gd name="connsiteX0" fmla="*/ 0 w 1417983"/>
                      <a:gd name="connsiteY0" fmla="*/ 674732 h 1349463"/>
                      <a:gd name="connsiteX1" fmla="*/ 708992 w 1417983"/>
                      <a:gd name="connsiteY1" fmla="*/ 0 h 1349463"/>
                      <a:gd name="connsiteX2" fmla="*/ 1417984 w 1417983"/>
                      <a:gd name="connsiteY2" fmla="*/ 674732 h 1349463"/>
                      <a:gd name="connsiteX3" fmla="*/ 708992 w 1417983"/>
                      <a:gd name="connsiteY3" fmla="*/ 1349464 h 1349463"/>
                      <a:gd name="connsiteX4" fmla="*/ 0 w 1417983"/>
                      <a:gd name="connsiteY4" fmla="*/ 674732 h 134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983" h="1349463" fill="none" extrusionOk="0">
                        <a:moveTo>
                          <a:pt x="0" y="674732"/>
                        </a:moveTo>
                        <a:cubicBezTo>
                          <a:pt x="42631" y="261569"/>
                          <a:pt x="349350" y="2107"/>
                          <a:pt x="708992" y="0"/>
                        </a:cubicBezTo>
                        <a:cubicBezTo>
                          <a:pt x="1124933" y="41666"/>
                          <a:pt x="1384862" y="301376"/>
                          <a:pt x="1417984" y="674732"/>
                        </a:cubicBezTo>
                        <a:cubicBezTo>
                          <a:pt x="1476708" y="1055892"/>
                          <a:pt x="1064209" y="1332876"/>
                          <a:pt x="708992" y="1349464"/>
                        </a:cubicBezTo>
                        <a:cubicBezTo>
                          <a:pt x="283996" y="1359440"/>
                          <a:pt x="13563" y="1028990"/>
                          <a:pt x="0" y="674732"/>
                        </a:cubicBezTo>
                        <a:close/>
                      </a:path>
                      <a:path w="1417983" h="1349463" stroke="0" extrusionOk="0">
                        <a:moveTo>
                          <a:pt x="0" y="674732"/>
                        </a:moveTo>
                        <a:cubicBezTo>
                          <a:pt x="-19071" y="335546"/>
                          <a:pt x="256775" y="-25046"/>
                          <a:pt x="708992" y="0"/>
                        </a:cubicBezTo>
                        <a:cubicBezTo>
                          <a:pt x="1192053" y="-13507"/>
                          <a:pt x="1406666" y="322702"/>
                          <a:pt x="1417984" y="674732"/>
                        </a:cubicBezTo>
                        <a:cubicBezTo>
                          <a:pt x="1372665" y="1062523"/>
                          <a:pt x="1055834" y="1402349"/>
                          <a:pt x="708992" y="1349464"/>
                        </a:cubicBezTo>
                        <a:cubicBezTo>
                          <a:pt x="375879" y="1311637"/>
                          <a:pt x="-43865" y="1057438"/>
                          <a:pt x="0" y="674732"/>
                        </a:cubicBezTo>
                        <a:close/>
                      </a:path>
                    </a:pathLst>
                  </a:custGeom>
                  <ask:type>
                    <ask:lineSketchNone/>
                  </ask:type>
                </ask:lineSketchStyleProps>
              </a:ext>
            </a:extLst>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BEHAVIOR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 CHANGE</a:t>
            </a:r>
          </a:p>
        </p:txBody>
      </p:sp>
      <p:pic>
        <p:nvPicPr>
          <p:cNvPr id="26" name="Graphic 25">
            <a:extLst>
              <a:ext uri="{FF2B5EF4-FFF2-40B4-BE49-F238E27FC236}">
                <a16:creationId xmlns:a16="http://schemas.microsoft.com/office/drawing/2014/main" id="{BE73DBAB-9519-E78D-DC7B-63705F3F705D}"/>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5482412" y="3238250"/>
            <a:ext cx="1224000" cy="1224000"/>
          </a:xfrm>
          <a:prstGeom prst="rect">
            <a:avLst/>
          </a:prstGeom>
        </p:spPr>
      </p:pic>
      <p:pic>
        <p:nvPicPr>
          <p:cNvPr id="27" name="Graphic 26">
            <a:extLst>
              <a:ext uri="{FF2B5EF4-FFF2-40B4-BE49-F238E27FC236}">
                <a16:creationId xmlns:a16="http://schemas.microsoft.com/office/drawing/2014/main" id="{14B8A900-B31D-D8FE-3227-D4813E5A37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7388" y="3489237"/>
            <a:ext cx="679550" cy="679550"/>
          </a:xfrm>
          <a:prstGeom prst="rect">
            <a:avLst/>
          </a:prstGeom>
        </p:spPr>
      </p:pic>
      <p:pic>
        <p:nvPicPr>
          <p:cNvPr id="28" name="Graphic 27">
            <a:extLst>
              <a:ext uri="{FF2B5EF4-FFF2-40B4-BE49-F238E27FC236}">
                <a16:creationId xmlns:a16="http://schemas.microsoft.com/office/drawing/2014/main" id="{19C5411F-5819-CBBF-9767-6E27D784C5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1750" y="4863806"/>
            <a:ext cx="699038" cy="699038"/>
          </a:xfrm>
          <a:prstGeom prst="rect">
            <a:avLst/>
          </a:prstGeom>
        </p:spPr>
      </p:pic>
      <p:pic>
        <p:nvPicPr>
          <p:cNvPr id="30" name="Graphic 29">
            <a:extLst>
              <a:ext uri="{FF2B5EF4-FFF2-40B4-BE49-F238E27FC236}">
                <a16:creationId xmlns:a16="http://schemas.microsoft.com/office/drawing/2014/main" id="{4270158B-0453-491C-35D1-AB96E6BB6D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5506" y="4923644"/>
            <a:ext cx="622227" cy="622227"/>
          </a:xfrm>
          <a:prstGeom prst="rect">
            <a:avLst/>
          </a:prstGeom>
        </p:spPr>
      </p:pic>
      <p:pic>
        <p:nvPicPr>
          <p:cNvPr id="31" name="Graphic 30">
            <a:extLst>
              <a:ext uri="{FF2B5EF4-FFF2-40B4-BE49-F238E27FC236}">
                <a16:creationId xmlns:a16="http://schemas.microsoft.com/office/drawing/2014/main" id="{0D5FD6ED-F0D6-9149-BD52-10CD2106B0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35630" y="2021442"/>
            <a:ext cx="680092" cy="680092"/>
          </a:xfrm>
          <a:prstGeom prst="rect">
            <a:avLst/>
          </a:prstGeom>
        </p:spPr>
      </p:pic>
      <p:pic>
        <p:nvPicPr>
          <p:cNvPr id="32" name="Graphic 31">
            <a:extLst>
              <a:ext uri="{FF2B5EF4-FFF2-40B4-BE49-F238E27FC236}">
                <a16:creationId xmlns:a16="http://schemas.microsoft.com/office/drawing/2014/main" id="{8F775B0D-EF64-AD63-02F5-8D3904F021D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4744" y="1815679"/>
            <a:ext cx="574598" cy="574598"/>
          </a:xfrm>
          <a:prstGeom prst="rect">
            <a:avLst/>
          </a:prstGeom>
        </p:spPr>
      </p:pic>
      <p:pic>
        <p:nvPicPr>
          <p:cNvPr id="34" name="Graphic 33">
            <a:extLst>
              <a:ext uri="{FF2B5EF4-FFF2-40B4-BE49-F238E27FC236}">
                <a16:creationId xmlns:a16="http://schemas.microsoft.com/office/drawing/2014/main" id="{1D023164-9716-0BBE-90DD-E91BBCFA869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423799" y="3557841"/>
            <a:ext cx="690834" cy="690834"/>
          </a:xfrm>
          <a:prstGeom prst="rect">
            <a:avLst/>
          </a:prstGeom>
        </p:spPr>
      </p:pic>
      <p:pic>
        <p:nvPicPr>
          <p:cNvPr id="38" name="Graphic 37">
            <a:extLst>
              <a:ext uri="{FF2B5EF4-FFF2-40B4-BE49-F238E27FC236}">
                <a16:creationId xmlns:a16="http://schemas.microsoft.com/office/drawing/2014/main" id="{E888D2B3-04C2-3940-6F3F-589C7B28916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13921" y="2059176"/>
            <a:ext cx="655074" cy="655074"/>
          </a:xfrm>
          <a:prstGeom prst="rect">
            <a:avLst/>
          </a:prstGeom>
        </p:spPr>
      </p:pic>
      <p:sp>
        <p:nvSpPr>
          <p:cNvPr id="47" name="TextBox 46">
            <a:extLst>
              <a:ext uri="{FF2B5EF4-FFF2-40B4-BE49-F238E27FC236}">
                <a16:creationId xmlns:a16="http://schemas.microsoft.com/office/drawing/2014/main" id="{583E291B-27D8-DBA5-20BC-1E2E805F0EE5}"/>
              </a:ext>
            </a:extLst>
          </p:cNvPr>
          <p:cNvSpPr txBox="1"/>
          <p:nvPr/>
        </p:nvSpPr>
        <p:spPr>
          <a:xfrm>
            <a:off x="457200" y="1809098"/>
            <a:ext cx="2558290" cy="761075"/>
          </a:xfrm>
          <a:prstGeom prst="rect">
            <a:avLst/>
          </a:prstGeom>
          <a:noFill/>
        </p:spPr>
        <p:txBody>
          <a:bodyPr wrap="square" lIns="0" tIns="0" rIns="0" bIns="0" rtlCol="0">
            <a:noAutofit/>
          </a:bodyPr>
          <a:lstStyle/>
          <a:p>
            <a:pPr marL="0" marR="0" lvl="2" indent="0" algn="l" defTabSz="914400" rtl="0" eaLnBrk="1" fontAlgn="auto" latinLnBrk="0" hangingPunct="1">
              <a:lnSpc>
                <a:spcPct val="100000"/>
              </a:lnSpc>
              <a:spcBef>
                <a:spcPts val="0"/>
              </a:spcBef>
              <a:spcAft>
                <a:spcPts val="600"/>
              </a:spcAft>
              <a:buClr>
                <a:srgbClr val="FFFFFF"/>
              </a:buClr>
              <a:buSzPct val="100000"/>
              <a:buFontTx/>
              <a:buNone/>
              <a:tabLst/>
              <a:defRPr/>
            </a:pPr>
            <a:r>
              <a:rPr kumimoji="0" lang="en-US" sz="11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sym typeface="Calibri"/>
              </a:rPr>
              <a:t>A comprehensive and mature development process to encapsulate the best practices and standards for software development performance enhanced by AI. </a:t>
            </a:r>
          </a:p>
        </p:txBody>
      </p:sp>
      <p:sp>
        <p:nvSpPr>
          <p:cNvPr id="49" name="TextBox 48">
            <a:extLst>
              <a:ext uri="{FF2B5EF4-FFF2-40B4-BE49-F238E27FC236}">
                <a16:creationId xmlns:a16="http://schemas.microsoft.com/office/drawing/2014/main" id="{8170E14D-A48B-123E-3FB0-673C5FA63A9B}"/>
              </a:ext>
            </a:extLst>
          </p:cNvPr>
          <p:cNvSpPr txBox="1"/>
          <p:nvPr/>
        </p:nvSpPr>
        <p:spPr>
          <a:xfrm>
            <a:off x="9170159" y="5336517"/>
            <a:ext cx="2561465" cy="880126"/>
          </a:xfrm>
          <a:prstGeom prst="rect">
            <a:avLst/>
          </a:prstGeom>
          <a:noFill/>
        </p:spPr>
        <p:txBody>
          <a:bodyPr wrap="square" lIns="0" tIns="0" rIns="0" bIns="0" rtlCol="0">
            <a:noAutofit/>
          </a:bodyPr>
          <a:lstStyle/>
          <a:p>
            <a:pPr marL="0" marR="0" lvl="0" indent="0" algn="r" defTabSz="914400" rtl="0" eaLnBrk="1" fontAlgn="auto" latinLnBrk="0" hangingPunct="1">
              <a:lnSpc>
                <a:spcPct val="11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Establish metrics and benchmarks to evaluate and improve performance, ensuring continuous improvement and alignment with strategic goals.</a:t>
            </a:r>
          </a:p>
        </p:txBody>
      </p:sp>
      <p:sp>
        <p:nvSpPr>
          <p:cNvPr id="50" name="TextBox 49">
            <a:extLst>
              <a:ext uri="{FF2B5EF4-FFF2-40B4-BE49-F238E27FC236}">
                <a16:creationId xmlns:a16="http://schemas.microsoft.com/office/drawing/2014/main" id="{22301EDD-8EA3-81C8-DCBA-D466E53B7727}"/>
              </a:ext>
            </a:extLst>
          </p:cNvPr>
          <p:cNvSpPr txBox="1"/>
          <p:nvPr/>
        </p:nvSpPr>
        <p:spPr>
          <a:xfrm>
            <a:off x="330786" y="5187815"/>
            <a:ext cx="2871310" cy="921663"/>
          </a:xfrm>
          <a:prstGeom prst="rect">
            <a:avLst/>
          </a:prstGeom>
          <a:noFill/>
        </p:spPr>
        <p:txBody>
          <a:bodyPr wrap="squar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AI tools, agents, and platforms are integrated into a single ecosystem. It aims to provide AI-supported automated solutions to accelerate and automate development. </a:t>
            </a:r>
          </a:p>
        </p:txBody>
      </p:sp>
      <p:sp>
        <p:nvSpPr>
          <p:cNvPr id="51" name="TextBox 50">
            <a:extLst>
              <a:ext uri="{FF2B5EF4-FFF2-40B4-BE49-F238E27FC236}">
                <a16:creationId xmlns:a16="http://schemas.microsoft.com/office/drawing/2014/main" id="{4CEF7BB1-9ACC-6C39-A461-48D061A36268}"/>
              </a:ext>
            </a:extLst>
          </p:cNvPr>
          <p:cNvSpPr txBox="1"/>
          <p:nvPr/>
        </p:nvSpPr>
        <p:spPr>
          <a:xfrm>
            <a:off x="9062816" y="1935443"/>
            <a:ext cx="2680910" cy="554686"/>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Reporting on the level of AI Toolset adoption and utilization across software development teams</a:t>
            </a:r>
          </a:p>
        </p:txBody>
      </p:sp>
      <p:sp>
        <p:nvSpPr>
          <p:cNvPr id="52" name="TextBox 51">
            <a:extLst>
              <a:ext uri="{FF2B5EF4-FFF2-40B4-BE49-F238E27FC236}">
                <a16:creationId xmlns:a16="http://schemas.microsoft.com/office/drawing/2014/main" id="{07D0E984-36F5-1F0C-EFAC-F0C58EC40E85}"/>
              </a:ext>
            </a:extLst>
          </p:cNvPr>
          <p:cNvSpPr txBox="1"/>
          <p:nvPr/>
        </p:nvSpPr>
        <p:spPr>
          <a:xfrm>
            <a:off x="457200" y="3452724"/>
            <a:ext cx="1899920" cy="865279"/>
          </a:xfrm>
          <a:prstGeom prst="rect">
            <a:avLst/>
          </a:prstGeom>
          <a:noFill/>
        </p:spPr>
        <p:txBody>
          <a:bodyPr wrap="squar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Understanding ongoing ROI from AI-driven software Development, prioritization of use cases, and required tools</a:t>
            </a:r>
          </a:p>
          <a:p>
            <a:pPr marL="0" marR="0" lvl="0" indent="0" algn="l" defTabSz="914400" rtl="0" eaLnBrk="1" fontAlgn="auto" latinLnBrk="0" hangingPunct="1">
              <a:lnSpc>
                <a:spcPct val="110000"/>
              </a:lnSpc>
              <a:spcBef>
                <a:spcPts val="60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alibri"/>
              <a:ea typeface="Calibri"/>
              <a:cs typeface="Arial"/>
            </a:endParaRPr>
          </a:p>
        </p:txBody>
      </p:sp>
      <p:sp>
        <p:nvSpPr>
          <p:cNvPr id="11" name="TextBox 10">
            <a:extLst>
              <a:ext uri="{FF2B5EF4-FFF2-40B4-BE49-F238E27FC236}">
                <a16:creationId xmlns:a16="http://schemas.microsoft.com/office/drawing/2014/main" id="{75972A97-7183-F6D5-A8BD-6284D1A09E06}"/>
              </a:ext>
            </a:extLst>
          </p:cNvPr>
          <p:cNvSpPr txBox="1"/>
          <p:nvPr/>
        </p:nvSpPr>
        <p:spPr>
          <a:xfrm>
            <a:off x="9671502" y="3528930"/>
            <a:ext cx="2072058" cy="600164"/>
          </a:xfrm>
          <a:prstGeom prst="rect">
            <a:avLst/>
          </a:prstGeom>
          <a:noFill/>
        </p:spPr>
        <p:txBody>
          <a:bodyPr wrap="square">
            <a:spAutoFit/>
          </a:bodyPr>
          <a:lstStyle/>
          <a:p>
            <a:pPr marL="0" marR="0" lvl="0" indent="0" algn="r" defTabSz="121911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Combination of formal and informal learning to continuously upskill employees to use AI</a:t>
            </a:r>
          </a:p>
        </p:txBody>
      </p:sp>
      <p:sp>
        <p:nvSpPr>
          <p:cNvPr id="12" name="TextBox 11">
            <a:extLst>
              <a:ext uri="{FF2B5EF4-FFF2-40B4-BE49-F238E27FC236}">
                <a16:creationId xmlns:a16="http://schemas.microsoft.com/office/drawing/2014/main" id="{DB1AB1F6-BC03-BDCF-16D5-E8B89A9BEB6C}"/>
              </a:ext>
            </a:extLst>
          </p:cNvPr>
          <p:cNvSpPr txBox="1"/>
          <p:nvPr/>
        </p:nvSpPr>
        <p:spPr>
          <a:xfrm>
            <a:off x="8329909" y="644272"/>
            <a:ext cx="3472841" cy="554686"/>
          </a:xfrm>
          <a:prstGeom prst="rect">
            <a:avLst/>
          </a:prstGeom>
          <a:noFill/>
        </p:spPr>
        <p:txBody>
          <a:bodyPr wrap="squar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Integrating AI seamlessly into existing systems and processes and maintaining high employee engagement and adaptability</a:t>
            </a:r>
          </a:p>
        </p:txBody>
      </p:sp>
      <p:sp>
        <p:nvSpPr>
          <p:cNvPr id="13" name="TextBox 12">
            <a:extLst>
              <a:ext uri="{FF2B5EF4-FFF2-40B4-BE49-F238E27FC236}">
                <a16:creationId xmlns:a16="http://schemas.microsoft.com/office/drawing/2014/main" id="{DC2F5EA6-FF22-0701-3B01-06872A56E5AC}"/>
              </a:ext>
            </a:extLst>
          </p:cNvPr>
          <p:cNvSpPr txBox="1"/>
          <p:nvPr/>
        </p:nvSpPr>
        <p:spPr>
          <a:xfrm rot="17062541">
            <a:off x="2516205" y="2748829"/>
            <a:ext cx="876289" cy="184666"/>
          </a:xfrm>
          <a:prstGeom prst="rect">
            <a:avLst/>
          </a:prstGeom>
          <a:noFill/>
        </p:spPr>
        <p:txBody>
          <a:bodyPr wrap="square" lIns="0" tIns="0" rIns="0" bIns="0" rtlCol="0">
            <a:spAutoFit/>
          </a:bodyPr>
          <a:lstStyle>
            <a:defPPr>
              <a:defRPr lang="en-US"/>
            </a:defPPr>
            <a:lvl1pPr>
              <a:defRPr sz="1000"/>
            </a:lvl1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8353D2"/>
                </a:solidFill>
                <a:effectLst/>
                <a:uLnTx/>
                <a:uFillTx/>
                <a:latin typeface="Calibri"/>
                <a:ea typeface="Calibri"/>
                <a:cs typeface="Arial"/>
              </a:rPr>
              <a:t>Processes</a:t>
            </a:r>
          </a:p>
        </p:txBody>
      </p:sp>
      <p:sp>
        <p:nvSpPr>
          <p:cNvPr id="17" name="TextBox 16">
            <a:extLst>
              <a:ext uri="{FF2B5EF4-FFF2-40B4-BE49-F238E27FC236}">
                <a16:creationId xmlns:a16="http://schemas.microsoft.com/office/drawing/2014/main" id="{815C8746-FD95-7CBA-A097-8FE4667B1A7B}"/>
              </a:ext>
            </a:extLst>
          </p:cNvPr>
          <p:cNvSpPr txBox="1"/>
          <p:nvPr/>
        </p:nvSpPr>
        <p:spPr>
          <a:xfrm rot="940978">
            <a:off x="4713250" y="6299826"/>
            <a:ext cx="876289" cy="184666"/>
          </a:xfrm>
          <a:prstGeom prst="rect">
            <a:avLst/>
          </a:prstGeom>
          <a:noFill/>
        </p:spPr>
        <p:txBody>
          <a:bodyPr wrap="square" lIns="0" tIns="0" rIns="0" bIns="0" rtlCol="0">
            <a:spAutoFit/>
          </a:bodyPr>
          <a:lstStyle>
            <a:defPPr>
              <a:defRPr lang="en-US"/>
            </a:defPPr>
            <a:lvl1pPr>
              <a:defRPr sz="1000"/>
            </a:lvl1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9CBE"/>
                </a:solidFill>
                <a:effectLst/>
                <a:uLnTx/>
                <a:uFillTx/>
                <a:latin typeface="Calibri"/>
                <a:ea typeface="Calibri"/>
                <a:cs typeface="Arial"/>
              </a:rPr>
              <a:t>Technology</a:t>
            </a:r>
          </a:p>
        </p:txBody>
      </p:sp>
      <p:sp>
        <p:nvSpPr>
          <p:cNvPr id="21" name="TextBox 20">
            <a:extLst>
              <a:ext uri="{FF2B5EF4-FFF2-40B4-BE49-F238E27FC236}">
                <a16:creationId xmlns:a16="http://schemas.microsoft.com/office/drawing/2014/main" id="{76C6DC68-3BAC-99BD-85A4-0127DE37E6A2}"/>
              </a:ext>
            </a:extLst>
          </p:cNvPr>
          <p:cNvSpPr txBox="1"/>
          <p:nvPr/>
        </p:nvSpPr>
        <p:spPr>
          <a:xfrm rot="1808522">
            <a:off x="7214106" y="823994"/>
            <a:ext cx="876289" cy="184666"/>
          </a:xfrm>
          <a:prstGeom prst="rect">
            <a:avLst/>
          </a:prstGeom>
          <a:noFill/>
        </p:spPr>
        <p:txBody>
          <a:bodyPr wrap="square" lIns="0" tIns="0" rIns="0" bIns="0" rtlCol="0">
            <a:spAutoFit/>
          </a:bodyPr>
          <a:lstStyle>
            <a:defPPr>
              <a:defRPr lang="en-US"/>
            </a:defPPr>
            <a:lvl1pPr>
              <a:defRPr sz="1000"/>
            </a:lvl1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418DFF"/>
                </a:solidFill>
                <a:effectLst/>
                <a:uLnTx/>
                <a:uFillTx/>
                <a:latin typeface="Calibri"/>
                <a:ea typeface="Calibri"/>
                <a:cs typeface="Arial"/>
              </a:rPr>
              <a:t>People</a:t>
            </a:r>
          </a:p>
        </p:txBody>
      </p:sp>
    </p:spTree>
    <p:extLst>
      <p:ext uri="{BB962C8B-B14F-4D97-AF65-F5344CB8AC3E}">
        <p14:creationId xmlns:p14="http://schemas.microsoft.com/office/powerpoint/2010/main" val="35981398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613E0-171F-1E3B-E8C1-04891EC795D3}"/>
              </a:ext>
            </a:extLst>
          </p:cNvPr>
          <p:cNvSpPr>
            <a:spLocks noGrp="1"/>
          </p:cNvSpPr>
          <p:nvPr>
            <p:ph type="title"/>
          </p:nvPr>
        </p:nvSpPr>
        <p:spPr/>
        <p:txBody>
          <a:bodyPr/>
          <a:lstStyle/>
          <a:p>
            <a:r>
              <a:rPr lang="en-US">
                <a:solidFill>
                  <a:schemeClr val="bg1"/>
                </a:solidFill>
              </a:rPr>
              <a:t>Agents Enhance Every Stage of SDLC</a:t>
            </a:r>
          </a:p>
        </p:txBody>
      </p:sp>
      <p:sp>
        <p:nvSpPr>
          <p:cNvPr id="7" name="Text Placeholder 6">
            <a:extLst>
              <a:ext uri="{FF2B5EF4-FFF2-40B4-BE49-F238E27FC236}">
                <a16:creationId xmlns:a16="http://schemas.microsoft.com/office/drawing/2014/main" id="{9A1BCC00-3400-49CE-7C18-5344EAC19FA8}"/>
              </a:ext>
            </a:extLst>
          </p:cNvPr>
          <p:cNvSpPr>
            <a:spLocks noGrp="1"/>
          </p:cNvSpPr>
          <p:nvPr>
            <p:ph type="body" sz="quarter" idx="15"/>
          </p:nvPr>
        </p:nvSpPr>
        <p:spPr/>
        <p:txBody>
          <a:bodyPr/>
          <a:lstStyle/>
          <a:p>
            <a:endParaRPr lang="en-GE"/>
          </a:p>
        </p:txBody>
      </p:sp>
      <p:sp>
        <p:nvSpPr>
          <p:cNvPr id="3" name="Slide Number Placeholder 2">
            <a:extLst>
              <a:ext uri="{FF2B5EF4-FFF2-40B4-BE49-F238E27FC236}">
                <a16:creationId xmlns:a16="http://schemas.microsoft.com/office/drawing/2014/main" id="{E13ABFA7-9839-3F1A-5B05-20733202C51B}"/>
              </a:ext>
            </a:extLst>
          </p:cNvPr>
          <p:cNvSpPr>
            <a:spLocks noGrp="1"/>
          </p:cNvSpPr>
          <p:nvPr>
            <p:ph type="sldNum" sz="quarter" idx="4294967295"/>
          </p:nvPr>
        </p:nvSpPr>
        <p:spPr>
          <a:xfrm>
            <a:off x="0" y="-67732"/>
            <a:ext cx="0" cy="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AB74144-1563-CD49-89CA-06A6AAF2E800}" type="slidenum">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Calibri"/>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p:txBody>
      </p:sp>
      <p:cxnSp>
        <p:nvCxnSpPr>
          <p:cNvPr id="13" name="Straight Connector 12">
            <a:extLst>
              <a:ext uri="{FF2B5EF4-FFF2-40B4-BE49-F238E27FC236}">
                <a16:creationId xmlns:a16="http://schemas.microsoft.com/office/drawing/2014/main" id="{F8483C90-1E42-5D18-F7FE-462515748EE4}"/>
              </a:ext>
            </a:extLst>
          </p:cNvPr>
          <p:cNvCxnSpPr>
            <a:cxnSpLocks/>
            <a:stCxn id="16" idx="0"/>
            <a:endCxn id="65" idx="4"/>
          </p:cNvCxnSpPr>
          <p:nvPr/>
        </p:nvCxnSpPr>
        <p:spPr>
          <a:xfrm flipV="1">
            <a:off x="1589444" y="4355325"/>
            <a:ext cx="10952" cy="483575"/>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B2D3650-9F0E-68A6-3E65-CCEEF0012A7D}"/>
              </a:ext>
            </a:extLst>
          </p:cNvPr>
          <p:cNvSpPr txBox="1"/>
          <p:nvPr/>
        </p:nvSpPr>
        <p:spPr>
          <a:xfrm>
            <a:off x="1663746" y="4449330"/>
            <a:ext cx="2200515" cy="563296"/>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Stakeholders Communication</a:t>
            </a:r>
            <a:endParaRPr kumimoji="0" lang="uk-UA"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Draft Requirements and User-Stories</a:t>
            </a:r>
          </a:p>
        </p:txBody>
      </p:sp>
      <p:sp useBgFill="1">
        <p:nvSpPr>
          <p:cNvPr id="15" name="Oval 14">
            <a:extLst>
              <a:ext uri="{FF2B5EF4-FFF2-40B4-BE49-F238E27FC236}">
                <a16:creationId xmlns:a16="http://schemas.microsoft.com/office/drawing/2014/main" id="{558CBA20-FBD8-7E77-DF42-18B7EA63A8E3}"/>
              </a:ext>
            </a:extLst>
          </p:cNvPr>
          <p:cNvSpPr/>
          <p:nvPr/>
        </p:nvSpPr>
        <p:spPr bwMode="auto">
          <a:xfrm>
            <a:off x="1527714" y="4522183"/>
            <a:ext cx="127600" cy="127600"/>
          </a:xfrm>
          <a:prstGeom prst="ellipse">
            <a:avLst/>
          </a:prstGeom>
          <a:solidFill>
            <a:schemeClr val="tx1"/>
          </a:solidFill>
          <a:ln w="28575">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16" name="Oval 15">
            <a:extLst>
              <a:ext uri="{FF2B5EF4-FFF2-40B4-BE49-F238E27FC236}">
                <a16:creationId xmlns:a16="http://schemas.microsoft.com/office/drawing/2014/main" id="{4BDD7902-06B1-A238-6E9C-8577BE3452FC}"/>
              </a:ext>
            </a:extLst>
          </p:cNvPr>
          <p:cNvSpPr/>
          <p:nvPr/>
        </p:nvSpPr>
        <p:spPr bwMode="auto">
          <a:xfrm>
            <a:off x="1520864" y="4838900"/>
            <a:ext cx="137160" cy="137160"/>
          </a:xfrm>
          <a:prstGeom prst="ellipse">
            <a:avLst/>
          </a:prstGeom>
          <a:solidFill>
            <a:srgbClr val="9BC838"/>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cxnSp>
        <p:nvCxnSpPr>
          <p:cNvPr id="17" name="Straight Connector 16">
            <a:extLst>
              <a:ext uri="{FF2B5EF4-FFF2-40B4-BE49-F238E27FC236}">
                <a16:creationId xmlns:a16="http://schemas.microsoft.com/office/drawing/2014/main" id="{403C2DEE-36C1-49F5-FAE0-AE9B9EFF6C6B}"/>
              </a:ext>
            </a:extLst>
          </p:cNvPr>
          <p:cNvCxnSpPr>
            <a:cxnSpLocks/>
          </p:cNvCxnSpPr>
          <p:nvPr/>
        </p:nvCxnSpPr>
        <p:spPr>
          <a:xfrm flipV="1">
            <a:off x="2108660" y="3288259"/>
            <a:ext cx="617916" cy="318502"/>
          </a:xfrm>
          <a:prstGeom prst="line">
            <a:avLst/>
          </a:prstGeom>
          <a:ln w="1905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125DF00-C7B5-DE86-433A-A62473D6F4B2}"/>
              </a:ext>
            </a:extLst>
          </p:cNvPr>
          <p:cNvCxnSpPr>
            <a:cxnSpLocks/>
            <a:stCxn id="63" idx="0"/>
            <a:endCxn id="19" idx="0"/>
          </p:cNvCxnSpPr>
          <p:nvPr/>
        </p:nvCxnSpPr>
        <p:spPr>
          <a:xfrm flipV="1">
            <a:off x="3214527" y="1394667"/>
            <a:ext cx="4582" cy="111864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4FEC8C1-3F85-5DC2-973B-F4FCADE8F54B}"/>
              </a:ext>
            </a:extLst>
          </p:cNvPr>
          <p:cNvSpPr/>
          <p:nvPr/>
        </p:nvSpPr>
        <p:spPr bwMode="auto">
          <a:xfrm>
            <a:off x="3149666" y="1394667"/>
            <a:ext cx="138886" cy="138886"/>
          </a:xfrm>
          <a:prstGeom prst="ellipse">
            <a:avLst/>
          </a:prstGeom>
          <a:solidFill>
            <a:schemeClr val="tx1"/>
          </a:solidFill>
          <a:ln w="28575">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endParaRPr>
          </a:p>
        </p:txBody>
      </p:sp>
      <p:sp>
        <p:nvSpPr>
          <p:cNvPr id="20" name="Oval 19">
            <a:extLst>
              <a:ext uri="{FF2B5EF4-FFF2-40B4-BE49-F238E27FC236}">
                <a16:creationId xmlns:a16="http://schemas.microsoft.com/office/drawing/2014/main" id="{D124D223-2318-B070-E566-2A90BF5AE2D6}"/>
              </a:ext>
            </a:extLst>
          </p:cNvPr>
          <p:cNvSpPr/>
          <p:nvPr/>
        </p:nvSpPr>
        <p:spPr bwMode="auto">
          <a:xfrm>
            <a:off x="3149666" y="1956119"/>
            <a:ext cx="137160" cy="137160"/>
          </a:xfrm>
          <a:prstGeom prst="ellipse">
            <a:avLst/>
          </a:prstGeom>
          <a:solidFill>
            <a:schemeClr val="accent4"/>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2A230"/>
              </a:solidFill>
              <a:effectLst/>
              <a:uLnTx/>
              <a:uFillTx/>
              <a:latin typeface="Calibri" panose="020F0502020204030204" pitchFamily="34" charset="0"/>
              <a:ea typeface="Human Sans ExtraLight" charset="0"/>
              <a:cs typeface="Calibri" panose="020F0502020204030204" pitchFamily="34" charset="0"/>
            </a:endParaRPr>
          </a:p>
        </p:txBody>
      </p:sp>
      <p:sp>
        <p:nvSpPr>
          <p:cNvPr id="21" name="Oval 20">
            <a:extLst>
              <a:ext uri="{FF2B5EF4-FFF2-40B4-BE49-F238E27FC236}">
                <a16:creationId xmlns:a16="http://schemas.microsoft.com/office/drawing/2014/main" id="{1EECA12B-610D-3F49-07AD-72412D6BE051}"/>
              </a:ext>
            </a:extLst>
          </p:cNvPr>
          <p:cNvSpPr/>
          <p:nvPr/>
        </p:nvSpPr>
        <p:spPr bwMode="auto">
          <a:xfrm>
            <a:off x="3149666" y="1670235"/>
            <a:ext cx="138886" cy="138886"/>
          </a:xfrm>
          <a:prstGeom prst="ellipse">
            <a:avLst/>
          </a:prstGeom>
          <a:solidFill>
            <a:schemeClr val="tx1"/>
          </a:solidFill>
          <a:ln w="28575">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endParaRPr>
          </a:p>
        </p:txBody>
      </p:sp>
      <p:sp>
        <p:nvSpPr>
          <p:cNvPr id="22" name="Oval 21">
            <a:extLst>
              <a:ext uri="{FF2B5EF4-FFF2-40B4-BE49-F238E27FC236}">
                <a16:creationId xmlns:a16="http://schemas.microsoft.com/office/drawing/2014/main" id="{A14E1908-4F29-97FE-2EE2-DD85EB36A406}"/>
              </a:ext>
            </a:extLst>
          </p:cNvPr>
          <p:cNvSpPr/>
          <p:nvPr/>
        </p:nvSpPr>
        <p:spPr bwMode="auto">
          <a:xfrm>
            <a:off x="3149666" y="2230313"/>
            <a:ext cx="137160" cy="137160"/>
          </a:xfrm>
          <a:prstGeom prst="ellipse">
            <a:avLst/>
          </a:prstGeom>
          <a:solidFill>
            <a:srgbClr val="9BC838"/>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23" name="TextBox 22">
            <a:extLst>
              <a:ext uri="{FF2B5EF4-FFF2-40B4-BE49-F238E27FC236}">
                <a16:creationId xmlns:a16="http://schemas.microsoft.com/office/drawing/2014/main" id="{E2EAD36D-B581-67B0-D428-9366B52B5E80}"/>
              </a:ext>
            </a:extLst>
          </p:cNvPr>
          <p:cNvSpPr txBox="1"/>
          <p:nvPr/>
        </p:nvSpPr>
        <p:spPr>
          <a:xfrm>
            <a:off x="3301510" y="1285425"/>
            <a:ext cx="2464209" cy="1132682"/>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Grooming sessions</a:t>
            </a:r>
            <a:endParaRPr kumimoji="0" lang="uk-UA"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Architecture and Implementation planning</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Tasks decomposition</a:t>
            </a:r>
            <a:endParaRPr kumimoji="0" lang="ru-RU"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Impact Analysis and </a:t>
            </a: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Test Planning</a:t>
            </a:r>
            <a:endParaRPr kumimoji="0" lang="ru-RU"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cxnSp>
        <p:nvCxnSpPr>
          <p:cNvPr id="24" name="Straight Connector 23">
            <a:extLst>
              <a:ext uri="{FF2B5EF4-FFF2-40B4-BE49-F238E27FC236}">
                <a16:creationId xmlns:a16="http://schemas.microsoft.com/office/drawing/2014/main" id="{B227F60C-113F-C5B1-EB54-6D6F7C1727B2}"/>
              </a:ext>
            </a:extLst>
          </p:cNvPr>
          <p:cNvCxnSpPr>
            <a:cxnSpLocks/>
          </p:cNvCxnSpPr>
          <p:nvPr/>
        </p:nvCxnSpPr>
        <p:spPr>
          <a:xfrm flipV="1">
            <a:off x="5334068" y="3279242"/>
            <a:ext cx="617916" cy="318502"/>
          </a:xfrm>
          <a:prstGeom prst="line">
            <a:avLst/>
          </a:prstGeom>
          <a:ln w="1905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A842ADA-7B75-9A1C-6691-A83F48EB7AC9}"/>
              </a:ext>
            </a:extLst>
          </p:cNvPr>
          <p:cNvCxnSpPr>
            <a:cxnSpLocks/>
          </p:cNvCxnSpPr>
          <p:nvPr/>
        </p:nvCxnSpPr>
        <p:spPr>
          <a:xfrm flipV="1">
            <a:off x="8559477" y="3270225"/>
            <a:ext cx="617916" cy="318502"/>
          </a:xfrm>
          <a:prstGeom prst="line">
            <a:avLst/>
          </a:prstGeom>
          <a:ln w="1905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5284267-D72B-AD02-433F-F4A03ACA38F1}"/>
              </a:ext>
            </a:extLst>
          </p:cNvPr>
          <p:cNvCxnSpPr>
            <a:cxnSpLocks/>
          </p:cNvCxnSpPr>
          <p:nvPr/>
        </p:nvCxnSpPr>
        <p:spPr>
          <a:xfrm flipH="1" flipV="1">
            <a:off x="3715287" y="3246104"/>
            <a:ext cx="607487" cy="360656"/>
          </a:xfrm>
          <a:prstGeom prst="line">
            <a:avLst/>
          </a:prstGeom>
          <a:ln w="1905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7314F0A-5B68-BC43-301C-3453F0E3E8F5}"/>
              </a:ext>
            </a:extLst>
          </p:cNvPr>
          <p:cNvCxnSpPr>
            <a:cxnSpLocks/>
          </p:cNvCxnSpPr>
          <p:nvPr/>
        </p:nvCxnSpPr>
        <p:spPr>
          <a:xfrm flipH="1" flipV="1">
            <a:off x="6941356" y="3248496"/>
            <a:ext cx="607487" cy="360656"/>
          </a:xfrm>
          <a:prstGeom prst="line">
            <a:avLst/>
          </a:prstGeom>
          <a:ln w="1905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291AC67-5363-FA79-1CD2-D4D24D2B4433}"/>
              </a:ext>
            </a:extLst>
          </p:cNvPr>
          <p:cNvCxnSpPr>
            <a:cxnSpLocks/>
          </p:cNvCxnSpPr>
          <p:nvPr/>
        </p:nvCxnSpPr>
        <p:spPr>
          <a:xfrm flipV="1">
            <a:off x="4827038" y="4355324"/>
            <a:ext cx="3825" cy="1554137"/>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9FDA5-7842-394B-0DE7-3773912D5642}"/>
              </a:ext>
            </a:extLst>
          </p:cNvPr>
          <p:cNvSpPr txBox="1"/>
          <p:nvPr/>
        </p:nvSpPr>
        <p:spPr>
          <a:xfrm>
            <a:off x="4906948" y="4413340"/>
            <a:ext cx="1537519" cy="1702069"/>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Implementation planning</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Functionality Clarifications</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Feature Development</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Unit tests</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Contract tests</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Code Review</a:t>
            </a:r>
          </a:p>
        </p:txBody>
      </p:sp>
      <p:sp>
        <p:nvSpPr>
          <p:cNvPr id="30" name="Oval 29">
            <a:extLst>
              <a:ext uri="{FF2B5EF4-FFF2-40B4-BE49-F238E27FC236}">
                <a16:creationId xmlns:a16="http://schemas.microsoft.com/office/drawing/2014/main" id="{41FFF35D-AFBC-EBD1-1E62-D193866BAB6A}"/>
              </a:ext>
            </a:extLst>
          </p:cNvPr>
          <p:cNvSpPr/>
          <p:nvPr/>
        </p:nvSpPr>
        <p:spPr bwMode="auto">
          <a:xfrm>
            <a:off x="4760541" y="5347796"/>
            <a:ext cx="136819" cy="137160"/>
          </a:xfrm>
          <a:prstGeom prst="ellipse">
            <a:avLst/>
          </a:prstGeom>
          <a:solidFill>
            <a:srgbClr val="FFA436"/>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31" name="Oval 30">
            <a:extLst>
              <a:ext uri="{FF2B5EF4-FFF2-40B4-BE49-F238E27FC236}">
                <a16:creationId xmlns:a16="http://schemas.microsoft.com/office/drawing/2014/main" id="{DB2A125E-9D5B-7D67-CC2B-39D668708DC4}"/>
              </a:ext>
            </a:extLst>
          </p:cNvPr>
          <p:cNvSpPr/>
          <p:nvPr/>
        </p:nvSpPr>
        <p:spPr bwMode="auto">
          <a:xfrm>
            <a:off x="4760541" y="4786130"/>
            <a:ext cx="136819" cy="137160"/>
          </a:xfrm>
          <a:prstGeom prst="ellipse">
            <a:avLst/>
          </a:prstGeom>
          <a:solidFill>
            <a:srgbClr val="9BC838"/>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32" name="Oval 31">
            <a:extLst>
              <a:ext uri="{FF2B5EF4-FFF2-40B4-BE49-F238E27FC236}">
                <a16:creationId xmlns:a16="http://schemas.microsoft.com/office/drawing/2014/main" id="{6745DB70-AEBD-477F-7945-57F1F482FA5D}"/>
              </a:ext>
            </a:extLst>
          </p:cNvPr>
          <p:cNvSpPr/>
          <p:nvPr/>
        </p:nvSpPr>
        <p:spPr bwMode="auto">
          <a:xfrm>
            <a:off x="4760541" y="5066962"/>
            <a:ext cx="136819" cy="137160"/>
          </a:xfrm>
          <a:prstGeom prst="ellipse">
            <a:avLst/>
          </a:prstGeom>
          <a:solidFill>
            <a:srgbClr val="FFA436"/>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33" name="Oval 32">
            <a:extLst>
              <a:ext uri="{FF2B5EF4-FFF2-40B4-BE49-F238E27FC236}">
                <a16:creationId xmlns:a16="http://schemas.microsoft.com/office/drawing/2014/main" id="{525A4014-B9C8-624D-3D69-2D4DC46AA324}"/>
              </a:ext>
            </a:extLst>
          </p:cNvPr>
          <p:cNvSpPr/>
          <p:nvPr/>
        </p:nvSpPr>
        <p:spPr bwMode="auto">
          <a:xfrm>
            <a:off x="4760541" y="5909461"/>
            <a:ext cx="136819" cy="137160"/>
          </a:xfrm>
          <a:prstGeom prst="ellipse">
            <a:avLst/>
          </a:prstGeom>
          <a:solidFill>
            <a:schemeClr val="accent4"/>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34" name="Oval 33">
            <a:extLst>
              <a:ext uri="{FF2B5EF4-FFF2-40B4-BE49-F238E27FC236}">
                <a16:creationId xmlns:a16="http://schemas.microsoft.com/office/drawing/2014/main" id="{C8E09CAC-D3D5-FC5A-CA3E-3D4791652BBD}"/>
              </a:ext>
            </a:extLst>
          </p:cNvPr>
          <p:cNvSpPr/>
          <p:nvPr/>
        </p:nvSpPr>
        <p:spPr bwMode="auto">
          <a:xfrm>
            <a:off x="4760541" y="5628629"/>
            <a:ext cx="136819" cy="137160"/>
          </a:xfrm>
          <a:prstGeom prst="ellipse">
            <a:avLst/>
          </a:prstGeom>
          <a:solidFill>
            <a:srgbClr val="FFA436"/>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useBgFill="1">
        <p:nvSpPr>
          <p:cNvPr id="35" name="Oval 34">
            <a:extLst>
              <a:ext uri="{FF2B5EF4-FFF2-40B4-BE49-F238E27FC236}">
                <a16:creationId xmlns:a16="http://schemas.microsoft.com/office/drawing/2014/main" id="{942F32B3-4914-63AA-9AB9-20D8C1AA6FAB}"/>
              </a:ext>
            </a:extLst>
          </p:cNvPr>
          <p:cNvSpPr/>
          <p:nvPr/>
        </p:nvSpPr>
        <p:spPr bwMode="auto">
          <a:xfrm>
            <a:off x="4760541" y="4505296"/>
            <a:ext cx="136819" cy="136820"/>
          </a:xfrm>
          <a:prstGeom prst="ellipse">
            <a:avLst/>
          </a:prstGeom>
          <a:solidFill>
            <a:schemeClr val="tx1"/>
          </a:solidFill>
          <a:ln w="28575">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36" name="TextBox 35">
            <a:extLst>
              <a:ext uri="{FF2B5EF4-FFF2-40B4-BE49-F238E27FC236}">
                <a16:creationId xmlns:a16="http://schemas.microsoft.com/office/drawing/2014/main" id="{DFF70CD9-C6D0-64FC-C2C1-16350A16AEC5}"/>
              </a:ext>
            </a:extLst>
          </p:cNvPr>
          <p:cNvSpPr txBox="1"/>
          <p:nvPr/>
        </p:nvSpPr>
        <p:spPr>
          <a:xfrm>
            <a:off x="6508970" y="726153"/>
            <a:ext cx="1537518" cy="1702069"/>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Functionality Clarifications</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Test Case Design</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Manual Tests Execution</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Tests Automation</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GB"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Tests Results Analysis</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Tests Coverage Analysis</a:t>
            </a:r>
          </a:p>
        </p:txBody>
      </p:sp>
      <p:sp>
        <p:nvSpPr>
          <p:cNvPr id="37" name="Oval 36">
            <a:extLst>
              <a:ext uri="{FF2B5EF4-FFF2-40B4-BE49-F238E27FC236}">
                <a16:creationId xmlns:a16="http://schemas.microsoft.com/office/drawing/2014/main" id="{5EBA6A1F-C1AE-C78B-7BA9-32A6C67F4CAC}"/>
              </a:ext>
            </a:extLst>
          </p:cNvPr>
          <p:cNvSpPr/>
          <p:nvPr/>
        </p:nvSpPr>
        <p:spPr bwMode="auto">
          <a:xfrm>
            <a:off x="6380332" y="823941"/>
            <a:ext cx="137160" cy="137160"/>
          </a:xfrm>
          <a:prstGeom prst="ellipse">
            <a:avLst/>
          </a:prstGeom>
          <a:solidFill>
            <a:srgbClr val="9BC838"/>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cxnSp>
        <p:nvCxnSpPr>
          <p:cNvPr id="38" name="Straight Connector 37">
            <a:extLst>
              <a:ext uri="{FF2B5EF4-FFF2-40B4-BE49-F238E27FC236}">
                <a16:creationId xmlns:a16="http://schemas.microsoft.com/office/drawing/2014/main" id="{622968AA-0087-F5B4-49E4-2A8012345396}"/>
              </a:ext>
            </a:extLst>
          </p:cNvPr>
          <p:cNvCxnSpPr>
            <a:stCxn id="37" idx="4"/>
            <a:endCxn id="59" idx="0"/>
          </p:cNvCxnSpPr>
          <p:nvPr/>
        </p:nvCxnSpPr>
        <p:spPr>
          <a:xfrm flipH="1">
            <a:off x="6442788" y="961101"/>
            <a:ext cx="6124" cy="1552206"/>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43B19F04-79C9-5433-D3D6-D97AFCDF05E6}"/>
              </a:ext>
            </a:extLst>
          </p:cNvPr>
          <p:cNvSpPr/>
          <p:nvPr/>
        </p:nvSpPr>
        <p:spPr bwMode="auto">
          <a:xfrm>
            <a:off x="6380332" y="1956118"/>
            <a:ext cx="137160" cy="137160"/>
          </a:xfrm>
          <a:prstGeom prst="ellipse">
            <a:avLst/>
          </a:prstGeom>
          <a:solidFill>
            <a:schemeClr val="accent6">
              <a:lumMod val="60000"/>
              <a:lumOff val="40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useBgFill="1">
        <p:nvSpPr>
          <p:cNvPr id="40" name="Oval 39">
            <a:extLst>
              <a:ext uri="{FF2B5EF4-FFF2-40B4-BE49-F238E27FC236}">
                <a16:creationId xmlns:a16="http://schemas.microsoft.com/office/drawing/2014/main" id="{73CD83BC-973F-9ECE-DAD0-AA7E27E07B37}"/>
              </a:ext>
            </a:extLst>
          </p:cNvPr>
          <p:cNvSpPr/>
          <p:nvPr/>
        </p:nvSpPr>
        <p:spPr bwMode="auto">
          <a:xfrm>
            <a:off x="6380332" y="1384068"/>
            <a:ext cx="137160" cy="137160"/>
          </a:xfrm>
          <a:prstGeom prst="ellipse">
            <a:avLst/>
          </a:prstGeom>
          <a:solidFill>
            <a:schemeClr val="tx1"/>
          </a:solidFill>
          <a:ln w="28575">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41" name="Oval 40">
            <a:extLst>
              <a:ext uri="{FF2B5EF4-FFF2-40B4-BE49-F238E27FC236}">
                <a16:creationId xmlns:a16="http://schemas.microsoft.com/office/drawing/2014/main" id="{8EFE8AF1-7564-ABDC-367B-7E1543246A7B}"/>
              </a:ext>
            </a:extLst>
          </p:cNvPr>
          <p:cNvSpPr/>
          <p:nvPr/>
        </p:nvSpPr>
        <p:spPr bwMode="auto">
          <a:xfrm>
            <a:off x="6380332" y="1093922"/>
            <a:ext cx="137160" cy="137160"/>
          </a:xfrm>
          <a:prstGeom prst="ellipse">
            <a:avLst/>
          </a:prstGeom>
          <a:solidFill>
            <a:schemeClr val="accent6">
              <a:lumMod val="60000"/>
              <a:lumOff val="40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42" name="Oval 41">
            <a:extLst>
              <a:ext uri="{FF2B5EF4-FFF2-40B4-BE49-F238E27FC236}">
                <a16:creationId xmlns:a16="http://schemas.microsoft.com/office/drawing/2014/main" id="{D6F9B2A3-B478-FED3-1170-927B5A1D7E0E}"/>
              </a:ext>
            </a:extLst>
          </p:cNvPr>
          <p:cNvSpPr/>
          <p:nvPr/>
        </p:nvSpPr>
        <p:spPr bwMode="auto">
          <a:xfrm>
            <a:off x="6380332" y="1670093"/>
            <a:ext cx="137160" cy="137160"/>
          </a:xfrm>
          <a:prstGeom prst="ellipse">
            <a:avLst/>
          </a:prstGeom>
          <a:solidFill>
            <a:schemeClr val="accent6">
              <a:lumMod val="60000"/>
              <a:lumOff val="40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43" name="Oval 42">
            <a:extLst>
              <a:ext uri="{FF2B5EF4-FFF2-40B4-BE49-F238E27FC236}">
                <a16:creationId xmlns:a16="http://schemas.microsoft.com/office/drawing/2014/main" id="{2C93C4EA-B18F-7631-D05E-CEFA6B6AA3FD}"/>
              </a:ext>
            </a:extLst>
          </p:cNvPr>
          <p:cNvSpPr/>
          <p:nvPr/>
        </p:nvSpPr>
        <p:spPr bwMode="auto">
          <a:xfrm>
            <a:off x="6380332" y="2246265"/>
            <a:ext cx="137160" cy="137160"/>
          </a:xfrm>
          <a:prstGeom prst="ellipse">
            <a:avLst/>
          </a:prstGeom>
          <a:solidFill>
            <a:schemeClr val="accent6">
              <a:lumMod val="60000"/>
              <a:lumOff val="40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cxnSp>
        <p:nvCxnSpPr>
          <p:cNvPr id="44" name="Straight Connector 43">
            <a:extLst>
              <a:ext uri="{FF2B5EF4-FFF2-40B4-BE49-F238E27FC236}">
                <a16:creationId xmlns:a16="http://schemas.microsoft.com/office/drawing/2014/main" id="{99BB640E-BE77-D9D5-195B-BBB171488042}"/>
              </a:ext>
            </a:extLst>
          </p:cNvPr>
          <p:cNvCxnSpPr>
            <a:cxnSpLocks/>
          </p:cNvCxnSpPr>
          <p:nvPr/>
        </p:nvCxnSpPr>
        <p:spPr>
          <a:xfrm flipV="1">
            <a:off x="8039367" y="4355322"/>
            <a:ext cx="11359" cy="124850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97964B5-7558-AFA7-67F5-86B914425D68}"/>
              </a:ext>
            </a:extLst>
          </p:cNvPr>
          <p:cNvSpPr txBox="1"/>
          <p:nvPr/>
        </p:nvSpPr>
        <p:spPr>
          <a:xfrm>
            <a:off x="8126237" y="4393446"/>
            <a:ext cx="2316595" cy="1417377"/>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BA/PO  story verification</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User Acceptance and Exploratory testing</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Performance testing execution and analysis</a:t>
            </a:r>
            <a:endParaRPr kumimoji="0" lang="ru-RU"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User Story Demo</a:t>
            </a:r>
            <a:endParaRPr kumimoji="0" lang="ru-RU"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Release reporting</a:t>
            </a:r>
          </a:p>
        </p:txBody>
      </p:sp>
      <p:sp useBgFill="1">
        <p:nvSpPr>
          <p:cNvPr id="46" name="Oval 45">
            <a:extLst>
              <a:ext uri="{FF2B5EF4-FFF2-40B4-BE49-F238E27FC236}">
                <a16:creationId xmlns:a16="http://schemas.microsoft.com/office/drawing/2014/main" id="{C89F9C1C-9914-7657-6F74-3B1D75CAA95D}"/>
              </a:ext>
            </a:extLst>
          </p:cNvPr>
          <p:cNvSpPr/>
          <p:nvPr/>
        </p:nvSpPr>
        <p:spPr bwMode="auto">
          <a:xfrm>
            <a:off x="7976466" y="4488332"/>
            <a:ext cx="137160" cy="137160"/>
          </a:xfrm>
          <a:prstGeom prst="ellipse">
            <a:avLst/>
          </a:prstGeom>
          <a:solidFill>
            <a:schemeClr val="tx1"/>
          </a:solidFill>
          <a:ln w="28575">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47" name="Oval 46">
            <a:extLst>
              <a:ext uri="{FF2B5EF4-FFF2-40B4-BE49-F238E27FC236}">
                <a16:creationId xmlns:a16="http://schemas.microsoft.com/office/drawing/2014/main" id="{87E37CB1-BCB3-4DBF-62C9-2541932EC8CD}"/>
              </a:ext>
            </a:extLst>
          </p:cNvPr>
          <p:cNvSpPr/>
          <p:nvPr/>
        </p:nvSpPr>
        <p:spPr bwMode="auto">
          <a:xfrm>
            <a:off x="7976466" y="4770320"/>
            <a:ext cx="137160" cy="137160"/>
          </a:xfrm>
          <a:prstGeom prst="ellipse">
            <a:avLst/>
          </a:prstGeom>
          <a:solidFill>
            <a:schemeClr val="accent6">
              <a:lumMod val="60000"/>
              <a:lumOff val="40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useBgFill="1">
        <p:nvSpPr>
          <p:cNvPr id="48" name="Oval 47">
            <a:extLst>
              <a:ext uri="{FF2B5EF4-FFF2-40B4-BE49-F238E27FC236}">
                <a16:creationId xmlns:a16="http://schemas.microsoft.com/office/drawing/2014/main" id="{0D872305-CD9F-8497-6966-089BE1FCB325}"/>
              </a:ext>
            </a:extLst>
          </p:cNvPr>
          <p:cNvSpPr/>
          <p:nvPr/>
        </p:nvSpPr>
        <p:spPr bwMode="auto">
          <a:xfrm>
            <a:off x="7976466" y="5314171"/>
            <a:ext cx="137160" cy="137160"/>
          </a:xfrm>
          <a:prstGeom prst="ellipse">
            <a:avLst/>
          </a:prstGeom>
          <a:solidFill>
            <a:schemeClr val="tx1"/>
          </a:solidFill>
          <a:ln w="28575">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49" name="Oval 48">
            <a:extLst>
              <a:ext uri="{FF2B5EF4-FFF2-40B4-BE49-F238E27FC236}">
                <a16:creationId xmlns:a16="http://schemas.microsoft.com/office/drawing/2014/main" id="{70F7F630-4DE3-3A46-A3ED-E079920BD983}"/>
              </a:ext>
            </a:extLst>
          </p:cNvPr>
          <p:cNvSpPr/>
          <p:nvPr/>
        </p:nvSpPr>
        <p:spPr bwMode="auto">
          <a:xfrm>
            <a:off x="7976466" y="5603829"/>
            <a:ext cx="137160" cy="137160"/>
          </a:xfrm>
          <a:prstGeom prst="ellipse">
            <a:avLst/>
          </a:prstGeom>
          <a:solidFill>
            <a:schemeClr val="accent4"/>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cxnSp>
        <p:nvCxnSpPr>
          <p:cNvPr id="50" name="Straight Connector 49">
            <a:extLst>
              <a:ext uri="{FF2B5EF4-FFF2-40B4-BE49-F238E27FC236}">
                <a16:creationId xmlns:a16="http://schemas.microsoft.com/office/drawing/2014/main" id="{25A3B712-7630-B050-1EE8-A94D15EC1233}"/>
              </a:ext>
            </a:extLst>
          </p:cNvPr>
          <p:cNvCxnSpPr>
            <a:cxnSpLocks/>
          </p:cNvCxnSpPr>
          <p:nvPr/>
        </p:nvCxnSpPr>
        <p:spPr>
          <a:xfrm flipV="1">
            <a:off x="9669672" y="1702920"/>
            <a:ext cx="507" cy="8103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5115777-BF9C-B9BF-E4E7-1EB837B41F13}"/>
              </a:ext>
            </a:extLst>
          </p:cNvPr>
          <p:cNvSpPr txBox="1"/>
          <p:nvPr/>
        </p:nvSpPr>
        <p:spPr>
          <a:xfrm>
            <a:off x="9726515" y="1593316"/>
            <a:ext cx="1798544" cy="847989"/>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Incoming incidents triage</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Root-cause analysis</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User’s support request handling</a:t>
            </a:r>
          </a:p>
        </p:txBody>
      </p:sp>
      <p:sp>
        <p:nvSpPr>
          <p:cNvPr id="52" name="Oval 51">
            <a:extLst>
              <a:ext uri="{FF2B5EF4-FFF2-40B4-BE49-F238E27FC236}">
                <a16:creationId xmlns:a16="http://schemas.microsoft.com/office/drawing/2014/main" id="{0F396A79-53F2-C0A1-B082-67F9D6E90E71}"/>
              </a:ext>
            </a:extLst>
          </p:cNvPr>
          <p:cNvSpPr/>
          <p:nvPr/>
        </p:nvSpPr>
        <p:spPr bwMode="auto">
          <a:xfrm>
            <a:off x="9601345" y="1981288"/>
            <a:ext cx="137160" cy="137160"/>
          </a:xfrm>
          <a:prstGeom prst="ellipse">
            <a:avLst/>
          </a:prstGeom>
          <a:solidFill>
            <a:srgbClr val="FF8468"/>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53" name="Oval 52">
            <a:extLst>
              <a:ext uri="{FF2B5EF4-FFF2-40B4-BE49-F238E27FC236}">
                <a16:creationId xmlns:a16="http://schemas.microsoft.com/office/drawing/2014/main" id="{3590147B-0DA9-1D91-B17A-49D3956850C6}"/>
              </a:ext>
            </a:extLst>
          </p:cNvPr>
          <p:cNvSpPr/>
          <p:nvPr/>
        </p:nvSpPr>
        <p:spPr bwMode="auto">
          <a:xfrm>
            <a:off x="9601345" y="1702920"/>
            <a:ext cx="137160" cy="137160"/>
          </a:xfrm>
          <a:prstGeom prst="ellipse">
            <a:avLst/>
          </a:prstGeom>
          <a:solidFill>
            <a:srgbClr val="FF8468"/>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54" name="Oval 53">
            <a:extLst>
              <a:ext uri="{FF2B5EF4-FFF2-40B4-BE49-F238E27FC236}">
                <a16:creationId xmlns:a16="http://schemas.microsoft.com/office/drawing/2014/main" id="{2CCB0874-5A31-0BDA-368D-A7136197F0EA}"/>
              </a:ext>
            </a:extLst>
          </p:cNvPr>
          <p:cNvSpPr/>
          <p:nvPr/>
        </p:nvSpPr>
        <p:spPr bwMode="auto">
          <a:xfrm>
            <a:off x="9601345" y="2260585"/>
            <a:ext cx="137160" cy="137160"/>
          </a:xfrm>
          <a:prstGeom prst="ellipse">
            <a:avLst/>
          </a:prstGeom>
          <a:solidFill>
            <a:srgbClr val="FF8468"/>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sp>
        <p:nvSpPr>
          <p:cNvPr id="5" name="Oval 4">
            <a:extLst>
              <a:ext uri="{FF2B5EF4-FFF2-40B4-BE49-F238E27FC236}">
                <a16:creationId xmlns:a16="http://schemas.microsoft.com/office/drawing/2014/main" id="{9ABE1375-E56F-0AA4-F2DF-4002E9853769}"/>
              </a:ext>
            </a:extLst>
          </p:cNvPr>
          <p:cNvSpPr/>
          <p:nvPr/>
        </p:nvSpPr>
        <p:spPr bwMode="auto">
          <a:xfrm>
            <a:off x="7976466" y="5046262"/>
            <a:ext cx="137160" cy="137160"/>
          </a:xfrm>
          <a:prstGeom prst="ellipse">
            <a:avLst/>
          </a:prstGeom>
          <a:solidFill>
            <a:schemeClr val="accent6">
              <a:lumMod val="60000"/>
              <a:lumOff val="40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endParaRPr>
          </a:p>
        </p:txBody>
      </p:sp>
      <p:grpSp>
        <p:nvGrpSpPr>
          <p:cNvPr id="67" name="Group 66">
            <a:extLst>
              <a:ext uri="{FF2B5EF4-FFF2-40B4-BE49-F238E27FC236}">
                <a16:creationId xmlns:a16="http://schemas.microsoft.com/office/drawing/2014/main" id="{7A93F42A-C9FD-CC50-9753-555433F77ADC}"/>
              </a:ext>
            </a:extLst>
          </p:cNvPr>
          <p:cNvGrpSpPr/>
          <p:nvPr/>
        </p:nvGrpSpPr>
        <p:grpSpPr>
          <a:xfrm>
            <a:off x="3183348" y="6356125"/>
            <a:ext cx="5843796" cy="138499"/>
            <a:chOff x="3266253" y="5093836"/>
            <a:chExt cx="5843796" cy="138499"/>
          </a:xfrm>
        </p:grpSpPr>
        <p:grpSp>
          <p:nvGrpSpPr>
            <p:cNvPr id="68" name="Group 67">
              <a:extLst>
                <a:ext uri="{FF2B5EF4-FFF2-40B4-BE49-F238E27FC236}">
                  <a16:creationId xmlns:a16="http://schemas.microsoft.com/office/drawing/2014/main" id="{7697A644-B876-AB93-2679-A93BEF72C3A2}"/>
                </a:ext>
              </a:extLst>
            </p:cNvPr>
            <p:cNvGrpSpPr/>
            <p:nvPr/>
          </p:nvGrpSpPr>
          <p:grpSpPr>
            <a:xfrm>
              <a:off x="7275445" y="5093836"/>
              <a:ext cx="924891" cy="138499"/>
              <a:chOff x="10627480" y="4960312"/>
              <a:chExt cx="924891" cy="138499"/>
            </a:xfrm>
          </p:grpSpPr>
          <p:sp>
            <p:nvSpPr>
              <p:cNvPr id="82" name="TextBox 81">
                <a:extLst>
                  <a:ext uri="{FF2B5EF4-FFF2-40B4-BE49-F238E27FC236}">
                    <a16:creationId xmlns:a16="http://schemas.microsoft.com/office/drawing/2014/main" id="{1D96D3F8-F6AD-99BA-1F4F-65F16D30EE1C}"/>
                  </a:ext>
                </a:extLst>
              </p:cNvPr>
              <p:cNvSpPr txBox="1"/>
              <p:nvPr/>
            </p:nvSpPr>
            <p:spPr>
              <a:xfrm>
                <a:off x="10811784" y="4960312"/>
                <a:ext cx="740587" cy="1384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Virtual Support</a:t>
                </a:r>
              </a:p>
            </p:txBody>
          </p:sp>
          <p:sp>
            <p:nvSpPr>
              <p:cNvPr id="83" name="Oval 82">
                <a:extLst>
                  <a:ext uri="{FF2B5EF4-FFF2-40B4-BE49-F238E27FC236}">
                    <a16:creationId xmlns:a16="http://schemas.microsoft.com/office/drawing/2014/main" id="{0AF2A249-AB34-E614-E125-240DD12C7269}"/>
                  </a:ext>
                </a:extLst>
              </p:cNvPr>
              <p:cNvSpPr/>
              <p:nvPr/>
            </p:nvSpPr>
            <p:spPr bwMode="auto">
              <a:xfrm rot="10800000" flipV="1">
                <a:off x="10627480" y="4972627"/>
                <a:ext cx="113868" cy="113868"/>
              </a:xfrm>
              <a:prstGeom prst="ellipse">
                <a:avLst/>
              </a:prstGeom>
              <a:solidFill>
                <a:srgbClr val="FF8468"/>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Human Sans ExtraLight" charset="0"/>
                  <a:cs typeface="Calibri" panose="020F0502020204030204" pitchFamily="34" charset="0"/>
                </a:endParaRPr>
              </a:p>
            </p:txBody>
          </p:sp>
        </p:grpSp>
        <p:grpSp>
          <p:nvGrpSpPr>
            <p:cNvPr id="69" name="Group 68">
              <a:extLst>
                <a:ext uri="{FF2B5EF4-FFF2-40B4-BE49-F238E27FC236}">
                  <a16:creationId xmlns:a16="http://schemas.microsoft.com/office/drawing/2014/main" id="{F10818E2-3178-83B7-E217-F6359457AD16}"/>
                </a:ext>
              </a:extLst>
            </p:cNvPr>
            <p:cNvGrpSpPr/>
            <p:nvPr/>
          </p:nvGrpSpPr>
          <p:grpSpPr>
            <a:xfrm>
              <a:off x="8422402" y="5093836"/>
              <a:ext cx="687647" cy="138499"/>
              <a:chOff x="10627480" y="4728093"/>
              <a:chExt cx="687647" cy="138499"/>
            </a:xfrm>
          </p:grpSpPr>
          <p:sp>
            <p:nvSpPr>
              <p:cNvPr id="80" name="TextBox 79">
                <a:extLst>
                  <a:ext uri="{FF2B5EF4-FFF2-40B4-BE49-F238E27FC236}">
                    <a16:creationId xmlns:a16="http://schemas.microsoft.com/office/drawing/2014/main" id="{8411D168-0A97-637F-C19C-A1A7294A2EA3}"/>
                  </a:ext>
                </a:extLst>
              </p:cNvPr>
              <p:cNvSpPr txBox="1"/>
              <p:nvPr/>
            </p:nvSpPr>
            <p:spPr>
              <a:xfrm>
                <a:off x="10811784" y="4728093"/>
                <a:ext cx="503343" cy="1384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Virtual QA</a:t>
                </a:r>
              </a:p>
            </p:txBody>
          </p:sp>
          <p:sp>
            <p:nvSpPr>
              <p:cNvPr id="81" name="Oval 80">
                <a:extLst>
                  <a:ext uri="{FF2B5EF4-FFF2-40B4-BE49-F238E27FC236}">
                    <a16:creationId xmlns:a16="http://schemas.microsoft.com/office/drawing/2014/main" id="{DCB87C0F-F4B4-6E87-5DEC-609665E3F4FA}"/>
                  </a:ext>
                </a:extLst>
              </p:cNvPr>
              <p:cNvSpPr/>
              <p:nvPr/>
            </p:nvSpPr>
            <p:spPr bwMode="auto">
              <a:xfrm rot="10800000" flipV="1">
                <a:off x="10627480" y="4740408"/>
                <a:ext cx="113868" cy="113868"/>
              </a:xfrm>
              <a:prstGeom prst="ellipse">
                <a:avLst/>
              </a:prstGeom>
              <a:solidFill>
                <a:schemeClr val="accent6">
                  <a:lumMod val="60000"/>
                  <a:lumOff val="40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Human Sans ExtraLight" charset="0"/>
                  <a:cs typeface="Calibri" panose="020F0502020204030204" pitchFamily="34" charset="0"/>
                </a:endParaRPr>
              </a:p>
            </p:txBody>
          </p:sp>
        </p:grpSp>
        <p:grpSp>
          <p:nvGrpSpPr>
            <p:cNvPr id="70" name="Group 69">
              <a:extLst>
                <a:ext uri="{FF2B5EF4-FFF2-40B4-BE49-F238E27FC236}">
                  <a16:creationId xmlns:a16="http://schemas.microsoft.com/office/drawing/2014/main" id="{0101E8B3-E8FE-087E-B705-C644EF01B1D5}"/>
                </a:ext>
              </a:extLst>
            </p:cNvPr>
            <p:cNvGrpSpPr/>
            <p:nvPr/>
          </p:nvGrpSpPr>
          <p:grpSpPr>
            <a:xfrm>
              <a:off x="5995437" y="5093836"/>
              <a:ext cx="1057941" cy="138499"/>
              <a:chOff x="10627480" y="4495876"/>
              <a:chExt cx="1057941" cy="138499"/>
            </a:xfrm>
          </p:grpSpPr>
          <p:sp>
            <p:nvSpPr>
              <p:cNvPr id="78" name="TextBox 77">
                <a:extLst>
                  <a:ext uri="{FF2B5EF4-FFF2-40B4-BE49-F238E27FC236}">
                    <a16:creationId xmlns:a16="http://schemas.microsoft.com/office/drawing/2014/main" id="{4CEFE7BD-10DF-B328-8AE2-747A258D4530}"/>
                  </a:ext>
                </a:extLst>
              </p:cNvPr>
              <p:cNvSpPr txBox="1"/>
              <p:nvPr/>
            </p:nvSpPr>
            <p:spPr>
              <a:xfrm>
                <a:off x="10811784" y="4495876"/>
                <a:ext cx="873637" cy="1384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Virtual Team Lead</a:t>
                </a:r>
              </a:p>
            </p:txBody>
          </p:sp>
          <p:sp>
            <p:nvSpPr>
              <p:cNvPr id="79" name="Oval 78">
                <a:extLst>
                  <a:ext uri="{FF2B5EF4-FFF2-40B4-BE49-F238E27FC236}">
                    <a16:creationId xmlns:a16="http://schemas.microsoft.com/office/drawing/2014/main" id="{EA87EEDE-C259-28AB-FED9-68DF6DCBF5EF}"/>
                  </a:ext>
                </a:extLst>
              </p:cNvPr>
              <p:cNvSpPr/>
              <p:nvPr/>
            </p:nvSpPr>
            <p:spPr bwMode="auto">
              <a:xfrm rot="10800000" flipV="1">
                <a:off x="10627480" y="4508191"/>
                <a:ext cx="113868" cy="113868"/>
              </a:xfrm>
              <a:prstGeom prst="ellipse">
                <a:avLst/>
              </a:prstGeom>
              <a:solidFill>
                <a:schemeClr val="accent4"/>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Human Sans ExtraLight" charset="0"/>
                  <a:cs typeface="Calibri" panose="020F0502020204030204" pitchFamily="34" charset="0"/>
                </a:endParaRPr>
              </a:p>
            </p:txBody>
          </p:sp>
        </p:grpSp>
        <p:grpSp>
          <p:nvGrpSpPr>
            <p:cNvPr id="71" name="Group 70">
              <a:extLst>
                <a:ext uri="{FF2B5EF4-FFF2-40B4-BE49-F238E27FC236}">
                  <a16:creationId xmlns:a16="http://schemas.microsoft.com/office/drawing/2014/main" id="{FD031EAF-403F-8788-930F-EF96B85F1B18}"/>
                </a:ext>
              </a:extLst>
            </p:cNvPr>
            <p:cNvGrpSpPr/>
            <p:nvPr/>
          </p:nvGrpSpPr>
          <p:grpSpPr>
            <a:xfrm>
              <a:off x="5119386" y="5093836"/>
              <a:ext cx="653984" cy="138499"/>
              <a:chOff x="10627480" y="4263659"/>
              <a:chExt cx="653984" cy="138499"/>
            </a:xfrm>
          </p:grpSpPr>
          <p:sp>
            <p:nvSpPr>
              <p:cNvPr id="76" name="TextBox 75">
                <a:extLst>
                  <a:ext uri="{FF2B5EF4-FFF2-40B4-BE49-F238E27FC236}">
                    <a16:creationId xmlns:a16="http://schemas.microsoft.com/office/drawing/2014/main" id="{A6768A24-1665-F7C8-AF11-ED49BB935E77}"/>
                  </a:ext>
                </a:extLst>
              </p:cNvPr>
              <p:cNvSpPr txBox="1"/>
              <p:nvPr/>
            </p:nvSpPr>
            <p:spPr>
              <a:xfrm>
                <a:off x="10811784" y="4263659"/>
                <a:ext cx="469680" cy="1384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Virtual BA</a:t>
                </a:r>
              </a:p>
            </p:txBody>
          </p:sp>
          <p:sp>
            <p:nvSpPr>
              <p:cNvPr id="77" name="Oval 76">
                <a:extLst>
                  <a:ext uri="{FF2B5EF4-FFF2-40B4-BE49-F238E27FC236}">
                    <a16:creationId xmlns:a16="http://schemas.microsoft.com/office/drawing/2014/main" id="{272D02E4-4E70-E0D4-28BB-28205FE695B0}"/>
                  </a:ext>
                </a:extLst>
              </p:cNvPr>
              <p:cNvSpPr/>
              <p:nvPr/>
            </p:nvSpPr>
            <p:spPr bwMode="auto">
              <a:xfrm rot="10800000" flipV="1">
                <a:off x="10627480" y="4275974"/>
                <a:ext cx="113868" cy="113868"/>
              </a:xfrm>
              <a:prstGeom prst="ellipse">
                <a:avLst/>
              </a:prstGeom>
              <a:solidFill>
                <a:srgbClr val="9BC838"/>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Human Sans ExtraLight" charset="0"/>
                  <a:cs typeface="Calibri" panose="020F0502020204030204" pitchFamily="34" charset="0"/>
                </a:endParaRPr>
              </a:p>
            </p:txBody>
          </p:sp>
        </p:grpSp>
        <p:grpSp>
          <p:nvGrpSpPr>
            <p:cNvPr id="72" name="Group 71">
              <a:extLst>
                <a:ext uri="{FF2B5EF4-FFF2-40B4-BE49-F238E27FC236}">
                  <a16:creationId xmlns:a16="http://schemas.microsoft.com/office/drawing/2014/main" id="{2427F725-0BC4-6F7A-D35F-0CAEE5EB57F0}"/>
                </a:ext>
              </a:extLst>
            </p:cNvPr>
            <p:cNvGrpSpPr/>
            <p:nvPr/>
          </p:nvGrpSpPr>
          <p:grpSpPr>
            <a:xfrm>
              <a:off x="3863423" y="5093836"/>
              <a:ext cx="1033896" cy="138499"/>
              <a:chOff x="10627480" y="4031442"/>
              <a:chExt cx="1033896" cy="138499"/>
            </a:xfrm>
          </p:grpSpPr>
          <p:sp>
            <p:nvSpPr>
              <p:cNvPr id="74" name="TextBox 73">
                <a:extLst>
                  <a:ext uri="{FF2B5EF4-FFF2-40B4-BE49-F238E27FC236}">
                    <a16:creationId xmlns:a16="http://schemas.microsoft.com/office/drawing/2014/main" id="{29AB6BFD-075A-5F35-5B20-EC10C2477043}"/>
                  </a:ext>
                </a:extLst>
              </p:cNvPr>
              <p:cNvSpPr txBox="1"/>
              <p:nvPr/>
            </p:nvSpPr>
            <p:spPr>
              <a:xfrm>
                <a:off x="10811784" y="4031442"/>
                <a:ext cx="849592" cy="1384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Virtual Developer</a:t>
                </a:r>
              </a:p>
            </p:txBody>
          </p:sp>
          <p:sp>
            <p:nvSpPr>
              <p:cNvPr id="75" name="Oval 74">
                <a:extLst>
                  <a:ext uri="{FF2B5EF4-FFF2-40B4-BE49-F238E27FC236}">
                    <a16:creationId xmlns:a16="http://schemas.microsoft.com/office/drawing/2014/main" id="{18200267-39FC-E2E8-7608-E8B6D1D6CBB6}"/>
                  </a:ext>
                </a:extLst>
              </p:cNvPr>
              <p:cNvSpPr/>
              <p:nvPr/>
            </p:nvSpPr>
            <p:spPr bwMode="auto">
              <a:xfrm rot="10800000" flipV="1">
                <a:off x="10627480" y="4043758"/>
                <a:ext cx="113868" cy="113868"/>
              </a:xfrm>
              <a:prstGeom prst="ellipse">
                <a:avLst/>
              </a:prstGeom>
              <a:solidFill>
                <a:srgbClr val="FFA436"/>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BFAFA">
                      <a:lumMod val="90000"/>
                    </a:srgbClr>
                  </a:solidFill>
                  <a:effectLst/>
                  <a:uLnTx/>
                  <a:uFillTx/>
                  <a:latin typeface="Calibri" panose="020F0502020204030204" pitchFamily="34" charset="0"/>
                  <a:ea typeface="Human Sans ExtraLight" charset="0"/>
                  <a:cs typeface="Calibri" panose="020F0502020204030204" pitchFamily="34" charset="0"/>
                </a:endParaRPr>
              </a:p>
            </p:txBody>
          </p:sp>
        </p:grpSp>
        <p:sp>
          <p:nvSpPr>
            <p:cNvPr id="73" name="TextBox 72">
              <a:extLst>
                <a:ext uri="{FF2B5EF4-FFF2-40B4-BE49-F238E27FC236}">
                  <a16:creationId xmlns:a16="http://schemas.microsoft.com/office/drawing/2014/main" id="{DEEB18A6-A3D4-5AD2-AB02-E91E74A4C5E6}"/>
                </a:ext>
              </a:extLst>
            </p:cNvPr>
            <p:cNvSpPr txBox="1"/>
            <p:nvPr/>
          </p:nvSpPr>
          <p:spPr>
            <a:xfrm>
              <a:off x="3266253" y="5093836"/>
              <a:ext cx="375103" cy="1384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BFAFA">
                      <a:lumMod val="90000"/>
                    </a:srgbClr>
                  </a:solidFill>
                  <a:effectLst/>
                  <a:uLnTx/>
                  <a:uFillTx/>
                  <a:latin typeface="Calibri" panose="020F0502020204030204" pitchFamily="34" charset="0"/>
                  <a:ea typeface="Calibri"/>
                  <a:cs typeface="Calibri" panose="020F0502020204030204" pitchFamily="34" charset="0"/>
                </a:rPr>
                <a:t>Legend:</a:t>
              </a:r>
            </a:p>
          </p:txBody>
        </p:sp>
      </p:grpSp>
      <p:grpSp>
        <p:nvGrpSpPr>
          <p:cNvPr id="8" name="Group 7">
            <a:extLst>
              <a:ext uri="{FF2B5EF4-FFF2-40B4-BE49-F238E27FC236}">
                <a16:creationId xmlns:a16="http://schemas.microsoft.com/office/drawing/2014/main" id="{253FD79E-8BD1-57B6-2C34-B724769AA034}"/>
              </a:ext>
            </a:extLst>
          </p:cNvPr>
          <p:cNvGrpSpPr/>
          <p:nvPr/>
        </p:nvGrpSpPr>
        <p:grpSpPr>
          <a:xfrm>
            <a:off x="1187270" y="3606771"/>
            <a:ext cx="826252" cy="421026"/>
            <a:chOff x="1190275" y="3631636"/>
            <a:chExt cx="826252" cy="421026"/>
          </a:xfrm>
        </p:grpSpPr>
        <p:sp>
          <p:nvSpPr>
            <p:cNvPr id="84" name="TextBox 83">
              <a:extLst>
                <a:ext uri="{FF2B5EF4-FFF2-40B4-BE49-F238E27FC236}">
                  <a16:creationId xmlns:a16="http://schemas.microsoft.com/office/drawing/2014/main" id="{F4DC424F-58D9-6B5C-59FD-B45526522B31}"/>
                </a:ext>
              </a:extLst>
            </p:cNvPr>
            <p:cNvSpPr txBox="1"/>
            <p:nvPr/>
          </p:nvSpPr>
          <p:spPr>
            <a:xfrm>
              <a:off x="1190275" y="3631636"/>
              <a:ext cx="826252"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solidFill>
                  <a:effectLst/>
                  <a:uLnTx/>
                  <a:uFillTx/>
                  <a:latin typeface="Calibri" panose="020F0502020204030204" pitchFamily="34" charset="0"/>
                  <a:ea typeface="Calibri"/>
                  <a:cs typeface="Calibri" panose="020F0502020204030204" pitchFamily="34" charset="0"/>
                </a:rPr>
                <a:t>Ideation</a:t>
              </a:r>
            </a:p>
          </p:txBody>
        </p:sp>
        <p:sp>
          <p:nvSpPr>
            <p:cNvPr id="90" name="TextBox 89">
              <a:extLst>
                <a:ext uri="{FF2B5EF4-FFF2-40B4-BE49-F238E27FC236}">
                  <a16:creationId xmlns:a16="http://schemas.microsoft.com/office/drawing/2014/main" id="{2EE24073-E65A-3C1C-0351-7E187456AB2C}"/>
                </a:ext>
              </a:extLst>
            </p:cNvPr>
            <p:cNvSpPr txBox="1"/>
            <p:nvPr/>
          </p:nvSpPr>
          <p:spPr>
            <a:xfrm>
              <a:off x="1319675" y="3867996"/>
              <a:ext cx="56745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10-15%</a:t>
              </a:r>
            </a:p>
          </p:txBody>
        </p:sp>
      </p:grpSp>
      <p:sp>
        <p:nvSpPr>
          <p:cNvPr id="65" name="Oval 64">
            <a:extLst>
              <a:ext uri="{FF2B5EF4-FFF2-40B4-BE49-F238E27FC236}">
                <a16:creationId xmlns:a16="http://schemas.microsoft.com/office/drawing/2014/main" id="{8DF26D02-3C5B-1FFA-5174-A03025DA1CE1}"/>
              </a:ext>
            </a:extLst>
          </p:cNvPr>
          <p:cNvSpPr/>
          <p:nvPr/>
        </p:nvSpPr>
        <p:spPr>
          <a:xfrm>
            <a:off x="1062356" y="3279243"/>
            <a:ext cx="1076080" cy="1076082"/>
          </a:xfrm>
          <a:prstGeom prst="ellipse">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63" name="Oval 62">
            <a:extLst>
              <a:ext uri="{FF2B5EF4-FFF2-40B4-BE49-F238E27FC236}">
                <a16:creationId xmlns:a16="http://schemas.microsoft.com/office/drawing/2014/main" id="{ECF828C1-FE52-5993-05B9-ABCFA55BFE19}"/>
              </a:ext>
            </a:extLst>
          </p:cNvPr>
          <p:cNvSpPr/>
          <p:nvPr/>
        </p:nvSpPr>
        <p:spPr>
          <a:xfrm>
            <a:off x="2676487" y="2513307"/>
            <a:ext cx="1076080" cy="1076082"/>
          </a:xfrm>
          <a:prstGeom prst="ellipse">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61" name="Oval 60">
            <a:extLst>
              <a:ext uri="{FF2B5EF4-FFF2-40B4-BE49-F238E27FC236}">
                <a16:creationId xmlns:a16="http://schemas.microsoft.com/office/drawing/2014/main" id="{BB6AABB6-6AF0-C3BD-54E1-4FB187D84772}"/>
              </a:ext>
            </a:extLst>
          </p:cNvPr>
          <p:cNvSpPr/>
          <p:nvPr/>
        </p:nvSpPr>
        <p:spPr>
          <a:xfrm>
            <a:off x="4290618" y="3279243"/>
            <a:ext cx="1076080" cy="1076082"/>
          </a:xfrm>
          <a:prstGeom prst="ellipse">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59" name="Oval 58">
            <a:extLst>
              <a:ext uri="{FF2B5EF4-FFF2-40B4-BE49-F238E27FC236}">
                <a16:creationId xmlns:a16="http://schemas.microsoft.com/office/drawing/2014/main" id="{DDD2AD16-43F9-70C8-113D-2A1EA7D47A09}"/>
              </a:ext>
            </a:extLst>
          </p:cNvPr>
          <p:cNvSpPr/>
          <p:nvPr/>
        </p:nvSpPr>
        <p:spPr>
          <a:xfrm>
            <a:off x="5904748" y="2513307"/>
            <a:ext cx="1076080" cy="1076082"/>
          </a:xfrm>
          <a:prstGeom prst="ellipse">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57" name="Oval 56">
            <a:extLst>
              <a:ext uri="{FF2B5EF4-FFF2-40B4-BE49-F238E27FC236}">
                <a16:creationId xmlns:a16="http://schemas.microsoft.com/office/drawing/2014/main" id="{11B6CAA2-EAF6-F49F-8196-2B4EC4575FBF}"/>
              </a:ext>
            </a:extLst>
          </p:cNvPr>
          <p:cNvSpPr/>
          <p:nvPr/>
        </p:nvSpPr>
        <p:spPr>
          <a:xfrm>
            <a:off x="7518879" y="3279242"/>
            <a:ext cx="1076080" cy="1076082"/>
          </a:xfrm>
          <a:prstGeom prst="ellipse">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55" name="Oval 54">
            <a:extLst>
              <a:ext uri="{FF2B5EF4-FFF2-40B4-BE49-F238E27FC236}">
                <a16:creationId xmlns:a16="http://schemas.microsoft.com/office/drawing/2014/main" id="{5EB274D1-D204-FFAD-996C-A59886BC13F1}"/>
              </a:ext>
            </a:extLst>
          </p:cNvPr>
          <p:cNvSpPr/>
          <p:nvPr/>
        </p:nvSpPr>
        <p:spPr>
          <a:xfrm>
            <a:off x="9133008" y="2513307"/>
            <a:ext cx="1076080" cy="1076082"/>
          </a:xfrm>
          <a:prstGeom prst="ellipse">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grpSp>
        <p:nvGrpSpPr>
          <p:cNvPr id="9" name="Group 8">
            <a:extLst>
              <a:ext uri="{FF2B5EF4-FFF2-40B4-BE49-F238E27FC236}">
                <a16:creationId xmlns:a16="http://schemas.microsoft.com/office/drawing/2014/main" id="{292B7559-23DD-3DA2-6A4F-8E643B4B38FF}"/>
              </a:ext>
            </a:extLst>
          </p:cNvPr>
          <p:cNvGrpSpPr/>
          <p:nvPr/>
        </p:nvGrpSpPr>
        <p:grpSpPr>
          <a:xfrm>
            <a:off x="2801401" y="2840835"/>
            <a:ext cx="826252" cy="421026"/>
            <a:chOff x="1190275" y="3631636"/>
            <a:chExt cx="826252" cy="421026"/>
          </a:xfrm>
        </p:grpSpPr>
        <p:sp>
          <p:nvSpPr>
            <p:cNvPr id="10" name="TextBox 9">
              <a:extLst>
                <a:ext uri="{FF2B5EF4-FFF2-40B4-BE49-F238E27FC236}">
                  <a16:creationId xmlns:a16="http://schemas.microsoft.com/office/drawing/2014/main" id="{77CDABF3-76BF-D769-6CCA-3F7B7C29C90B}"/>
                </a:ext>
              </a:extLst>
            </p:cNvPr>
            <p:cNvSpPr txBox="1"/>
            <p:nvPr/>
          </p:nvSpPr>
          <p:spPr>
            <a:xfrm>
              <a:off x="1190275" y="3631636"/>
              <a:ext cx="826252"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solidFill>
                  <a:effectLst/>
                  <a:uLnTx/>
                  <a:uFillTx/>
                  <a:latin typeface="Calibri" panose="020F0502020204030204" pitchFamily="34" charset="0"/>
                  <a:ea typeface="Calibri"/>
                  <a:cs typeface="Calibri" panose="020F0502020204030204" pitchFamily="34" charset="0"/>
                </a:rPr>
                <a:t>Planning</a:t>
              </a:r>
            </a:p>
          </p:txBody>
        </p:sp>
        <p:sp>
          <p:nvSpPr>
            <p:cNvPr id="11" name="TextBox 10">
              <a:extLst>
                <a:ext uri="{FF2B5EF4-FFF2-40B4-BE49-F238E27FC236}">
                  <a16:creationId xmlns:a16="http://schemas.microsoft.com/office/drawing/2014/main" id="{D8C0D19C-EDCA-6282-7393-E8782B90C3A0}"/>
                </a:ext>
              </a:extLst>
            </p:cNvPr>
            <p:cNvSpPr txBox="1"/>
            <p:nvPr/>
          </p:nvSpPr>
          <p:spPr>
            <a:xfrm>
              <a:off x="1319675" y="3867996"/>
              <a:ext cx="56745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15-20%</a:t>
              </a:r>
            </a:p>
          </p:txBody>
        </p:sp>
      </p:grpSp>
      <p:grpSp>
        <p:nvGrpSpPr>
          <p:cNvPr id="12" name="Group 11">
            <a:extLst>
              <a:ext uri="{FF2B5EF4-FFF2-40B4-BE49-F238E27FC236}">
                <a16:creationId xmlns:a16="http://schemas.microsoft.com/office/drawing/2014/main" id="{89CC1934-FA8B-71FA-5E7C-8DD86D13FA76}"/>
              </a:ext>
            </a:extLst>
          </p:cNvPr>
          <p:cNvGrpSpPr/>
          <p:nvPr/>
        </p:nvGrpSpPr>
        <p:grpSpPr>
          <a:xfrm>
            <a:off x="4415532" y="3606771"/>
            <a:ext cx="826252" cy="421026"/>
            <a:chOff x="1190275" y="3631636"/>
            <a:chExt cx="826252" cy="421026"/>
          </a:xfrm>
        </p:grpSpPr>
        <p:sp>
          <p:nvSpPr>
            <p:cNvPr id="56" name="TextBox 55">
              <a:extLst>
                <a:ext uri="{FF2B5EF4-FFF2-40B4-BE49-F238E27FC236}">
                  <a16:creationId xmlns:a16="http://schemas.microsoft.com/office/drawing/2014/main" id="{6409C50E-289B-ECA2-A19F-037DEFF1EBD3}"/>
                </a:ext>
              </a:extLst>
            </p:cNvPr>
            <p:cNvSpPr txBox="1"/>
            <p:nvPr/>
          </p:nvSpPr>
          <p:spPr>
            <a:xfrm>
              <a:off x="1190275" y="3631636"/>
              <a:ext cx="826252"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solidFill>
                  <a:effectLst/>
                  <a:uLnTx/>
                  <a:uFillTx/>
                  <a:latin typeface="Calibri" panose="020F0502020204030204" pitchFamily="34" charset="0"/>
                  <a:ea typeface="Calibri"/>
                  <a:cs typeface="Calibri" panose="020F0502020204030204" pitchFamily="34" charset="0"/>
                </a:rPr>
                <a:t>Coding</a:t>
              </a:r>
            </a:p>
          </p:txBody>
        </p:sp>
        <p:sp>
          <p:nvSpPr>
            <p:cNvPr id="58" name="TextBox 57">
              <a:extLst>
                <a:ext uri="{FF2B5EF4-FFF2-40B4-BE49-F238E27FC236}">
                  <a16:creationId xmlns:a16="http://schemas.microsoft.com/office/drawing/2014/main" id="{66BD45E4-BF07-ABAA-9862-E23309DB0CF6}"/>
                </a:ext>
              </a:extLst>
            </p:cNvPr>
            <p:cNvSpPr txBox="1"/>
            <p:nvPr/>
          </p:nvSpPr>
          <p:spPr>
            <a:xfrm>
              <a:off x="1319675" y="3867996"/>
              <a:ext cx="56745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20-25%</a:t>
              </a:r>
            </a:p>
          </p:txBody>
        </p:sp>
      </p:grpSp>
      <p:grpSp>
        <p:nvGrpSpPr>
          <p:cNvPr id="60" name="Group 59">
            <a:extLst>
              <a:ext uri="{FF2B5EF4-FFF2-40B4-BE49-F238E27FC236}">
                <a16:creationId xmlns:a16="http://schemas.microsoft.com/office/drawing/2014/main" id="{117943F9-5881-A390-BB86-74DABB66B676}"/>
              </a:ext>
            </a:extLst>
          </p:cNvPr>
          <p:cNvGrpSpPr/>
          <p:nvPr/>
        </p:nvGrpSpPr>
        <p:grpSpPr>
          <a:xfrm>
            <a:off x="6029662" y="2840835"/>
            <a:ext cx="826252" cy="421026"/>
            <a:chOff x="1190275" y="3631636"/>
            <a:chExt cx="826252" cy="421026"/>
          </a:xfrm>
        </p:grpSpPr>
        <p:sp>
          <p:nvSpPr>
            <p:cNvPr id="62" name="TextBox 61">
              <a:extLst>
                <a:ext uri="{FF2B5EF4-FFF2-40B4-BE49-F238E27FC236}">
                  <a16:creationId xmlns:a16="http://schemas.microsoft.com/office/drawing/2014/main" id="{6BE1D6C1-7E9A-9512-8A0A-99073788B43D}"/>
                </a:ext>
              </a:extLst>
            </p:cNvPr>
            <p:cNvSpPr txBox="1"/>
            <p:nvPr/>
          </p:nvSpPr>
          <p:spPr>
            <a:xfrm>
              <a:off x="1190275" y="3631636"/>
              <a:ext cx="826252"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solidFill>
                  <a:effectLst/>
                  <a:uLnTx/>
                  <a:uFillTx/>
                  <a:latin typeface="Calibri" panose="020F0502020204030204" pitchFamily="34" charset="0"/>
                  <a:ea typeface="Calibri"/>
                  <a:cs typeface="Calibri" panose="020F0502020204030204" pitchFamily="34" charset="0"/>
                </a:rPr>
                <a:t>Testing</a:t>
              </a:r>
            </a:p>
          </p:txBody>
        </p:sp>
        <p:sp>
          <p:nvSpPr>
            <p:cNvPr id="64" name="TextBox 63">
              <a:extLst>
                <a:ext uri="{FF2B5EF4-FFF2-40B4-BE49-F238E27FC236}">
                  <a16:creationId xmlns:a16="http://schemas.microsoft.com/office/drawing/2014/main" id="{32BDEEA8-0208-D406-FE4A-01C5C7549CCB}"/>
                </a:ext>
              </a:extLst>
            </p:cNvPr>
            <p:cNvSpPr txBox="1"/>
            <p:nvPr/>
          </p:nvSpPr>
          <p:spPr>
            <a:xfrm>
              <a:off x="1319675" y="3867996"/>
              <a:ext cx="56745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25-30%</a:t>
              </a:r>
            </a:p>
          </p:txBody>
        </p:sp>
      </p:grpSp>
      <p:grpSp>
        <p:nvGrpSpPr>
          <p:cNvPr id="66" name="Group 65">
            <a:extLst>
              <a:ext uri="{FF2B5EF4-FFF2-40B4-BE49-F238E27FC236}">
                <a16:creationId xmlns:a16="http://schemas.microsoft.com/office/drawing/2014/main" id="{9ECB31EA-8A08-C835-4D46-58651AC1342D}"/>
              </a:ext>
            </a:extLst>
          </p:cNvPr>
          <p:cNvGrpSpPr/>
          <p:nvPr/>
        </p:nvGrpSpPr>
        <p:grpSpPr>
          <a:xfrm>
            <a:off x="7643793" y="3606770"/>
            <a:ext cx="826252" cy="421026"/>
            <a:chOff x="1190275" y="3631636"/>
            <a:chExt cx="826252" cy="421026"/>
          </a:xfrm>
        </p:grpSpPr>
        <p:sp>
          <p:nvSpPr>
            <p:cNvPr id="96" name="TextBox 95">
              <a:extLst>
                <a:ext uri="{FF2B5EF4-FFF2-40B4-BE49-F238E27FC236}">
                  <a16:creationId xmlns:a16="http://schemas.microsoft.com/office/drawing/2014/main" id="{FDD8C42D-FE0D-3715-AA94-06EFBADA3AE3}"/>
                </a:ext>
              </a:extLst>
            </p:cNvPr>
            <p:cNvSpPr txBox="1"/>
            <p:nvPr/>
          </p:nvSpPr>
          <p:spPr>
            <a:xfrm>
              <a:off x="1190275" y="3631636"/>
              <a:ext cx="826252"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solidFill>
                  <a:effectLst/>
                  <a:uLnTx/>
                  <a:uFillTx/>
                  <a:latin typeface="Calibri" panose="020F0502020204030204" pitchFamily="34" charset="0"/>
                  <a:ea typeface="Calibri"/>
                  <a:cs typeface="Calibri" panose="020F0502020204030204" pitchFamily="34" charset="0"/>
                </a:rPr>
                <a:t>Release</a:t>
              </a:r>
            </a:p>
          </p:txBody>
        </p:sp>
        <p:sp>
          <p:nvSpPr>
            <p:cNvPr id="97" name="TextBox 96">
              <a:extLst>
                <a:ext uri="{FF2B5EF4-FFF2-40B4-BE49-F238E27FC236}">
                  <a16:creationId xmlns:a16="http://schemas.microsoft.com/office/drawing/2014/main" id="{9ECADE8B-2B01-AD77-4FD4-CA129B53FAD0}"/>
                </a:ext>
              </a:extLst>
            </p:cNvPr>
            <p:cNvSpPr txBox="1"/>
            <p:nvPr/>
          </p:nvSpPr>
          <p:spPr>
            <a:xfrm>
              <a:off x="1319675" y="3867996"/>
              <a:ext cx="56745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5-10%</a:t>
              </a:r>
            </a:p>
          </p:txBody>
        </p:sp>
      </p:grpSp>
      <p:grpSp>
        <p:nvGrpSpPr>
          <p:cNvPr id="98" name="Group 97">
            <a:extLst>
              <a:ext uri="{FF2B5EF4-FFF2-40B4-BE49-F238E27FC236}">
                <a16:creationId xmlns:a16="http://schemas.microsoft.com/office/drawing/2014/main" id="{FA3D559E-81F1-1131-29E8-EA8B5704BEE6}"/>
              </a:ext>
            </a:extLst>
          </p:cNvPr>
          <p:cNvGrpSpPr/>
          <p:nvPr/>
        </p:nvGrpSpPr>
        <p:grpSpPr>
          <a:xfrm>
            <a:off x="9257922" y="2840835"/>
            <a:ext cx="826252" cy="421026"/>
            <a:chOff x="1190275" y="3631636"/>
            <a:chExt cx="826252" cy="421026"/>
          </a:xfrm>
        </p:grpSpPr>
        <p:sp>
          <p:nvSpPr>
            <p:cNvPr id="99" name="TextBox 98">
              <a:extLst>
                <a:ext uri="{FF2B5EF4-FFF2-40B4-BE49-F238E27FC236}">
                  <a16:creationId xmlns:a16="http://schemas.microsoft.com/office/drawing/2014/main" id="{3213E755-92E8-765F-C231-2AE300DDB360}"/>
                </a:ext>
              </a:extLst>
            </p:cNvPr>
            <p:cNvSpPr txBox="1"/>
            <p:nvPr/>
          </p:nvSpPr>
          <p:spPr>
            <a:xfrm>
              <a:off x="1190275" y="3631636"/>
              <a:ext cx="826252"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solidFill>
                  <a:effectLst/>
                  <a:uLnTx/>
                  <a:uFillTx/>
                  <a:latin typeface="Calibri" panose="020F0502020204030204" pitchFamily="34" charset="0"/>
                  <a:ea typeface="Calibri"/>
                  <a:cs typeface="Calibri" panose="020F0502020204030204" pitchFamily="34" charset="0"/>
                </a:rPr>
                <a:t>Support</a:t>
              </a:r>
            </a:p>
          </p:txBody>
        </p:sp>
        <p:sp>
          <p:nvSpPr>
            <p:cNvPr id="100" name="TextBox 99">
              <a:extLst>
                <a:ext uri="{FF2B5EF4-FFF2-40B4-BE49-F238E27FC236}">
                  <a16:creationId xmlns:a16="http://schemas.microsoft.com/office/drawing/2014/main" id="{F89EAEDA-41F6-4BFD-798D-5F51C00C38EA}"/>
                </a:ext>
              </a:extLst>
            </p:cNvPr>
            <p:cNvSpPr txBox="1"/>
            <p:nvPr/>
          </p:nvSpPr>
          <p:spPr>
            <a:xfrm>
              <a:off x="1319675" y="3867996"/>
              <a:ext cx="56745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25-30%</a:t>
              </a:r>
            </a:p>
          </p:txBody>
        </p:sp>
      </p:grpSp>
    </p:spTree>
    <p:extLst>
      <p:ext uri="{BB962C8B-B14F-4D97-AF65-F5344CB8AC3E}">
        <p14:creationId xmlns:p14="http://schemas.microsoft.com/office/powerpoint/2010/main" val="6237464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73583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0E5E4853-7EB4-61BB-0122-6DFAF5D9640D}"/>
              </a:ext>
            </a:extLst>
          </p:cNvPr>
          <p:cNvSpPr/>
          <p:nvPr/>
        </p:nvSpPr>
        <p:spPr bwMode="auto">
          <a:xfrm>
            <a:off x="457199" y="3231221"/>
            <a:ext cx="1224136" cy="379577"/>
          </a:xfrm>
          <a:prstGeom prst="roundRect">
            <a:avLst>
              <a:gd name="adj" fmla="val 37685"/>
            </a:avLst>
          </a:prstGeom>
          <a:solidFill>
            <a:schemeClr val="tx1">
              <a:lumMod val="85000"/>
              <a:lumOff val="15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5" name="Rounded Rectangle 54">
            <a:extLst>
              <a:ext uri="{FF2B5EF4-FFF2-40B4-BE49-F238E27FC236}">
                <a16:creationId xmlns:a16="http://schemas.microsoft.com/office/drawing/2014/main" id="{8BE8CB6D-FD5D-1508-71F8-C4BA76CF952B}"/>
              </a:ext>
            </a:extLst>
          </p:cNvPr>
          <p:cNvSpPr/>
          <p:nvPr/>
        </p:nvSpPr>
        <p:spPr bwMode="auto">
          <a:xfrm>
            <a:off x="4557129" y="3231221"/>
            <a:ext cx="1224136" cy="379577"/>
          </a:xfrm>
          <a:prstGeom prst="roundRect">
            <a:avLst>
              <a:gd name="adj" fmla="val 37685"/>
            </a:avLst>
          </a:prstGeom>
          <a:solidFill>
            <a:schemeClr val="tx1">
              <a:lumMod val="85000"/>
              <a:lumOff val="15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6" name="Rounded Rectangle 55">
            <a:extLst>
              <a:ext uri="{FF2B5EF4-FFF2-40B4-BE49-F238E27FC236}">
                <a16:creationId xmlns:a16="http://schemas.microsoft.com/office/drawing/2014/main" id="{23CEDCCF-34BF-8367-7892-A9F4D9CD3ECA}"/>
              </a:ext>
            </a:extLst>
          </p:cNvPr>
          <p:cNvSpPr/>
          <p:nvPr/>
        </p:nvSpPr>
        <p:spPr bwMode="auto">
          <a:xfrm>
            <a:off x="8638703" y="3231221"/>
            <a:ext cx="1224136" cy="379577"/>
          </a:xfrm>
          <a:prstGeom prst="roundRect">
            <a:avLst>
              <a:gd name="adj" fmla="val 37685"/>
            </a:avLst>
          </a:prstGeom>
          <a:solidFill>
            <a:schemeClr val="tx1">
              <a:lumMod val="85000"/>
              <a:lumOff val="15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7" name="Rounded Rectangle 56">
            <a:extLst>
              <a:ext uri="{FF2B5EF4-FFF2-40B4-BE49-F238E27FC236}">
                <a16:creationId xmlns:a16="http://schemas.microsoft.com/office/drawing/2014/main" id="{9B923511-17BB-4172-51A2-12761C1F09F8}"/>
              </a:ext>
            </a:extLst>
          </p:cNvPr>
          <p:cNvSpPr/>
          <p:nvPr/>
        </p:nvSpPr>
        <p:spPr bwMode="auto">
          <a:xfrm>
            <a:off x="457199" y="5773734"/>
            <a:ext cx="1224136" cy="379577"/>
          </a:xfrm>
          <a:prstGeom prst="roundRect">
            <a:avLst>
              <a:gd name="adj" fmla="val 37685"/>
            </a:avLst>
          </a:prstGeom>
          <a:solidFill>
            <a:schemeClr val="tx1">
              <a:lumMod val="85000"/>
              <a:lumOff val="15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8" name="Rounded Rectangle 57">
            <a:extLst>
              <a:ext uri="{FF2B5EF4-FFF2-40B4-BE49-F238E27FC236}">
                <a16:creationId xmlns:a16="http://schemas.microsoft.com/office/drawing/2014/main" id="{5F1547F3-D350-BC21-6506-33411EE43E14}"/>
              </a:ext>
            </a:extLst>
          </p:cNvPr>
          <p:cNvSpPr/>
          <p:nvPr/>
        </p:nvSpPr>
        <p:spPr bwMode="auto">
          <a:xfrm>
            <a:off x="4557129" y="5773734"/>
            <a:ext cx="461902" cy="379577"/>
          </a:xfrm>
          <a:prstGeom prst="roundRect">
            <a:avLst>
              <a:gd name="adj" fmla="val 37685"/>
            </a:avLst>
          </a:prstGeom>
          <a:solidFill>
            <a:schemeClr val="tx1">
              <a:lumMod val="85000"/>
              <a:lumOff val="15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9" name="Rounded Rectangle 58">
            <a:extLst>
              <a:ext uri="{FF2B5EF4-FFF2-40B4-BE49-F238E27FC236}">
                <a16:creationId xmlns:a16="http://schemas.microsoft.com/office/drawing/2014/main" id="{EB95E28B-3874-B9E9-136E-2514D9D2EF80}"/>
              </a:ext>
            </a:extLst>
          </p:cNvPr>
          <p:cNvSpPr/>
          <p:nvPr/>
        </p:nvSpPr>
        <p:spPr bwMode="auto">
          <a:xfrm>
            <a:off x="8638703" y="5773734"/>
            <a:ext cx="888736" cy="379577"/>
          </a:xfrm>
          <a:prstGeom prst="roundRect">
            <a:avLst>
              <a:gd name="adj" fmla="val 37685"/>
            </a:avLst>
          </a:prstGeom>
          <a:solidFill>
            <a:schemeClr val="tx1">
              <a:lumMod val="85000"/>
              <a:lumOff val="15000"/>
            </a:schemeClr>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 name="Title 1">
            <a:extLst>
              <a:ext uri="{FF2B5EF4-FFF2-40B4-BE49-F238E27FC236}">
                <a16:creationId xmlns:a16="http://schemas.microsoft.com/office/drawing/2014/main" id="{4A259A36-E216-2A1F-9F0C-1C6EF5CED12C}"/>
              </a:ext>
            </a:extLst>
          </p:cNvPr>
          <p:cNvSpPr>
            <a:spLocks noGrp="1"/>
          </p:cNvSpPr>
          <p:nvPr>
            <p:ph type="title"/>
          </p:nvPr>
        </p:nvSpPr>
        <p:spPr/>
        <p:txBody>
          <a:bodyPr/>
          <a:lstStyle/>
          <a:p>
            <a:r>
              <a:rPr lang="en-US"/>
              <a:t>Ready to Use AI-Infused Experiences to Get a Fast Feedback</a:t>
            </a:r>
            <a:endParaRPr lang="en-GE"/>
          </a:p>
        </p:txBody>
      </p:sp>
      <p:sp>
        <p:nvSpPr>
          <p:cNvPr id="3" name="Text Placeholder 2">
            <a:extLst>
              <a:ext uri="{FF2B5EF4-FFF2-40B4-BE49-F238E27FC236}">
                <a16:creationId xmlns:a16="http://schemas.microsoft.com/office/drawing/2014/main" id="{14478F64-1E30-3E1C-5EBB-414A2CB8C34B}"/>
              </a:ext>
            </a:extLst>
          </p:cNvPr>
          <p:cNvSpPr>
            <a:spLocks noGrp="1"/>
          </p:cNvSpPr>
          <p:nvPr>
            <p:ph type="body" sz="quarter" idx="15"/>
          </p:nvPr>
        </p:nvSpPr>
        <p:spPr/>
        <p:txBody>
          <a:bodyPr/>
          <a:lstStyle/>
          <a:p>
            <a:endParaRPr lang="en-GE"/>
          </a:p>
        </p:txBody>
      </p:sp>
      <p:sp>
        <p:nvSpPr>
          <p:cNvPr id="7" name="Text Placeholder 3">
            <a:extLst>
              <a:ext uri="{FF2B5EF4-FFF2-40B4-BE49-F238E27FC236}">
                <a16:creationId xmlns:a16="http://schemas.microsoft.com/office/drawing/2014/main" id="{FE421766-FDDE-AE99-5D74-BEAEAA660ADB}"/>
              </a:ext>
            </a:extLst>
          </p:cNvPr>
          <p:cNvSpPr txBox="1">
            <a:spLocks/>
          </p:cNvSpPr>
          <p:nvPr/>
        </p:nvSpPr>
        <p:spPr>
          <a:xfrm>
            <a:off x="468085" y="1241285"/>
            <a:ext cx="3085113" cy="505588"/>
          </a:xfrm>
          <a:prstGeom prst="rect">
            <a:avLst/>
          </a:prstGeom>
        </p:spPr>
        <p:txBody>
          <a:bodyPr lIns="720000" anchor="ctr">
            <a:noAutofit/>
          </a:bodyPr>
          <a:lstStyle>
            <a:defPPr>
              <a:defRPr lang="en-US"/>
            </a:defPPr>
            <a:lvl1pPr marR="0" lvl="0" indent="0" fontAlgn="auto">
              <a:lnSpc>
                <a:spcPts val="1600"/>
              </a:lnSpc>
              <a:spcBef>
                <a:spcPts val="0"/>
              </a:spcBef>
              <a:spcAft>
                <a:spcPts val="0"/>
              </a:spcAft>
              <a:buClrTx/>
              <a:buSzTx/>
              <a:buFont typeface="Arial" panose="020B0604020202020204" pitchFamily="34" charset="0"/>
              <a:buNone/>
              <a:tabLst/>
              <a:defRPr kumimoji="0" sz="1400" b="1" i="0" u="none" strike="noStrike" cap="none" spc="0" normalizeH="0" baseline="0">
                <a:ln>
                  <a:noFill/>
                </a:ln>
                <a:gradFill>
                  <a:gsLst>
                    <a:gs pos="0">
                      <a:schemeClr val="accent2"/>
                    </a:gs>
                    <a:gs pos="34000">
                      <a:schemeClr val="accent2">
                        <a:lumMod val="75000"/>
                      </a:schemeClr>
                    </a:gs>
                    <a:gs pos="99000">
                      <a:schemeClr val="accent4"/>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defRPr>
            </a:lvl1pPr>
            <a:lvl2pPr marL="6350" indent="0">
              <a:lnSpc>
                <a:spcPct val="110000"/>
              </a:lnSpc>
              <a:spcBef>
                <a:spcPts val="600"/>
              </a:spcBef>
              <a:spcAft>
                <a:spcPts val="0"/>
              </a:spcAft>
              <a:buFont typeface="Arial" panose="020B0604020202020204" pitchFamily="34" charset="0"/>
              <a:buNone/>
              <a:tabLst/>
              <a:defRPr sz="1200" b="0" i="0">
                <a:latin typeface="Calibri Light" panose="020F0302020204030204" pitchFamily="34" charset="0"/>
                <a:ea typeface="Source Sans Pro" panose="020B0503030403020204" pitchFamily="34" charset="0"/>
                <a:cs typeface="Calibri Light" panose="020F0302020204030204" pitchFamily="34" charset="0"/>
              </a:defRPr>
            </a:lvl2pPr>
            <a:lvl3pPr marL="228600"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3pPr>
            <a:lvl4pPr marL="401638"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4pPr>
            <a:lvl5pPr marL="582613"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gradFill>
                  <a:gsLst>
                    <a:gs pos="0">
                      <a:srgbClr val="418DFF"/>
                    </a:gs>
                    <a:gs pos="34000">
                      <a:srgbClr val="418DFF">
                        <a:lumMod val="75000"/>
                      </a:srgbClr>
                    </a:gs>
                    <a:gs pos="99000">
                      <a:srgbClr val="8353D2"/>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rPr>
              <a:t>User Stories Elaboration</a:t>
            </a:r>
          </a:p>
        </p:txBody>
      </p:sp>
      <p:sp>
        <p:nvSpPr>
          <p:cNvPr id="8" name="Text Placeholder 5">
            <a:extLst>
              <a:ext uri="{FF2B5EF4-FFF2-40B4-BE49-F238E27FC236}">
                <a16:creationId xmlns:a16="http://schemas.microsoft.com/office/drawing/2014/main" id="{B84B090D-0FEF-8B82-A57D-A1AF2E98A0D8}"/>
              </a:ext>
            </a:extLst>
          </p:cNvPr>
          <p:cNvSpPr txBox="1">
            <a:spLocks/>
          </p:cNvSpPr>
          <p:nvPr/>
        </p:nvSpPr>
        <p:spPr>
          <a:xfrm>
            <a:off x="4566582" y="1241285"/>
            <a:ext cx="3096000" cy="505588"/>
          </a:xfrm>
          <a:prstGeom prst="rect">
            <a:avLst/>
          </a:prstGeom>
        </p:spPr>
        <p:txBody>
          <a:bodyPr lIns="720000" anchor="ctr">
            <a:noAutofit/>
          </a:bodyPr>
          <a:lstStyle>
            <a:defPPr>
              <a:defRPr lang="en-US"/>
            </a:defPPr>
            <a:lvl1pPr marR="0" lvl="0" indent="0" fontAlgn="auto">
              <a:lnSpc>
                <a:spcPts val="1600"/>
              </a:lnSpc>
              <a:spcBef>
                <a:spcPts val="0"/>
              </a:spcBef>
              <a:spcAft>
                <a:spcPts val="0"/>
              </a:spcAft>
              <a:buClrTx/>
              <a:buSzTx/>
              <a:buFont typeface="Arial" panose="020B0604020202020204" pitchFamily="34" charset="0"/>
              <a:buNone/>
              <a:tabLst/>
              <a:defRPr kumimoji="0" sz="1400" b="1" i="0" u="none" strike="noStrike" cap="none" spc="0" normalizeH="0" baseline="0">
                <a:ln>
                  <a:noFill/>
                </a:ln>
                <a:gradFill>
                  <a:gsLst>
                    <a:gs pos="0">
                      <a:schemeClr val="accent2"/>
                    </a:gs>
                    <a:gs pos="34000">
                      <a:schemeClr val="accent2">
                        <a:lumMod val="75000"/>
                      </a:schemeClr>
                    </a:gs>
                    <a:gs pos="99000">
                      <a:schemeClr val="accent4"/>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defRPr>
            </a:lvl1pPr>
            <a:lvl2pPr marL="6350" indent="0">
              <a:lnSpc>
                <a:spcPct val="110000"/>
              </a:lnSpc>
              <a:spcBef>
                <a:spcPts val="600"/>
              </a:spcBef>
              <a:spcAft>
                <a:spcPts val="0"/>
              </a:spcAft>
              <a:buFont typeface="Arial" panose="020B0604020202020204" pitchFamily="34" charset="0"/>
              <a:buNone/>
              <a:tabLst/>
              <a:defRPr sz="1200" b="0" i="0">
                <a:latin typeface="Calibri Light" panose="020F0302020204030204" pitchFamily="34" charset="0"/>
                <a:ea typeface="Source Sans Pro" panose="020B0503030403020204" pitchFamily="34" charset="0"/>
                <a:cs typeface="Calibri Light" panose="020F0302020204030204" pitchFamily="34" charset="0"/>
              </a:defRPr>
            </a:lvl2pPr>
            <a:lvl3pPr marL="228600"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3pPr>
            <a:lvl4pPr marL="401638"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4pPr>
            <a:lvl5pPr marL="582613"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gradFill>
                  <a:gsLst>
                    <a:gs pos="0">
                      <a:srgbClr val="418DFF"/>
                    </a:gs>
                    <a:gs pos="34000">
                      <a:srgbClr val="418DFF">
                        <a:lumMod val="75000"/>
                      </a:srgbClr>
                    </a:gs>
                    <a:gs pos="99000">
                      <a:srgbClr val="8353D2"/>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rPr>
              <a:t>Code Reviewer</a:t>
            </a:r>
          </a:p>
        </p:txBody>
      </p:sp>
      <p:sp>
        <p:nvSpPr>
          <p:cNvPr id="9" name="Text Placeholder 7">
            <a:extLst>
              <a:ext uri="{FF2B5EF4-FFF2-40B4-BE49-F238E27FC236}">
                <a16:creationId xmlns:a16="http://schemas.microsoft.com/office/drawing/2014/main" id="{B8218E5E-1A48-7674-FDDD-3D7BC96A3589}"/>
              </a:ext>
            </a:extLst>
          </p:cNvPr>
          <p:cNvSpPr txBox="1">
            <a:spLocks/>
          </p:cNvSpPr>
          <p:nvPr/>
        </p:nvSpPr>
        <p:spPr>
          <a:xfrm>
            <a:off x="8638703" y="1241285"/>
            <a:ext cx="3092921" cy="505588"/>
          </a:xfrm>
          <a:prstGeom prst="rect">
            <a:avLst/>
          </a:prstGeom>
        </p:spPr>
        <p:txBody>
          <a:bodyPr lIns="720000" anchor="ctr">
            <a:noAutofit/>
          </a:bodyPr>
          <a:lstStyle>
            <a:defPPr>
              <a:defRPr lang="en-US"/>
            </a:defPPr>
            <a:lvl1pPr marR="0" lvl="0" indent="0" fontAlgn="auto">
              <a:lnSpc>
                <a:spcPts val="1600"/>
              </a:lnSpc>
              <a:spcBef>
                <a:spcPts val="0"/>
              </a:spcBef>
              <a:spcAft>
                <a:spcPts val="0"/>
              </a:spcAft>
              <a:buClrTx/>
              <a:buSzTx/>
              <a:buFont typeface="Arial" panose="020B0604020202020204" pitchFamily="34" charset="0"/>
              <a:buNone/>
              <a:tabLst/>
              <a:defRPr kumimoji="0" sz="1400" b="1" i="0" u="none" strike="noStrike" cap="none" spc="0" normalizeH="0" baseline="0">
                <a:ln>
                  <a:noFill/>
                </a:ln>
                <a:gradFill>
                  <a:gsLst>
                    <a:gs pos="0">
                      <a:schemeClr val="accent2"/>
                    </a:gs>
                    <a:gs pos="34000">
                      <a:schemeClr val="accent2">
                        <a:lumMod val="75000"/>
                      </a:schemeClr>
                    </a:gs>
                    <a:gs pos="99000">
                      <a:schemeClr val="accent4"/>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defRPr>
            </a:lvl1pPr>
            <a:lvl2pPr marL="6350" indent="0">
              <a:lnSpc>
                <a:spcPct val="110000"/>
              </a:lnSpc>
              <a:spcBef>
                <a:spcPts val="600"/>
              </a:spcBef>
              <a:spcAft>
                <a:spcPts val="0"/>
              </a:spcAft>
              <a:buFont typeface="Arial" panose="020B0604020202020204" pitchFamily="34" charset="0"/>
              <a:buNone/>
              <a:tabLst/>
              <a:defRPr sz="1200" b="0" i="0">
                <a:latin typeface="Calibri Light" panose="020F0302020204030204" pitchFamily="34" charset="0"/>
                <a:ea typeface="Source Sans Pro" panose="020B0503030403020204" pitchFamily="34" charset="0"/>
                <a:cs typeface="Calibri Light" panose="020F0302020204030204" pitchFamily="34" charset="0"/>
              </a:defRPr>
            </a:lvl2pPr>
            <a:lvl3pPr marL="228600"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3pPr>
            <a:lvl4pPr marL="401638"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4pPr>
            <a:lvl5pPr marL="582613"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gradFill>
                  <a:gsLst>
                    <a:gs pos="0">
                      <a:srgbClr val="418DFF"/>
                    </a:gs>
                    <a:gs pos="34000">
                      <a:srgbClr val="418DFF">
                        <a:lumMod val="75000"/>
                      </a:srgbClr>
                    </a:gs>
                    <a:gs pos="99000">
                      <a:srgbClr val="8353D2"/>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rPr>
              <a:t>Tests Automation</a:t>
            </a:r>
            <a:r>
              <a:rPr kumimoji="0" lang="ru-RU" sz="1400" b="1" i="0" u="none" strike="noStrike" kern="1200" cap="none" spc="0" normalizeH="0" baseline="0" noProof="0">
                <a:ln>
                  <a:noFill/>
                </a:ln>
                <a:gradFill>
                  <a:gsLst>
                    <a:gs pos="0">
                      <a:srgbClr val="418DFF"/>
                    </a:gs>
                    <a:gs pos="34000">
                      <a:srgbClr val="418DFF">
                        <a:lumMod val="75000"/>
                      </a:srgbClr>
                    </a:gs>
                    <a:gs pos="99000">
                      <a:srgbClr val="8353D2"/>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rPr>
              <a:t> </a:t>
            </a:r>
            <a:r>
              <a:rPr kumimoji="0" lang="en-US" sz="1400" b="1" i="0" u="none" strike="noStrike" kern="1200" cap="none" spc="0" normalizeH="0" baseline="0" noProof="0">
                <a:ln>
                  <a:noFill/>
                </a:ln>
                <a:gradFill>
                  <a:gsLst>
                    <a:gs pos="0">
                      <a:srgbClr val="418DFF"/>
                    </a:gs>
                    <a:gs pos="34000">
                      <a:srgbClr val="418DFF">
                        <a:lumMod val="75000"/>
                      </a:srgbClr>
                    </a:gs>
                    <a:gs pos="99000">
                      <a:srgbClr val="8353D2"/>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rPr>
              <a:t>Agent</a:t>
            </a:r>
          </a:p>
        </p:txBody>
      </p:sp>
      <p:sp>
        <p:nvSpPr>
          <p:cNvPr id="11" name="Rectangle 10">
            <a:extLst>
              <a:ext uri="{FF2B5EF4-FFF2-40B4-BE49-F238E27FC236}">
                <a16:creationId xmlns:a16="http://schemas.microsoft.com/office/drawing/2014/main" id="{B7F13EF2-8104-BB9F-6232-C89F9158C0F2}"/>
              </a:ext>
            </a:extLst>
          </p:cNvPr>
          <p:cNvSpPr>
            <a:spLocks noChangeAspect="1"/>
          </p:cNvSpPr>
          <p:nvPr/>
        </p:nvSpPr>
        <p:spPr bwMode="auto">
          <a:xfrm>
            <a:off x="468086" y="1242080"/>
            <a:ext cx="503999" cy="503999"/>
          </a:xfrm>
          <a:prstGeom prst="rect">
            <a:avLst/>
          </a:prstGeom>
          <a:noFill/>
          <a:ln w="15875">
            <a:gradFill>
              <a:gsLst>
                <a:gs pos="0">
                  <a:schemeClr val="accent2"/>
                </a:gs>
                <a:gs pos="51000">
                  <a:schemeClr val="accent2">
                    <a:lumMod val="75000"/>
                  </a:schemeClr>
                </a:gs>
                <a:gs pos="99000">
                  <a:schemeClr val="accent4"/>
                </a:gs>
              </a:gsLst>
              <a:lin ang="5400000" scaled="1"/>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2" name="Rectangle 11">
            <a:extLst>
              <a:ext uri="{FF2B5EF4-FFF2-40B4-BE49-F238E27FC236}">
                <a16:creationId xmlns:a16="http://schemas.microsoft.com/office/drawing/2014/main" id="{D26ACA0A-6269-C9D6-1736-10757ADA755F}"/>
              </a:ext>
            </a:extLst>
          </p:cNvPr>
          <p:cNvSpPr>
            <a:spLocks noChangeAspect="1"/>
          </p:cNvSpPr>
          <p:nvPr/>
        </p:nvSpPr>
        <p:spPr bwMode="auto">
          <a:xfrm>
            <a:off x="4569032" y="1242080"/>
            <a:ext cx="503999" cy="503999"/>
          </a:xfrm>
          <a:prstGeom prst="rect">
            <a:avLst/>
          </a:prstGeom>
          <a:noFill/>
          <a:ln w="15875">
            <a:gradFill>
              <a:gsLst>
                <a:gs pos="0">
                  <a:schemeClr val="accent2"/>
                </a:gs>
                <a:gs pos="51000">
                  <a:schemeClr val="accent2">
                    <a:lumMod val="75000"/>
                  </a:schemeClr>
                </a:gs>
                <a:gs pos="99000">
                  <a:schemeClr val="accent4"/>
                </a:gs>
              </a:gsLst>
              <a:lin ang="5400000" scaled="1"/>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3" name="Rectangle 12">
            <a:extLst>
              <a:ext uri="{FF2B5EF4-FFF2-40B4-BE49-F238E27FC236}">
                <a16:creationId xmlns:a16="http://schemas.microsoft.com/office/drawing/2014/main" id="{118F32FE-0616-0B04-06B4-A0A825A958F8}"/>
              </a:ext>
            </a:extLst>
          </p:cNvPr>
          <p:cNvSpPr>
            <a:spLocks noChangeAspect="1"/>
          </p:cNvSpPr>
          <p:nvPr/>
        </p:nvSpPr>
        <p:spPr bwMode="auto">
          <a:xfrm>
            <a:off x="8642269" y="1242080"/>
            <a:ext cx="503999" cy="503999"/>
          </a:xfrm>
          <a:prstGeom prst="rect">
            <a:avLst/>
          </a:prstGeom>
          <a:noFill/>
          <a:ln w="15875">
            <a:gradFill>
              <a:gsLst>
                <a:gs pos="0">
                  <a:schemeClr val="accent2"/>
                </a:gs>
                <a:gs pos="51000">
                  <a:schemeClr val="accent2">
                    <a:lumMod val="75000"/>
                  </a:schemeClr>
                </a:gs>
                <a:gs pos="99000">
                  <a:schemeClr val="accent4"/>
                </a:gs>
              </a:gsLst>
              <a:lin ang="5400000" scaled="1"/>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7" name="Text Placeholder 3">
            <a:extLst>
              <a:ext uri="{FF2B5EF4-FFF2-40B4-BE49-F238E27FC236}">
                <a16:creationId xmlns:a16="http://schemas.microsoft.com/office/drawing/2014/main" id="{B13DD2E2-57E0-1D90-9350-FFE358039D17}"/>
              </a:ext>
            </a:extLst>
          </p:cNvPr>
          <p:cNvSpPr txBox="1">
            <a:spLocks/>
          </p:cNvSpPr>
          <p:nvPr/>
        </p:nvSpPr>
        <p:spPr>
          <a:xfrm>
            <a:off x="468085" y="3824108"/>
            <a:ext cx="3085113" cy="505588"/>
          </a:xfrm>
          <a:prstGeom prst="rect">
            <a:avLst/>
          </a:prstGeom>
        </p:spPr>
        <p:txBody>
          <a:bodyPr lIns="720000" anchor="ctr">
            <a:noAutofit/>
          </a:bodyPr>
          <a:lstStyle>
            <a:defPPr>
              <a:defRPr lang="en-US"/>
            </a:defPPr>
            <a:lvl1pPr marR="0" lvl="0" indent="0" fontAlgn="auto">
              <a:lnSpc>
                <a:spcPts val="1600"/>
              </a:lnSpc>
              <a:spcBef>
                <a:spcPts val="0"/>
              </a:spcBef>
              <a:spcAft>
                <a:spcPts val="0"/>
              </a:spcAft>
              <a:buClrTx/>
              <a:buSzTx/>
              <a:buFont typeface="Arial" panose="020B0604020202020204" pitchFamily="34" charset="0"/>
              <a:buNone/>
              <a:tabLst/>
              <a:defRPr kumimoji="0" sz="1400" b="1" i="0" u="none" strike="noStrike" cap="none" spc="0" normalizeH="0" baseline="0">
                <a:ln>
                  <a:noFill/>
                </a:ln>
                <a:gradFill>
                  <a:gsLst>
                    <a:gs pos="0">
                      <a:schemeClr val="accent2"/>
                    </a:gs>
                    <a:gs pos="34000">
                      <a:schemeClr val="accent2">
                        <a:lumMod val="75000"/>
                      </a:schemeClr>
                    </a:gs>
                    <a:gs pos="99000">
                      <a:schemeClr val="accent4"/>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defRPr>
            </a:lvl1pPr>
            <a:lvl2pPr marL="6350" indent="0">
              <a:lnSpc>
                <a:spcPct val="110000"/>
              </a:lnSpc>
              <a:spcBef>
                <a:spcPts val="600"/>
              </a:spcBef>
              <a:spcAft>
                <a:spcPts val="0"/>
              </a:spcAft>
              <a:buFont typeface="Arial" panose="020B0604020202020204" pitchFamily="34" charset="0"/>
              <a:buNone/>
              <a:tabLst/>
              <a:defRPr sz="1200" b="0" i="0">
                <a:latin typeface="Calibri Light" panose="020F0302020204030204" pitchFamily="34" charset="0"/>
                <a:ea typeface="Source Sans Pro" panose="020B0503030403020204" pitchFamily="34" charset="0"/>
                <a:cs typeface="Calibri Light" panose="020F0302020204030204" pitchFamily="34" charset="0"/>
              </a:defRPr>
            </a:lvl2pPr>
            <a:lvl3pPr marL="228600"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3pPr>
            <a:lvl4pPr marL="401638"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4pPr>
            <a:lvl5pPr marL="582613"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gradFill>
                  <a:gsLst>
                    <a:gs pos="0">
                      <a:srgbClr val="418DFF"/>
                    </a:gs>
                    <a:gs pos="34000">
                      <a:srgbClr val="418DFF">
                        <a:lumMod val="75000"/>
                      </a:srgbClr>
                    </a:gs>
                    <a:gs pos="99000">
                      <a:srgbClr val="8353D2"/>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rPr>
              <a:t>Tests Analysis &amp; Planning</a:t>
            </a:r>
          </a:p>
        </p:txBody>
      </p:sp>
      <p:sp>
        <p:nvSpPr>
          <p:cNvPr id="18" name="Text Placeholder 5">
            <a:extLst>
              <a:ext uri="{FF2B5EF4-FFF2-40B4-BE49-F238E27FC236}">
                <a16:creationId xmlns:a16="http://schemas.microsoft.com/office/drawing/2014/main" id="{CD601DFE-41C7-BFF5-B1A1-91A734145844}"/>
              </a:ext>
            </a:extLst>
          </p:cNvPr>
          <p:cNvSpPr txBox="1">
            <a:spLocks/>
          </p:cNvSpPr>
          <p:nvPr/>
        </p:nvSpPr>
        <p:spPr>
          <a:xfrm>
            <a:off x="4566582" y="3824108"/>
            <a:ext cx="3096000" cy="505588"/>
          </a:xfrm>
          <a:prstGeom prst="rect">
            <a:avLst/>
          </a:prstGeom>
        </p:spPr>
        <p:txBody>
          <a:bodyPr lIns="720000" anchor="ctr">
            <a:noAutofit/>
          </a:bodyPr>
          <a:lstStyle>
            <a:defPPr>
              <a:defRPr lang="en-US"/>
            </a:defPPr>
            <a:lvl1pPr marR="0" lvl="0" indent="0" fontAlgn="auto">
              <a:lnSpc>
                <a:spcPts val="1600"/>
              </a:lnSpc>
              <a:spcBef>
                <a:spcPts val="0"/>
              </a:spcBef>
              <a:spcAft>
                <a:spcPts val="0"/>
              </a:spcAft>
              <a:buClrTx/>
              <a:buSzTx/>
              <a:buFont typeface="Arial" panose="020B0604020202020204" pitchFamily="34" charset="0"/>
              <a:buNone/>
              <a:tabLst/>
              <a:defRPr kumimoji="0" sz="1400" b="1" i="0" u="none" strike="noStrike" cap="none" spc="0" normalizeH="0" baseline="0">
                <a:ln>
                  <a:noFill/>
                </a:ln>
                <a:gradFill>
                  <a:gsLst>
                    <a:gs pos="0">
                      <a:schemeClr val="accent2"/>
                    </a:gs>
                    <a:gs pos="34000">
                      <a:schemeClr val="accent2">
                        <a:lumMod val="75000"/>
                      </a:schemeClr>
                    </a:gs>
                    <a:gs pos="99000">
                      <a:schemeClr val="accent4"/>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defRPr>
            </a:lvl1pPr>
            <a:lvl2pPr marL="6350" indent="0">
              <a:lnSpc>
                <a:spcPct val="110000"/>
              </a:lnSpc>
              <a:spcBef>
                <a:spcPts val="600"/>
              </a:spcBef>
              <a:spcAft>
                <a:spcPts val="0"/>
              </a:spcAft>
              <a:buFont typeface="Arial" panose="020B0604020202020204" pitchFamily="34" charset="0"/>
              <a:buNone/>
              <a:tabLst/>
              <a:defRPr sz="1200" b="0" i="0">
                <a:latin typeface="Calibri Light" panose="020F0302020204030204" pitchFamily="34" charset="0"/>
                <a:ea typeface="Source Sans Pro" panose="020B0503030403020204" pitchFamily="34" charset="0"/>
                <a:cs typeface="Calibri Light" panose="020F0302020204030204" pitchFamily="34" charset="0"/>
              </a:defRPr>
            </a:lvl2pPr>
            <a:lvl3pPr marL="228600"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3pPr>
            <a:lvl4pPr marL="401638"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4pPr>
            <a:lvl5pPr marL="582613"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gradFill>
                  <a:gsLst>
                    <a:gs pos="0">
                      <a:srgbClr val="418DFF"/>
                    </a:gs>
                    <a:gs pos="34000">
                      <a:srgbClr val="418DFF">
                        <a:lumMod val="75000"/>
                      </a:srgbClr>
                    </a:gs>
                    <a:gs pos="99000">
                      <a:srgbClr val="8353D2"/>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rPr>
              <a:t>Code to Documentation </a:t>
            </a:r>
          </a:p>
        </p:txBody>
      </p:sp>
      <p:sp>
        <p:nvSpPr>
          <p:cNvPr id="19" name="Text Placeholder 7">
            <a:extLst>
              <a:ext uri="{FF2B5EF4-FFF2-40B4-BE49-F238E27FC236}">
                <a16:creationId xmlns:a16="http://schemas.microsoft.com/office/drawing/2014/main" id="{7EE6A265-6920-F999-B4BC-40ED3241077C}"/>
              </a:ext>
            </a:extLst>
          </p:cNvPr>
          <p:cNvSpPr txBox="1">
            <a:spLocks/>
          </p:cNvSpPr>
          <p:nvPr/>
        </p:nvSpPr>
        <p:spPr>
          <a:xfrm>
            <a:off x="8638703" y="3824108"/>
            <a:ext cx="3092921" cy="505588"/>
          </a:xfrm>
          <a:prstGeom prst="rect">
            <a:avLst/>
          </a:prstGeom>
        </p:spPr>
        <p:txBody>
          <a:bodyPr lIns="720000" anchor="ctr">
            <a:noAutofit/>
          </a:bodyPr>
          <a:lstStyle>
            <a:defPPr>
              <a:defRPr lang="en-US"/>
            </a:defPPr>
            <a:lvl1pPr marR="0" lvl="0" indent="0" fontAlgn="auto">
              <a:lnSpc>
                <a:spcPts val="1600"/>
              </a:lnSpc>
              <a:spcBef>
                <a:spcPts val="0"/>
              </a:spcBef>
              <a:spcAft>
                <a:spcPts val="0"/>
              </a:spcAft>
              <a:buClrTx/>
              <a:buSzTx/>
              <a:buFont typeface="Arial" panose="020B0604020202020204" pitchFamily="34" charset="0"/>
              <a:buNone/>
              <a:tabLst/>
              <a:defRPr kumimoji="0" sz="1400" b="1" i="0" u="none" strike="noStrike" cap="none" spc="0" normalizeH="0" baseline="0">
                <a:ln>
                  <a:noFill/>
                </a:ln>
                <a:gradFill>
                  <a:gsLst>
                    <a:gs pos="0">
                      <a:schemeClr val="accent2"/>
                    </a:gs>
                    <a:gs pos="34000">
                      <a:schemeClr val="accent2">
                        <a:lumMod val="75000"/>
                      </a:schemeClr>
                    </a:gs>
                    <a:gs pos="99000">
                      <a:schemeClr val="accent4"/>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defRPr>
            </a:lvl1pPr>
            <a:lvl2pPr marL="6350" indent="0">
              <a:lnSpc>
                <a:spcPct val="110000"/>
              </a:lnSpc>
              <a:spcBef>
                <a:spcPts val="600"/>
              </a:spcBef>
              <a:spcAft>
                <a:spcPts val="0"/>
              </a:spcAft>
              <a:buFont typeface="Arial" panose="020B0604020202020204" pitchFamily="34" charset="0"/>
              <a:buNone/>
              <a:tabLst/>
              <a:defRPr sz="1200" b="0" i="0">
                <a:latin typeface="Calibri Light" panose="020F0302020204030204" pitchFamily="34" charset="0"/>
                <a:ea typeface="Source Sans Pro" panose="020B0503030403020204" pitchFamily="34" charset="0"/>
                <a:cs typeface="Calibri Light" panose="020F0302020204030204" pitchFamily="34" charset="0"/>
              </a:defRPr>
            </a:lvl2pPr>
            <a:lvl3pPr marL="228600"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3pPr>
            <a:lvl4pPr marL="401638"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4pPr>
            <a:lvl5pPr marL="582613" indent="-228600">
              <a:lnSpc>
                <a:spcPct val="110000"/>
              </a:lnSpc>
              <a:spcBef>
                <a:spcPts val="600"/>
              </a:spcBef>
              <a:spcAft>
                <a:spcPts val="0"/>
              </a:spcAft>
              <a:buFont typeface="Arial" panose="020B0604020202020204" pitchFamily="34" charset="0"/>
              <a:buChar char="•"/>
              <a:tabLst/>
              <a:defRPr sz="1200" b="0" i="0">
                <a:latin typeface="Calibri Light" panose="020F0302020204030204" pitchFamily="34" charset="0"/>
                <a:ea typeface="Source Sans Pro" panose="020B0503030403020204" pitchFamily="34" charset="0"/>
                <a:cs typeface="Calibri Light" panose="020F03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gradFill>
                  <a:gsLst>
                    <a:gs pos="0">
                      <a:srgbClr val="418DFF"/>
                    </a:gs>
                    <a:gs pos="34000">
                      <a:srgbClr val="418DFF">
                        <a:lumMod val="75000"/>
                      </a:srgbClr>
                    </a:gs>
                    <a:gs pos="99000">
                      <a:srgbClr val="8353D2"/>
                    </a:gs>
                  </a:gsLst>
                  <a:lin ang="2400000" scaled="0"/>
                </a:gradFill>
                <a:effectLst/>
                <a:uLnTx/>
                <a:uFillTx/>
                <a:latin typeface="Calibri" panose="020F0502020204030204" pitchFamily="34" charset="0"/>
                <a:ea typeface="Source Sans Pro" panose="020B0503030403020204" pitchFamily="34" charset="0"/>
                <a:cs typeface="Calibri" panose="020F0502020204030204" pitchFamily="34" charset="0"/>
              </a:rPr>
              <a:t>Support Assistant</a:t>
            </a:r>
          </a:p>
        </p:txBody>
      </p:sp>
      <p:sp>
        <p:nvSpPr>
          <p:cNvPr id="21" name="Rectangle 20">
            <a:extLst>
              <a:ext uri="{FF2B5EF4-FFF2-40B4-BE49-F238E27FC236}">
                <a16:creationId xmlns:a16="http://schemas.microsoft.com/office/drawing/2014/main" id="{743AF54D-3250-832D-8C67-AF9F5041DED5}"/>
              </a:ext>
            </a:extLst>
          </p:cNvPr>
          <p:cNvSpPr>
            <a:spLocks noChangeAspect="1"/>
          </p:cNvSpPr>
          <p:nvPr/>
        </p:nvSpPr>
        <p:spPr bwMode="auto">
          <a:xfrm>
            <a:off x="468086" y="3824903"/>
            <a:ext cx="503999" cy="503999"/>
          </a:xfrm>
          <a:prstGeom prst="rect">
            <a:avLst/>
          </a:prstGeom>
          <a:noFill/>
          <a:ln w="15875">
            <a:gradFill>
              <a:gsLst>
                <a:gs pos="0">
                  <a:schemeClr val="accent2"/>
                </a:gs>
                <a:gs pos="51000">
                  <a:schemeClr val="accent2">
                    <a:lumMod val="75000"/>
                  </a:schemeClr>
                </a:gs>
                <a:gs pos="99000">
                  <a:schemeClr val="accent4"/>
                </a:gs>
              </a:gsLst>
              <a:lin ang="5400000" scaled="1"/>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2" name="Rectangle 21">
            <a:extLst>
              <a:ext uri="{FF2B5EF4-FFF2-40B4-BE49-F238E27FC236}">
                <a16:creationId xmlns:a16="http://schemas.microsoft.com/office/drawing/2014/main" id="{5193D3E1-3E08-72D0-9B1C-6B43E2D7E575}"/>
              </a:ext>
            </a:extLst>
          </p:cNvPr>
          <p:cNvSpPr>
            <a:spLocks noChangeAspect="1"/>
          </p:cNvSpPr>
          <p:nvPr/>
        </p:nvSpPr>
        <p:spPr bwMode="auto">
          <a:xfrm>
            <a:off x="4569032" y="3824903"/>
            <a:ext cx="503999" cy="503999"/>
          </a:xfrm>
          <a:prstGeom prst="rect">
            <a:avLst/>
          </a:prstGeom>
          <a:noFill/>
          <a:ln w="15875">
            <a:gradFill>
              <a:gsLst>
                <a:gs pos="0">
                  <a:schemeClr val="accent2"/>
                </a:gs>
                <a:gs pos="51000">
                  <a:schemeClr val="accent2">
                    <a:lumMod val="75000"/>
                  </a:schemeClr>
                </a:gs>
                <a:gs pos="99000">
                  <a:schemeClr val="accent4"/>
                </a:gs>
              </a:gsLst>
              <a:lin ang="5400000" scaled="1"/>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3" name="Rectangle 22">
            <a:extLst>
              <a:ext uri="{FF2B5EF4-FFF2-40B4-BE49-F238E27FC236}">
                <a16:creationId xmlns:a16="http://schemas.microsoft.com/office/drawing/2014/main" id="{D9C70CCA-6E76-2724-7F0D-48D0DC885AC1}"/>
              </a:ext>
            </a:extLst>
          </p:cNvPr>
          <p:cNvSpPr>
            <a:spLocks noChangeAspect="1"/>
          </p:cNvSpPr>
          <p:nvPr/>
        </p:nvSpPr>
        <p:spPr bwMode="auto">
          <a:xfrm>
            <a:off x="8642269" y="3824903"/>
            <a:ext cx="503999" cy="503999"/>
          </a:xfrm>
          <a:prstGeom prst="rect">
            <a:avLst/>
          </a:prstGeom>
          <a:noFill/>
          <a:ln w="15875">
            <a:gradFill>
              <a:gsLst>
                <a:gs pos="0">
                  <a:schemeClr val="accent2"/>
                </a:gs>
                <a:gs pos="51000">
                  <a:schemeClr val="accent2">
                    <a:lumMod val="75000"/>
                  </a:schemeClr>
                </a:gs>
                <a:gs pos="99000">
                  <a:schemeClr val="accent4"/>
                </a:gs>
              </a:gsLst>
              <a:lin ang="5400000" scaled="1"/>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27" name="Graphic 26">
            <a:extLst>
              <a:ext uri="{FF2B5EF4-FFF2-40B4-BE49-F238E27FC236}">
                <a16:creationId xmlns:a16="http://schemas.microsoft.com/office/drawing/2014/main" id="{6F38E90D-AAFC-6160-3F20-8CB355C31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6268" y="3878902"/>
            <a:ext cx="396000" cy="396000"/>
          </a:xfrm>
          <a:prstGeom prst="rect">
            <a:avLst/>
          </a:prstGeom>
        </p:spPr>
      </p:pic>
      <p:pic>
        <p:nvPicPr>
          <p:cNvPr id="28" name="Graphic 27">
            <a:extLst>
              <a:ext uri="{FF2B5EF4-FFF2-40B4-BE49-F238E27FC236}">
                <a16:creationId xmlns:a16="http://schemas.microsoft.com/office/drawing/2014/main" id="{B0F9EC05-4741-6A3E-7CD9-CE16FC96F8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96268" y="1296079"/>
            <a:ext cx="396000" cy="396000"/>
          </a:xfrm>
          <a:prstGeom prst="rect">
            <a:avLst/>
          </a:prstGeom>
        </p:spPr>
      </p:pic>
      <p:pic>
        <p:nvPicPr>
          <p:cNvPr id="29" name="Graphic 28">
            <a:extLst>
              <a:ext uri="{FF2B5EF4-FFF2-40B4-BE49-F238E27FC236}">
                <a16:creationId xmlns:a16="http://schemas.microsoft.com/office/drawing/2014/main" id="{27A080DE-C518-5DAD-E45D-ED46E553F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085" y="3896902"/>
            <a:ext cx="360000" cy="360000"/>
          </a:xfrm>
          <a:prstGeom prst="rect">
            <a:avLst/>
          </a:prstGeom>
        </p:spPr>
      </p:pic>
      <p:pic>
        <p:nvPicPr>
          <p:cNvPr id="30" name="Graphic 29">
            <a:extLst>
              <a:ext uri="{FF2B5EF4-FFF2-40B4-BE49-F238E27FC236}">
                <a16:creationId xmlns:a16="http://schemas.microsoft.com/office/drawing/2014/main" id="{234040A8-177F-A579-0A4E-EA2EDC0BE202}"/>
              </a:ext>
            </a:extLst>
          </p:cNvPr>
          <p:cNvPicPr>
            <a:picLocks noChangeAspect="1"/>
          </p:cNvPicPr>
          <p:nvPr/>
        </p:nvPicPr>
        <p:blipFill>
          <a:blip r:embed="rId9">
            <a:extLst>
              <a:ext uri="{96DAC541-7B7A-43D3-8B79-37D633B846F1}">
                <asvg:svgBlip xmlns:asvg="http://schemas.microsoft.com/office/drawing/2016/SVG/main" r:embed="rId10"/>
              </a:ext>
            </a:extLst>
          </a:blip>
          <a:stretch/>
        </p:blipFill>
        <p:spPr>
          <a:xfrm>
            <a:off x="4623031" y="3878902"/>
            <a:ext cx="396000" cy="396000"/>
          </a:xfrm>
          <a:prstGeom prst="rect">
            <a:avLst/>
          </a:prstGeom>
        </p:spPr>
      </p:pic>
      <p:pic>
        <p:nvPicPr>
          <p:cNvPr id="31" name="Graphic 30">
            <a:extLst>
              <a:ext uri="{FF2B5EF4-FFF2-40B4-BE49-F238E27FC236}">
                <a16:creationId xmlns:a16="http://schemas.microsoft.com/office/drawing/2014/main" id="{81D1DBA4-AFA3-7E40-B62D-BD6DE92E1114}"/>
              </a:ext>
            </a:extLst>
          </p:cNvPr>
          <p:cNvPicPr>
            <a:picLocks noChangeAspect="1"/>
          </p:cNvPicPr>
          <p:nvPr/>
        </p:nvPicPr>
        <p:blipFill>
          <a:blip r:embed="rId11">
            <a:extLst>
              <a:ext uri="{96DAC541-7B7A-43D3-8B79-37D633B846F1}">
                <asvg:svgBlip xmlns:asvg="http://schemas.microsoft.com/office/drawing/2016/SVG/main" r:embed="rId12"/>
              </a:ext>
            </a:extLst>
          </a:blip>
          <a:stretch/>
        </p:blipFill>
        <p:spPr>
          <a:xfrm>
            <a:off x="522085" y="1296079"/>
            <a:ext cx="396000" cy="396000"/>
          </a:xfrm>
          <a:prstGeom prst="rect">
            <a:avLst/>
          </a:prstGeom>
        </p:spPr>
      </p:pic>
      <p:pic>
        <p:nvPicPr>
          <p:cNvPr id="32" name="Graphic 31">
            <a:extLst>
              <a:ext uri="{FF2B5EF4-FFF2-40B4-BE49-F238E27FC236}">
                <a16:creationId xmlns:a16="http://schemas.microsoft.com/office/drawing/2014/main" id="{672D363F-F7A0-34DE-92B8-E1789C64AD5E}"/>
              </a:ext>
            </a:extLst>
          </p:cNvPr>
          <p:cNvPicPr>
            <a:picLocks noChangeAspect="1"/>
          </p:cNvPicPr>
          <p:nvPr/>
        </p:nvPicPr>
        <p:blipFill>
          <a:blip r:embed="rId13">
            <a:extLst>
              <a:ext uri="{96DAC541-7B7A-43D3-8B79-37D633B846F1}">
                <asvg:svgBlip xmlns:asvg="http://schemas.microsoft.com/office/drawing/2016/SVG/main" r:embed="rId14"/>
              </a:ext>
            </a:extLst>
          </a:blip>
          <a:stretch/>
        </p:blipFill>
        <p:spPr>
          <a:xfrm>
            <a:off x="4622725" y="1294467"/>
            <a:ext cx="432000" cy="432000"/>
          </a:xfrm>
          <a:prstGeom prst="rect">
            <a:avLst/>
          </a:prstGeom>
        </p:spPr>
      </p:pic>
      <p:sp>
        <p:nvSpPr>
          <p:cNvPr id="33" name="TextBox 32">
            <a:extLst>
              <a:ext uri="{FF2B5EF4-FFF2-40B4-BE49-F238E27FC236}">
                <a16:creationId xmlns:a16="http://schemas.microsoft.com/office/drawing/2014/main" id="{3ED191A8-6806-D770-F252-4FD1167699FA}"/>
              </a:ext>
            </a:extLst>
          </p:cNvPr>
          <p:cNvSpPr txBox="1"/>
          <p:nvPr/>
        </p:nvSpPr>
        <p:spPr>
          <a:xfrm>
            <a:off x="457199" y="1755043"/>
            <a:ext cx="3085113" cy="1336364"/>
          </a:xfrm>
          <a:prstGeom prst="rect">
            <a:avLst/>
          </a:prstGeom>
        </p:spPr>
        <p:txBody>
          <a:bodyPr wrap="square" lIns="0" tIns="180000" rIns="0" bIns="0" rtlCol="0">
            <a:spAutoFit/>
          </a:bodyPr>
          <a:lstStyle>
            <a:defPPr>
              <a:defRPr lang="en-US"/>
            </a:defPPr>
            <a:lvl1pPr marL="171450" indent="-171450">
              <a:spcAft>
                <a:spcPts val="400"/>
              </a:spcAft>
              <a:buFont typeface="Arial" panose="020B0604020202020204" pitchFamily="34" charset="0"/>
              <a:buChar char="•"/>
              <a:defRPr sz="1200"/>
            </a:lvl1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Helps to draft initial user-story using meetings transcripts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Aids PO in preparing for grooming and implementation review sessions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Speeds-up creation of acceptance criteria for user-stories</a:t>
            </a:r>
          </a:p>
        </p:txBody>
      </p:sp>
      <p:sp>
        <p:nvSpPr>
          <p:cNvPr id="34" name="TextBox 33">
            <a:extLst>
              <a:ext uri="{FF2B5EF4-FFF2-40B4-BE49-F238E27FC236}">
                <a16:creationId xmlns:a16="http://schemas.microsoft.com/office/drawing/2014/main" id="{20EB69B8-211D-FF85-6F5C-CED2FB75C0AD}"/>
              </a:ext>
            </a:extLst>
          </p:cNvPr>
          <p:cNvSpPr txBox="1"/>
          <p:nvPr/>
        </p:nvSpPr>
        <p:spPr>
          <a:xfrm>
            <a:off x="4563034" y="1755043"/>
            <a:ext cx="3085113" cy="1387660"/>
          </a:xfrm>
          <a:prstGeom prst="rect">
            <a:avLst/>
          </a:prstGeom>
        </p:spPr>
        <p:txBody>
          <a:bodyPr wrap="square" lIns="0" tIns="180000" rIns="0" bIns="0" rtlCol="0">
            <a:spAutoFit/>
          </a:bodyPr>
          <a:lstStyle>
            <a:defPPr>
              <a:defRPr lang="en-US"/>
            </a:defPPr>
            <a:lvl1pPr marL="171450" indent="-171450">
              <a:spcAft>
                <a:spcPts val="400"/>
              </a:spcAft>
              <a:buFont typeface="Arial" panose="020B0604020202020204" pitchFamily="34" charset="0"/>
              <a:buChar char="•"/>
              <a:defRPr sz="1200"/>
            </a:lvl1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Reacts on new merge request created and starts review without any delay</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Comment on areas for improvement according to coding standards used in the team</a:t>
            </a:r>
            <a:endParaRPr kumimoji="0" lang="ru-RU" sz="1100" b="0" i="0" u="none" strike="noStrike" kern="1200" cap="none" spc="0" normalizeH="0" baseline="0" noProof="0">
              <a:ln>
                <a:noFill/>
              </a:ln>
              <a:solidFill>
                <a:srgbClr val="FFFFFF"/>
              </a:solidFill>
              <a:effectLst/>
              <a:uLnTx/>
              <a:uFillTx/>
              <a:latin typeface="Calibri"/>
              <a:ea typeface="Calibri"/>
              <a:cs typeface="Arial"/>
            </a:endParaRP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Analyze and improve unit test coverage</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Can be called from IDE before pushing changes</a:t>
            </a:r>
          </a:p>
        </p:txBody>
      </p:sp>
      <p:sp>
        <p:nvSpPr>
          <p:cNvPr id="35" name="TextBox 34">
            <a:extLst>
              <a:ext uri="{FF2B5EF4-FFF2-40B4-BE49-F238E27FC236}">
                <a16:creationId xmlns:a16="http://schemas.microsoft.com/office/drawing/2014/main" id="{F277280D-3BD1-42F9-00C6-D867F0942390}"/>
              </a:ext>
            </a:extLst>
          </p:cNvPr>
          <p:cNvSpPr txBox="1"/>
          <p:nvPr/>
        </p:nvSpPr>
        <p:spPr>
          <a:xfrm>
            <a:off x="8641975" y="1755043"/>
            <a:ext cx="3085113" cy="1387660"/>
          </a:xfrm>
          <a:prstGeom prst="rect">
            <a:avLst/>
          </a:prstGeom>
        </p:spPr>
        <p:txBody>
          <a:bodyPr wrap="square" lIns="0" tIns="180000" rIns="0" bIns="0" rtlCol="0">
            <a:spAutoFit/>
          </a:bodyPr>
          <a:lstStyle>
            <a:defPPr>
              <a:defRPr lang="en-US"/>
            </a:defPPr>
            <a:lvl1pPr marL="171450" indent="-171450">
              <a:spcAft>
                <a:spcPts val="400"/>
              </a:spcAft>
              <a:buFont typeface="Arial" panose="020B0604020202020204" pitchFamily="34" charset="0"/>
              <a:buChar char="•"/>
              <a:defRPr sz="1200"/>
            </a:lvl1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Test script in appropriate OOP and TAF.</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Create required Data for existing test automation framework.</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Integrate assistant with Git, Jira other tools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Educate assistant on coding standards and processes for automated test development</a:t>
            </a:r>
          </a:p>
        </p:txBody>
      </p:sp>
      <p:sp>
        <p:nvSpPr>
          <p:cNvPr id="36" name="TextBox 35">
            <a:extLst>
              <a:ext uri="{FF2B5EF4-FFF2-40B4-BE49-F238E27FC236}">
                <a16:creationId xmlns:a16="http://schemas.microsoft.com/office/drawing/2014/main" id="{B2480F88-4628-4F5D-3186-FAC9C5C5EA01}"/>
              </a:ext>
            </a:extLst>
          </p:cNvPr>
          <p:cNvSpPr txBox="1"/>
          <p:nvPr/>
        </p:nvSpPr>
        <p:spPr>
          <a:xfrm>
            <a:off x="457199" y="4331591"/>
            <a:ext cx="3085113" cy="1387660"/>
          </a:xfrm>
          <a:prstGeom prst="rect">
            <a:avLst/>
          </a:prstGeom>
        </p:spPr>
        <p:txBody>
          <a:bodyPr wrap="square" lIns="0" tIns="180000" rIns="0" bIns="0" rtlCol="0">
            <a:spAutoFit/>
          </a:bodyPr>
          <a:lstStyle>
            <a:defPPr>
              <a:defRPr lang="en-US"/>
            </a:defPPr>
            <a:lvl1pPr marL="171450" indent="-171450">
              <a:spcAft>
                <a:spcPts val="400"/>
              </a:spcAft>
              <a:buFont typeface="Arial" panose="020B0604020202020204" pitchFamily="34" charset="0"/>
              <a:buChar char="•"/>
              <a:defRPr sz="1200"/>
            </a:lvl1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Create a strategy of testing for user-story</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Collects required information and identify requirements gaps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Creates test cases based on defined format</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Conduct test execution</a:t>
            </a:r>
            <a:r>
              <a:rPr kumimoji="0" lang="ru-RU" sz="1100" b="0" i="0" u="none" strike="noStrike" kern="1200" cap="none" spc="0" normalizeH="0" baseline="0" noProof="0">
                <a:ln>
                  <a:noFill/>
                </a:ln>
                <a:solidFill>
                  <a:srgbClr val="FFFFFF"/>
                </a:solidFill>
                <a:effectLst/>
                <a:uLnTx/>
                <a:uFillTx/>
                <a:latin typeface="Calibri"/>
                <a:ea typeface="Calibri"/>
                <a:cs typeface="Arial"/>
              </a:rPr>
              <a:t> </a:t>
            </a:r>
            <a:r>
              <a:rPr kumimoji="0" lang="en-US" sz="1100" b="0" i="0" u="none" strike="noStrike" kern="1200" cap="none" spc="0" normalizeH="0" baseline="0" noProof="0">
                <a:ln>
                  <a:noFill/>
                </a:ln>
                <a:solidFill>
                  <a:srgbClr val="FFFFFF"/>
                </a:solidFill>
                <a:effectLst/>
                <a:uLnTx/>
                <a:uFillTx/>
                <a:latin typeface="Calibri"/>
                <a:ea typeface="Calibri"/>
                <a:cs typeface="Arial"/>
              </a:rPr>
              <a:t>analysis</a:t>
            </a:r>
            <a:r>
              <a:rPr kumimoji="0" lang="uk-UA" sz="1100" b="0" i="0" u="none" strike="noStrike" kern="1200" cap="none" spc="0" normalizeH="0" baseline="0" noProof="0">
                <a:ln>
                  <a:noFill/>
                </a:ln>
                <a:solidFill>
                  <a:srgbClr val="FFFFFF"/>
                </a:solidFill>
                <a:effectLst/>
                <a:uLnTx/>
                <a:uFillTx/>
                <a:latin typeface="Calibri"/>
                <a:ea typeface="Calibri"/>
                <a:cs typeface="Arial"/>
              </a:rPr>
              <a:t> </a:t>
            </a:r>
            <a:r>
              <a:rPr kumimoji="0" lang="en-US" sz="1100" b="0" i="0" u="none" strike="noStrike" kern="1200" cap="none" spc="0" normalizeH="0" baseline="0" noProof="0">
                <a:ln>
                  <a:noFill/>
                </a:ln>
                <a:solidFill>
                  <a:srgbClr val="FFFFFF"/>
                </a:solidFill>
                <a:effectLst/>
                <a:uLnTx/>
                <a:uFillTx/>
                <a:latin typeface="Calibri"/>
                <a:ea typeface="Calibri"/>
                <a:cs typeface="Arial"/>
              </a:rPr>
              <a:t>to uplift test coverage based on defects</a:t>
            </a:r>
          </a:p>
        </p:txBody>
      </p:sp>
      <p:sp>
        <p:nvSpPr>
          <p:cNvPr id="37" name="TextBox 36">
            <a:extLst>
              <a:ext uri="{FF2B5EF4-FFF2-40B4-BE49-F238E27FC236}">
                <a16:creationId xmlns:a16="http://schemas.microsoft.com/office/drawing/2014/main" id="{A1A967B8-406E-6B22-25F3-88B27955A471}"/>
              </a:ext>
            </a:extLst>
          </p:cNvPr>
          <p:cNvSpPr txBox="1"/>
          <p:nvPr/>
        </p:nvSpPr>
        <p:spPr>
          <a:xfrm>
            <a:off x="4563034" y="4331591"/>
            <a:ext cx="3085113" cy="1336364"/>
          </a:xfrm>
          <a:prstGeom prst="rect">
            <a:avLst/>
          </a:prstGeom>
        </p:spPr>
        <p:txBody>
          <a:bodyPr wrap="square" lIns="0" tIns="180000" rIns="0" bIns="0" rtlCol="0">
            <a:spAutoFit/>
          </a:bodyPr>
          <a:lstStyle>
            <a:defPPr>
              <a:defRPr lang="en-US"/>
            </a:defPPr>
            <a:lvl1pPr marL="171450" indent="-171450">
              <a:spcAft>
                <a:spcPts val="400"/>
              </a:spcAft>
              <a:buFont typeface="Arial" panose="020B0604020202020204" pitchFamily="34" charset="0"/>
              <a:buChar char="•"/>
              <a:defRPr sz="1200"/>
            </a:lvl1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Reads code of your repositories, analyses and create a graph of dependencies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Creates technical documentation from code as well as user documentation on exposed features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Provides AI powered code assistant as a side product of documentation generation</a:t>
            </a:r>
          </a:p>
        </p:txBody>
      </p:sp>
      <p:sp>
        <p:nvSpPr>
          <p:cNvPr id="38" name="TextBox 37">
            <a:extLst>
              <a:ext uri="{FF2B5EF4-FFF2-40B4-BE49-F238E27FC236}">
                <a16:creationId xmlns:a16="http://schemas.microsoft.com/office/drawing/2014/main" id="{AFAC0954-895C-B9E1-2DF6-213DEAE3AF67}"/>
              </a:ext>
            </a:extLst>
          </p:cNvPr>
          <p:cNvSpPr txBox="1"/>
          <p:nvPr/>
        </p:nvSpPr>
        <p:spPr>
          <a:xfrm>
            <a:off x="8641975" y="4331591"/>
            <a:ext cx="3085113" cy="1336364"/>
          </a:xfrm>
          <a:prstGeom prst="rect">
            <a:avLst/>
          </a:prstGeom>
        </p:spPr>
        <p:txBody>
          <a:bodyPr wrap="square" lIns="0" tIns="180000" rIns="0" bIns="0" rtlCol="0">
            <a:spAutoFit/>
          </a:bodyPr>
          <a:lstStyle>
            <a:defPPr>
              <a:defRPr lang="en-US"/>
            </a:defPPr>
            <a:lvl1pPr marL="171450" indent="-171450">
              <a:spcAft>
                <a:spcPts val="400"/>
              </a:spcAft>
              <a:buFont typeface="Arial" panose="020B0604020202020204" pitchFamily="34" charset="0"/>
              <a:buChar char="•"/>
              <a:defRPr sz="1200"/>
            </a:lvl1pPr>
          </a:lstStyle>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Receives support requests through convenience channels such as email, team, webchat, etc.</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Answers the request by searching information in available data</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Helps users create support requests and track the progress</a:t>
            </a:r>
          </a:p>
        </p:txBody>
      </p:sp>
      <p:pic>
        <p:nvPicPr>
          <p:cNvPr id="42" name="Picture 2">
            <a:extLst>
              <a:ext uri="{FF2B5EF4-FFF2-40B4-BE49-F238E27FC236}">
                <a16:creationId xmlns:a16="http://schemas.microsoft.com/office/drawing/2014/main" id="{AD44E5E9-37A4-BF18-62A1-3C12DEDE85FC}"/>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5056562" y="3297135"/>
            <a:ext cx="227733" cy="2277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Git - Logo Downloads">
            <a:extLst>
              <a:ext uri="{FF2B5EF4-FFF2-40B4-BE49-F238E27FC236}">
                <a16:creationId xmlns:a16="http://schemas.microsoft.com/office/drawing/2014/main" id="{98907AC0-8DB4-BD30-C530-CE622222B2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1165" y="3297135"/>
            <a:ext cx="227733" cy="22773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onfluence - Free logo icons">
            <a:extLst>
              <a:ext uri="{FF2B5EF4-FFF2-40B4-BE49-F238E27FC236}">
                <a16:creationId xmlns:a16="http://schemas.microsoft.com/office/drawing/2014/main" id="{38A09687-2A49-F3E3-E5F7-50D6D9B89715}"/>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5431958" y="3297135"/>
            <a:ext cx="227733" cy="22773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Jira - Free logo icons">
            <a:extLst>
              <a:ext uri="{FF2B5EF4-FFF2-40B4-BE49-F238E27FC236}">
                <a16:creationId xmlns:a16="http://schemas.microsoft.com/office/drawing/2014/main" id="{0B417C78-A73A-8EB2-3D8E-703A52106A33}"/>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564997" y="5858445"/>
            <a:ext cx="227732" cy="22773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Confluence - Free logo icons">
            <a:extLst>
              <a:ext uri="{FF2B5EF4-FFF2-40B4-BE49-F238E27FC236}">
                <a16:creationId xmlns:a16="http://schemas.microsoft.com/office/drawing/2014/main" id="{3D0F9CC4-F84B-2C1E-0303-5BC2D7CEC03D}"/>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25818" y="5858445"/>
            <a:ext cx="227733" cy="22773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 descr="qTest – TestMatick">
            <a:extLst>
              <a:ext uri="{FF2B5EF4-FFF2-40B4-BE49-F238E27FC236}">
                <a16:creationId xmlns:a16="http://schemas.microsoft.com/office/drawing/2014/main" id="{A70780B6-A46C-4550-6D69-B32F7DD8BDA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tretch/>
        </p:blipFill>
        <p:spPr bwMode="auto">
          <a:xfrm>
            <a:off x="1286640" y="5846285"/>
            <a:ext cx="258009" cy="25205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Git - Logo Downloads">
            <a:extLst>
              <a:ext uri="{FF2B5EF4-FFF2-40B4-BE49-F238E27FC236}">
                <a16:creationId xmlns:a16="http://schemas.microsoft.com/office/drawing/2014/main" id="{1C213A6E-1C35-A70B-6E5B-418F459DC26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1164" y="5856500"/>
            <a:ext cx="227733" cy="22773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Jira - Free logo icons">
            <a:extLst>
              <a:ext uri="{FF2B5EF4-FFF2-40B4-BE49-F238E27FC236}">
                <a16:creationId xmlns:a16="http://schemas.microsoft.com/office/drawing/2014/main" id="{33756ACC-5AEF-E83E-8B49-0D843E590B0B}"/>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8778617" y="5846285"/>
            <a:ext cx="227732" cy="22773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Confluence - Free logo icons">
            <a:extLst>
              <a:ext uri="{FF2B5EF4-FFF2-40B4-BE49-F238E27FC236}">
                <a16:creationId xmlns:a16="http://schemas.microsoft.com/office/drawing/2014/main" id="{9C593094-599B-2ADE-675E-00B48A48D0AE}"/>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53026" y="5846284"/>
            <a:ext cx="227733" cy="2277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BA194E56-FB80-3C20-0F6A-F2124536ADAE}"/>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8778616" y="3297135"/>
            <a:ext cx="227733" cy="22773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qTest – TestMatick">
            <a:extLst>
              <a:ext uri="{FF2B5EF4-FFF2-40B4-BE49-F238E27FC236}">
                <a16:creationId xmlns:a16="http://schemas.microsoft.com/office/drawing/2014/main" id="{D6D00ACD-7559-3E99-77B3-A141726C75E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tretch/>
        </p:blipFill>
        <p:spPr bwMode="auto">
          <a:xfrm>
            <a:off x="9137889" y="3284975"/>
            <a:ext cx="258009" cy="25205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Jira - Free logo icons">
            <a:extLst>
              <a:ext uri="{FF2B5EF4-FFF2-40B4-BE49-F238E27FC236}">
                <a16:creationId xmlns:a16="http://schemas.microsoft.com/office/drawing/2014/main" id="{30B94AB7-3701-F0D5-C041-166E001A559A}"/>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9527439" y="3297135"/>
            <a:ext cx="227732" cy="22773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Jira - Free logo icons">
            <a:extLst>
              <a:ext uri="{FF2B5EF4-FFF2-40B4-BE49-F238E27FC236}">
                <a16:creationId xmlns:a16="http://schemas.microsoft.com/office/drawing/2014/main" id="{39A6025E-72E3-E6AC-7DCE-523E629F5BD4}"/>
              </a:ext>
            </a:extLst>
          </p:cNvPr>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940898" y="3307143"/>
            <a:ext cx="227732" cy="2277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Confluence - Free logo icons">
            <a:extLst>
              <a:ext uri="{FF2B5EF4-FFF2-40B4-BE49-F238E27FC236}">
                <a16:creationId xmlns:a16="http://schemas.microsoft.com/office/drawing/2014/main" id="{53EDF61B-A7AB-F367-E636-09AFB4CF79ED}"/>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1332754" y="3307143"/>
            <a:ext cx="227733" cy="22773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Download File Explorer Icon from Windows 10 Build 18298">
            <a:extLst>
              <a:ext uri="{FF2B5EF4-FFF2-40B4-BE49-F238E27FC236}">
                <a16:creationId xmlns:a16="http://schemas.microsoft.com/office/drawing/2014/main" id="{48EC5D67-529C-44C3-C719-3FFC92D6469C}"/>
              </a:ext>
            </a:extLst>
          </p:cNvPr>
          <p:cNvPicPr>
            <a:picLocks noChangeAspect="1" noChangeArrowheads="1"/>
          </p:cNvPicPr>
          <p:nvPr/>
        </p:nvPicPr>
        <p:blipFill>
          <a:blip r:embed="rId20">
            <a:extLst>
              <a:ext uri="{28A0092B-C50C-407E-A947-70E740481C1C}">
                <a14:useLocalDpi xmlns:a14="http://schemas.microsoft.com/office/drawing/2010/main" val="0"/>
              </a:ext>
            </a:extLst>
          </a:blip>
          <a:stretch>
            <a:fillRect/>
          </a:stretch>
        </p:blipFill>
        <p:spPr bwMode="auto">
          <a:xfrm>
            <a:off x="549041" y="3307143"/>
            <a:ext cx="227733" cy="22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14387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0AC4F-0FEE-7B26-45C1-DE88E52D2E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FA0A5-7C19-1F2E-F39E-A8BECF8B04DE}"/>
              </a:ext>
            </a:extLst>
          </p:cNvPr>
          <p:cNvSpPr>
            <a:spLocks noGrp="1"/>
          </p:cNvSpPr>
          <p:nvPr>
            <p:ph type="title"/>
          </p:nvPr>
        </p:nvSpPr>
        <p:spPr/>
        <p:txBody>
          <a:bodyPr/>
          <a:lstStyle/>
          <a:p>
            <a:r>
              <a:rPr lang="en-US"/>
              <a:t>Agentic AI Ecosystem Maturity Capability Model</a:t>
            </a:r>
            <a:br>
              <a:rPr lang="en-US"/>
            </a:br>
            <a:endParaRPr lang="en-US" spc="-40"/>
          </a:p>
        </p:txBody>
      </p:sp>
      <p:sp>
        <p:nvSpPr>
          <p:cNvPr id="7" name="Text Placeholder 6">
            <a:extLst>
              <a:ext uri="{FF2B5EF4-FFF2-40B4-BE49-F238E27FC236}">
                <a16:creationId xmlns:a16="http://schemas.microsoft.com/office/drawing/2014/main" id="{85D33476-6BEC-97E2-822F-72E6BD99B3EE}"/>
              </a:ext>
            </a:extLst>
          </p:cNvPr>
          <p:cNvSpPr>
            <a:spLocks noGrp="1"/>
          </p:cNvSpPr>
          <p:nvPr>
            <p:ph type="body" sz="quarter" idx="15"/>
          </p:nvPr>
        </p:nvSpPr>
        <p:spPr/>
        <p:txBody>
          <a:bodyPr/>
          <a:lstStyle/>
          <a:p>
            <a:endParaRPr lang="en-BY"/>
          </a:p>
        </p:txBody>
      </p:sp>
      <p:graphicFrame>
        <p:nvGraphicFramePr>
          <p:cNvPr id="6" name="Table 5">
            <a:extLst>
              <a:ext uri="{FF2B5EF4-FFF2-40B4-BE49-F238E27FC236}">
                <a16:creationId xmlns:a16="http://schemas.microsoft.com/office/drawing/2014/main" id="{1192EEFF-70BB-232B-CA71-28E707982D9C}"/>
              </a:ext>
            </a:extLst>
          </p:cNvPr>
          <p:cNvGraphicFramePr>
            <a:graphicFrameLocks noGrp="1"/>
          </p:cNvGraphicFramePr>
          <p:nvPr/>
        </p:nvGraphicFramePr>
        <p:xfrm>
          <a:off x="466862" y="1143000"/>
          <a:ext cx="11267937" cy="4937760"/>
        </p:xfrm>
        <a:graphic>
          <a:graphicData uri="http://schemas.openxmlformats.org/drawingml/2006/table">
            <a:tbl>
              <a:tblPr firstRow="1" firstCol="1" bandRow="1">
                <a:tableStyleId>{2D5ABB26-0587-4C30-8999-92F81FD0307C}</a:tableStyleId>
              </a:tblPr>
              <a:tblGrid>
                <a:gridCol w="1361938">
                  <a:extLst>
                    <a:ext uri="{9D8B030D-6E8A-4147-A177-3AD203B41FA5}">
                      <a16:colId xmlns:a16="http://schemas.microsoft.com/office/drawing/2014/main" val="3316704650"/>
                    </a:ext>
                  </a:extLst>
                </a:gridCol>
                <a:gridCol w="3768811">
                  <a:extLst>
                    <a:ext uri="{9D8B030D-6E8A-4147-A177-3AD203B41FA5}">
                      <a16:colId xmlns:a16="http://schemas.microsoft.com/office/drawing/2014/main" val="2192732974"/>
                    </a:ext>
                  </a:extLst>
                </a:gridCol>
                <a:gridCol w="2051221">
                  <a:extLst>
                    <a:ext uri="{9D8B030D-6E8A-4147-A177-3AD203B41FA5}">
                      <a16:colId xmlns:a16="http://schemas.microsoft.com/office/drawing/2014/main" val="1118497242"/>
                    </a:ext>
                  </a:extLst>
                </a:gridCol>
                <a:gridCol w="1361989">
                  <a:extLst>
                    <a:ext uri="{9D8B030D-6E8A-4147-A177-3AD203B41FA5}">
                      <a16:colId xmlns:a16="http://schemas.microsoft.com/office/drawing/2014/main" val="1848308863"/>
                    </a:ext>
                  </a:extLst>
                </a:gridCol>
                <a:gridCol w="1361989">
                  <a:extLst>
                    <a:ext uri="{9D8B030D-6E8A-4147-A177-3AD203B41FA5}">
                      <a16:colId xmlns:a16="http://schemas.microsoft.com/office/drawing/2014/main" val="2491218594"/>
                    </a:ext>
                  </a:extLst>
                </a:gridCol>
                <a:gridCol w="1361989">
                  <a:extLst>
                    <a:ext uri="{9D8B030D-6E8A-4147-A177-3AD203B41FA5}">
                      <a16:colId xmlns:a16="http://schemas.microsoft.com/office/drawing/2014/main" val="3199229521"/>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1">
                        <a:solidFill>
                          <a:schemeClr val="accent1"/>
                        </a:solidFill>
                      </a:endParaRPr>
                    </a:p>
                  </a:txBody>
                  <a:tcPr anchor="ctr">
                    <a:lnL>
                      <a:noFill/>
                    </a:lnL>
                    <a:lnR w="12700" cap="flat" cmpd="sng" algn="ctr">
                      <a:noFill/>
                      <a:prstDash val="solid"/>
                      <a:round/>
                      <a:headEnd type="none" w="med" len="med"/>
                      <a:tailEnd type="none" w="med" len="med"/>
                    </a:lnR>
                    <a:lnT>
                      <a:noFill/>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a:solidFill>
                            <a:schemeClr val="bg1"/>
                          </a:solidFill>
                        </a:rPr>
                        <a:t>Complexity Factors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050">
                          <a:solidFill>
                            <a:schemeClr val="bg1"/>
                          </a:solidFill>
                        </a:rPr>
                        <a:t>Level 1: </a:t>
                      </a:r>
                      <a:r>
                        <a:rPr lang="en-US" sz="1050" b="1">
                          <a:solidFill>
                            <a:schemeClr val="bg1"/>
                          </a:solidFill>
                        </a:rPr>
                        <a:t>Experimental</a:t>
                      </a:r>
                      <a:endParaRPr lang="en-US" sz="1050" b="1" kern="120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050" b="0">
                          <a:solidFill>
                            <a:schemeClr val="bg1"/>
                          </a:solidFill>
                        </a:rPr>
                        <a:t>Level 2:</a:t>
                      </a:r>
                      <a:endParaRPr lang="ru-RU" sz="1050" b="0">
                        <a:solidFill>
                          <a:schemeClr val="bg1"/>
                        </a:solidFill>
                      </a:endParaRPr>
                    </a:p>
                    <a:p>
                      <a:pPr marL="0" indent="0" algn="ctr">
                        <a:buFont typeface="Arial" panose="020B0604020202020204" pitchFamily="34" charset="0"/>
                        <a:buNone/>
                      </a:pPr>
                      <a:r>
                        <a:rPr lang="en-US" sz="1050" b="1" kern="1200">
                          <a:solidFill>
                            <a:schemeClr val="bg1"/>
                          </a:solidFill>
                          <a:latin typeface="+mn-lt"/>
                          <a:ea typeface="+mn-ea"/>
                          <a:cs typeface="+mn-cs"/>
                        </a:rPr>
                        <a:t>Operational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050" b="0">
                          <a:solidFill>
                            <a:schemeClr val="bg1"/>
                          </a:solidFill>
                        </a:rPr>
                        <a:t>Level 3:</a:t>
                      </a:r>
                      <a:endParaRPr lang="ru-RU" sz="1050" b="0">
                        <a:solidFill>
                          <a:schemeClr val="bg1"/>
                        </a:solidFill>
                      </a:endParaRPr>
                    </a:p>
                    <a:p>
                      <a:pPr marL="0" indent="0" algn="ctr">
                        <a:buFont typeface="Arial" panose="020B0604020202020204" pitchFamily="34" charset="0"/>
                        <a:buNone/>
                      </a:pPr>
                      <a:r>
                        <a:rPr lang="en-US" sz="1050" b="1" kern="1200">
                          <a:solidFill>
                            <a:schemeClr val="bg1"/>
                          </a:solidFill>
                          <a:latin typeface="+mn-lt"/>
                          <a:ea typeface="+mn-ea"/>
                          <a:cs typeface="+mn-cs"/>
                        </a:rPr>
                        <a:t>Strategic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7511184"/>
                  </a:ext>
                </a:extLst>
              </a:tr>
              <a:tr h="21600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accent1"/>
                          </a:solidFill>
                        </a:rPr>
                        <a:t>Channels Integration</a:t>
                      </a:r>
                      <a:endParaRPr lang="ru-RU" sz="1400" b="1" kern="120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a:solidFill>
                          <a:schemeClr val="accent1"/>
                        </a:solidFill>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171450" indent="-171450">
                        <a:buFont typeface="Arial" panose="020B0604020202020204" pitchFamily="34" charset="0"/>
                        <a:buChar char="•"/>
                      </a:pPr>
                      <a:r>
                        <a:rPr lang="en-US" sz="1050" b="0" kern="1200">
                          <a:solidFill>
                            <a:schemeClr val="bg1"/>
                          </a:solidFill>
                        </a:rPr>
                        <a:t>Behavioral shifts across teams</a:t>
                      </a:r>
                    </a:p>
                    <a:p>
                      <a:pPr marL="171450" indent="-171450">
                        <a:buFont typeface="Arial" panose="020B0604020202020204" pitchFamily="34" charset="0"/>
                        <a:buChar char="•"/>
                      </a:pPr>
                      <a:r>
                        <a:rPr lang="en-US" sz="1050" b="0" kern="1200">
                          <a:solidFill>
                            <a:schemeClr val="bg1"/>
                          </a:solidFill>
                        </a:rPr>
                        <a:t>Integration channels diversity </a:t>
                      </a:r>
                    </a:p>
                    <a:p>
                      <a:pPr marL="171450" indent="-171450">
                        <a:buFont typeface="Arial" panose="020B0604020202020204" pitchFamily="34" charset="0"/>
                        <a:buChar char="•"/>
                      </a:pPr>
                      <a:r>
                        <a:rPr lang="en-US" sz="1050" b="0" kern="1200">
                          <a:solidFill>
                            <a:schemeClr val="bg1"/>
                          </a:solidFill>
                        </a:rPr>
                        <a:t>Role-based customization</a:t>
                      </a:r>
                    </a:p>
                  </a:txBody>
                  <a:tcPr anchor="ctr">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Standalone Assistants</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2639484"/>
                  </a:ext>
                </a:extLst>
              </a:tr>
              <a:tr h="216000">
                <a:tc vMerge="1">
                  <a:txBody>
                    <a:bodyPr/>
                    <a:lstStyle/>
                    <a:p>
                      <a:pPr algn="r"/>
                      <a:endParaRPr lang="en-US" sz="1000"/>
                    </a:p>
                  </a:txBody>
                  <a:tcPr/>
                </a:tc>
                <a:tc vMerge="1">
                  <a:txBody>
                    <a:bodyPr/>
                    <a:lstStyle/>
                    <a:p>
                      <a:endParaRPr lang="en-BY"/>
                    </a:p>
                  </a:txBody>
                  <a:tcPr/>
                </a:tc>
                <a:tc>
                  <a:txBody>
                    <a:bodyPr/>
                    <a:lstStyle/>
                    <a:p>
                      <a:pPr algn="r"/>
                      <a:r>
                        <a:rPr lang="en-US" sz="1050" kern="1200">
                          <a:solidFill>
                            <a:schemeClr val="bg1"/>
                          </a:solidFill>
                        </a:rPr>
                        <a:t>Embedded Assistants</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2852083"/>
                  </a:ext>
                </a:extLst>
              </a:tr>
              <a:tr h="21600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000"/>
                    </a:p>
                  </a:txBody>
                  <a:tcPr/>
                </a:tc>
                <a:tc vMerge="1">
                  <a:txBody>
                    <a:bodyPr/>
                    <a:lstStyle/>
                    <a:p>
                      <a:endParaRPr lang="en-BY"/>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Unified Experience</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0518230"/>
                  </a:ext>
                </a:extLst>
              </a:tr>
              <a:tr h="216000">
                <a:tc rowSpan="3">
                  <a:txBody>
                    <a:bodyPr/>
                    <a:lstStyle/>
                    <a:p>
                      <a:r>
                        <a:rPr lang="en-US" sz="1400" b="1" kern="1200">
                          <a:solidFill>
                            <a:schemeClr val="accent1"/>
                          </a:solidFill>
                        </a:rPr>
                        <a:t>Agents Management</a:t>
                      </a:r>
                      <a:endParaRPr lang="ru-RU" sz="1400" b="1" kern="1200">
                        <a:solidFill>
                          <a:schemeClr val="accent1"/>
                        </a:solidFill>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171450" indent="-171450">
                        <a:buFont typeface="Arial" panose="020B0604020202020204" pitchFamily="34" charset="0"/>
                        <a:buChar char="•"/>
                      </a:pPr>
                      <a:r>
                        <a:rPr lang="en-US" sz="1050" b="0" kern="1200">
                          <a:solidFill>
                            <a:schemeClr val="bg1"/>
                          </a:solidFill>
                        </a:rPr>
                        <a:t>Agent Operating Modes (sync, async, event-driven, etc)</a:t>
                      </a:r>
                    </a:p>
                    <a:p>
                      <a:pPr marL="171450" indent="-171450">
                        <a:buFont typeface="Arial" panose="020B0604020202020204" pitchFamily="34" charset="0"/>
                        <a:buChar char="•"/>
                      </a:pPr>
                      <a:r>
                        <a:rPr lang="en-US" sz="1050" b="0" kern="1200">
                          <a:solidFill>
                            <a:schemeClr val="bg1"/>
                          </a:solidFill>
                        </a:rPr>
                        <a:t>Observability</a:t>
                      </a:r>
                    </a:p>
                    <a:p>
                      <a:pPr marL="171450" indent="-171450">
                        <a:buFont typeface="Arial" panose="020B0604020202020204" pitchFamily="34" charset="0"/>
                        <a:buChar char="•"/>
                      </a:pPr>
                      <a:r>
                        <a:rPr lang="en-US" sz="1050" b="0" kern="1200">
                          <a:solidFill>
                            <a:schemeClr val="bg1"/>
                          </a:solidFill>
                        </a:rPr>
                        <a:t>Access Control</a:t>
                      </a:r>
                    </a:p>
                    <a:p>
                      <a:pPr marL="171450" indent="-171450">
                        <a:buFont typeface="Arial" panose="020B0604020202020204" pitchFamily="34" charset="0"/>
                        <a:buChar char="•"/>
                      </a:pPr>
                      <a:r>
                        <a:rPr lang="en-US" sz="1050" b="0" kern="1200">
                          <a:solidFill>
                            <a:schemeClr val="bg1"/>
                          </a:solidFill>
                        </a:rPr>
                        <a:t>Workflow orchestration</a:t>
                      </a:r>
                      <a:endParaRPr lang="en-US" sz="1050" b="0" kern="120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050" kern="1200">
                          <a:solidFill>
                            <a:schemeClr val="bg1"/>
                          </a:solidFill>
                        </a:rPr>
                        <a:t>Team-Owned Agents</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6275804"/>
                  </a:ext>
                </a:extLst>
              </a:tr>
              <a:tr h="216000">
                <a:tc vMerge="1">
                  <a:txBody>
                    <a:bodyPr/>
                    <a:lstStyle/>
                    <a:p>
                      <a:pPr algn="r"/>
                      <a:endParaRPr lang="en-US" sz="1000"/>
                    </a:p>
                  </a:txBody>
                  <a:tcPr/>
                </a:tc>
                <a:tc vMerge="1">
                  <a:txBody>
                    <a:bodyPr/>
                    <a:lstStyle/>
                    <a:p>
                      <a:endParaRPr lang="en-BY"/>
                    </a:p>
                  </a:txBody>
                  <a:tcPr/>
                </a:tc>
                <a:tc>
                  <a:txBody>
                    <a:bodyPr/>
                    <a:lstStyle/>
                    <a:p>
                      <a:pPr algn="r"/>
                      <a:r>
                        <a:rPr lang="en-US" sz="1050" kern="1200">
                          <a:solidFill>
                            <a:schemeClr val="bg1"/>
                          </a:solidFill>
                        </a:rPr>
                        <a:t>Shared Agent Library </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7007042"/>
                  </a:ext>
                </a:extLst>
              </a:tr>
              <a:tr h="21600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000"/>
                    </a:p>
                  </a:txBody>
                  <a:tcPr/>
                </a:tc>
                <a:tc vMerge="1">
                  <a:txBody>
                    <a:bodyPr/>
                    <a:lstStyle/>
                    <a:p>
                      <a:endParaRPr lang="en-BY"/>
                    </a:p>
                  </a:txBody>
                  <a:tcPr/>
                </a:tc>
                <a:tc>
                  <a:txBody>
                    <a:bodyPr/>
                    <a:lstStyle/>
                    <a:p>
                      <a:pPr algn="r"/>
                      <a:r>
                        <a:rPr lang="en-US" sz="1050" kern="1200">
                          <a:solidFill>
                            <a:schemeClr val="bg1"/>
                          </a:solidFill>
                        </a:rPr>
                        <a:t>Agent Platform</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2803463"/>
                  </a:ext>
                </a:extLst>
              </a:tr>
              <a:tr h="21600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accent1"/>
                          </a:solidFill>
                        </a:rPr>
                        <a:t>Context Engine</a:t>
                      </a:r>
                      <a:endParaRPr lang="ru-RU" sz="1400" b="1" kern="1200">
                        <a:solidFill>
                          <a:schemeClr val="accent1"/>
                        </a:solidFill>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171450" indent="-171450">
                        <a:buFont typeface="Arial" panose="020B0604020202020204" pitchFamily="34" charset="0"/>
                        <a:buChar char="•"/>
                      </a:pPr>
                      <a:r>
                        <a:rPr lang="en-US" sz="1050" b="0" kern="1200">
                          <a:solidFill>
                            <a:schemeClr val="bg1"/>
                          </a:solidFill>
                        </a:rPr>
                        <a:t>Content types and formats variety </a:t>
                      </a:r>
                    </a:p>
                    <a:p>
                      <a:pPr marL="171450" indent="-171450">
                        <a:buFont typeface="Arial" panose="020B0604020202020204" pitchFamily="34" charset="0"/>
                        <a:buChar char="•"/>
                      </a:pPr>
                      <a:r>
                        <a:rPr lang="en-US" sz="1050" b="0" kern="1200">
                          <a:solidFill>
                            <a:schemeClr val="bg1"/>
                          </a:solidFill>
                        </a:rPr>
                        <a:t>Data pre-processing and normalization</a:t>
                      </a:r>
                    </a:p>
                    <a:p>
                      <a:pPr marL="171450" indent="-171450">
                        <a:buFont typeface="Arial" panose="020B0604020202020204" pitchFamily="34" charset="0"/>
                        <a:buChar char="•"/>
                      </a:pPr>
                      <a:r>
                        <a:rPr lang="en-US" sz="1050" b="0" kern="1200">
                          <a:solidFill>
                            <a:schemeClr val="bg1"/>
                          </a:solidFill>
                        </a:rPr>
                        <a:t>Search &amp; Rank</a:t>
                      </a:r>
                    </a:p>
                    <a:p>
                      <a:pPr marL="171450" indent="-171450">
                        <a:buFont typeface="Arial" panose="020B0604020202020204" pitchFamily="34" charset="0"/>
                        <a:buChar char="•"/>
                      </a:pPr>
                      <a:r>
                        <a:rPr lang="en-US" sz="1050" b="0" kern="1200">
                          <a:solidFill>
                            <a:schemeClr val="bg1"/>
                          </a:solidFill>
                          <a:latin typeface="+mn-lt"/>
                          <a:ea typeface="+mn-ea"/>
                          <a:cs typeface="+mn-cs"/>
                        </a:rPr>
                        <a:t>Memory</a:t>
                      </a:r>
                    </a:p>
                  </a:txBody>
                  <a:tcPr anchor="ctr">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Static Data</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609146"/>
                  </a:ext>
                </a:extLst>
              </a:tr>
              <a:tr h="216000">
                <a:tc vMerge="1">
                  <a:txBody>
                    <a:bodyPr/>
                    <a:lstStyle/>
                    <a:p>
                      <a:pPr algn="r"/>
                      <a:endParaRPr lang="en-US" sz="1000"/>
                    </a:p>
                  </a:txBody>
                  <a:tcPr/>
                </a:tc>
                <a:tc vMerge="1">
                  <a:txBody>
                    <a:bodyPr/>
                    <a:lstStyle/>
                    <a:p>
                      <a:endParaRPr lang="en-BY"/>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Dynamic Information</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6775934"/>
                  </a:ext>
                </a:extLst>
              </a:tr>
              <a:tr h="21600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000"/>
                    </a:p>
                  </a:txBody>
                  <a:tcPr/>
                </a:tc>
                <a:tc vMerge="1">
                  <a:txBody>
                    <a:bodyPr/>
                    <a:lstStyle/>
                    <a:p>
                      <a:endParaRPr lang="en-BY"/>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Semantic Knowledge</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0932515"/>
                  </a:ext>
                </a:extLst>
              </a:tr>
              <a:tr h="21600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accent1"/>
                          </a:solidFill>
                        </a:rPr>
                        <a:t>Evaluations</a:t>
                      </a:r>
                      <a:endParaRPr lang="ru-RU" sz="1400" b="1" kern="120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a:solidFill>
                          <a:schemeClr val="accent1"/>
                        </a:solidFill>
                        <a:latin typeface="+mn-lt"/>
                        <a:ea typeface="+mn-ea"/>
                        <a:cs typeface="+mn-cs"/>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171450" indent="-171450">
                        <a:buFont typeface="Arial" panose="020B0604020202020204" pitchFamily="34" charset="0"/>
                        <a:buChar char="•"/>
                      </a:pPr>
                      <a:r>
                        <a:rPr lang="en-US" sz="1050" b="0" kern="1200">
                          <a:solidFill>
                            <a:schemeClr val="bg1"/>
                          </a:solidFill>
                        </a:rPr>
                        <a:t>Use-case based testing strategies</a:t>
                      </a:r>
                    </a:p>
                    <a:p>
                      <a:pPr marL="171450" indent="-171450">
                        <a:buFont typeface="Arial" panose="020B0604020202020204" pitchFamily="34" charset="0"/>
                        <a:buChar char="•"/>
                      </a:pPr>
                      <a:r>
                        <a:rPr lang="en-US" sz="1050" b="0" kern="1200">
                          <a:solidFill>
                            <a:schemeClr val="bg1"/>
                          </a:solidFill>
                        </a:rPr>
                        <a:t>Evaluation infrastructure </a:t>
                      </a:r>
                    </a:p>
                    <a:p>
                      <a:pPr marL="171450" indent="-171450">
                        <a:buFont typeface="Arial" panose="020B0604020202020204" pitchFamily="34" charset="0"/>
                        <a:buChar char="•"/>
                      </a:pPr>
                      <a:r>
                        <a:rPr lang="en-US" sz="1050" b="0" kern="1200">
                          <a:solidFill>
                            <a:schemeClr val="bg1"/>
                          </a:solidFill>
                        </a:rPr>
                        <a:t>Test benchmarks and data sets management</a:t>
                      </a:r>
                    </a:p>
                  </a:txBody>
                  <a:tcPr anchor="ctr">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Ad-hoc Quality Checks</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277060"/>
                  </a:ext>
                </a:extLst>
              </a:tr>
              <a:tr h="216000">
                <a:tc vMerge="1">
                  <a:txBody>
                    <a:bodyPr/>
                    <a:lstStyle/>
                    <a:p>
                      <a:pPr algn="r"/>
                      <a:endParaRPr lang="en-US" sz="1000"/>
                    </a:p>
                  </a:txBody>
                  <a:tcPr/>
                </a:tc>
                <a:tc vMerge="1">
                  <a:txBody>
                    <a:bodyPr/>
                    <a:lstStyle/>
                    <a:p>
                      <a:endParaRPr lang="en-BY"/>
                    </a:p>
                  </a:txBody>
                  <a:tcPr/>
                </a:tc>
                <a:tc>
                  <a:txBody>
                    <a:bodyPr/>
                    <a:lstStyle/>
                    <a:p>
                      <a:pPr algn="r"/>
                      <a:r>
                        <a:rPr lang="en-US" sz="1050" kern="1200">
                          <a:solidFill>
                            <a:schemeClr val="bg1"/>
                          </a:solidFill>
                        </a:rPr>
                        <a:t>Structured Testing</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9207599"/>
                  </a:ext>
                </a:extLst>
              </a:tr>
              <a:tr h="21600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000"/>
                    </a:p>
                  </a:txBody>
                  <a:tcPr/>
                </a:tc>
                <a:tc vMerge="1">
                  <a:txBody>
                    <a:bodyPr/>
                    <a:lstStyle/>
                    <a:p>
                      <a:endParaRPr lang="en-BY"/>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Systematic Quality Controls</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2919725"/>
                  </a:ext>
                </a:extLst>
              </a:tr>
              <a:tr h="21600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accent1"/>
                          </a:solidFill>
                        </a:rPr>
                        <a:t>LLMs</a:t>
                      </a:r>
                      <a:endParaRPr lang="ru-RU" sz="1400" b="1" kern="1200">
                        <a:solidFill>
                          <a:schemeClr val="accent1"/>
                        </a:solidFill>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171450" indent="-171450">
                        <a:buFont typeface="Arial" panose="020B0604020202020204" pitchFamily="34" charset="0"/>
                        <a:buChar char="•"/>
                      </a:pPr>
                      <a:r>
                        <a:rPr lang="en-US" sz="1050" b="0" kern="1200">
                          <a:solidFill>
                            <a:schemeClr val="bg1"/>
                          </a:solidFill>
                        </a:rPr>
                        <a:t>Multi-Model Complexity</a:t>
                      </a:r>
                    </a:p>
                    <a:p>
                      <a:pPr marL="171450" indent="-171450">
                        <a:buFont typeface="Arial" panose="020B0604020202020204" pitchFamily="34" charset="0"/>
                        <a:buChar char="•"/>
                      </a:pPr>
                      <a:r>
                        <a:rPr lang="en-US" sz="1050" b="0" kern="1200">
                          <a:solidFill>
                            <a:schemeClr val="bg1"/>
                          </a:solidFill>
                        </a:rPr>
                        <a:t>Vendor Landscape Evolution</a:t>
                      </a:r>
                      <a:endParaRPr lang="en-US" sz="1050" b="0" kern="120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Unguided Usage</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4693150"/>
                  </a:ext>
                </a:extLst>
              </a:tr>
              <a:tr h="216000">
                <a:tc vMerge="1">
                  <a:txBody>
                    <a:bodyPr/>
                    <a:lstStyle/>
                    <a:p>
                      <a:pPr algn="r"/>
                      <a:endParaRPr lang="en-US" sz="1000"/>
                    </a:p>
                  </a:txBody>
                  <a:tcPr/>
                </a:tc>
                <a:tc vMerge="1">
                  <a:txBody>
                    <a:bodyPr/>
                    <a:lstStyle/>
                    <a:p>
                      <a:endParaRPr lang="en-BY"/>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Model Hub</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8017318"/>
                  </a:ext>
                </a:extLst>
              </a:tr>
              <a:tr h="21600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000"/>
                    </a:p>
                  </a:txBody>
                  <a:tcPr/>
                </a:tc>
                <a:tc vMerge="1">
                  <a:txBody>
                    <a:bodyPr/>
                    <a:lstStyle/>
                    <a:p>
                      <a:endParaRPr lang="en-BY"/>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Intelligent Model Routing</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60499"/>
                  </a:ext>
                </a:extLst>
              </a:tr>
              <a:tr h="21600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accent1"/>
                          </a:solidFill>
                        </a:rPr>
                        <a:t>Governance &amp; Compliance</a:t>
                      </a:r>
                      <a:endParaRPr lang="ru-RU" sz="1400" b="1" kern="1200">
                        <a:solidFill>
                          <a:schemeClr val="accent1"/>
                        </a:solidFill>
                      </a:endParaRP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171450" indent="-171450">
                        <a:buFont typeface="Arial" panose="020B0604020202020204" pitchFamily="34" charset="0"/>
                        <a:buChar char="•"/>
                      </a:pPr>
                      <a:r>
                        <a:rPr lang="en-US" sz="1050" b="0" kern="1200">
                          <a:solidFill>
                            <a:schemeClr val="bg1"/>
                          </a:solidFill>
                        </a:rPr>
                        <a:t>Regulatory Alignment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kern="1200">
                          <a:solidFill>
                            <a:schemeClr val="bg1"/>
                          </a:solidFill>
                        </a:rPr>
                        <a:t>Risk Management (security, ethics)</a:t>
                      </a:r>
                    </a:p>
                    <a:p>
                      <a:pPr marL="171450" indent="-171450">
                        <a:buFont typeface="Arial" panose="020B0604020202020204" pitchFamily="34" charset="0"/>
                        <a:buChar char="•"/>
                      </a:pPr>
                      <a:r>
                        <a:rPr lang="en-US" sz="1050" b="0" kern="1200">
                          <a:solidFill>
                            <a:schemeClr val="bg1"/>
                          </a:solidFill>
                        </a:rPr>
                        <a:t>Usage Analytics &amp; FinOps</a:t>
                      </a:r>
                      <a:endParaRPr lang="en-US" sz="1050" b="0" kern="120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Ungoverned Adoption</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6746884"/>
                  </a:ext>
                </a:extLst>
              </a:tr>
              <a:tr h="216000">
                <a:tc vMerge="1">
                  <a:txBody>
                    <a:bodyPr/>
                    <a:lstStyle/>
                    <a:p>
                      <a:pPr algn="r"/>
                      <a:endParaRPr lang="en-US" sz="1000"/>
                    </a:p>
                  </a:txBody>
                  <a:tcPr/>
                </a:tc>
                <a:tc vMerge="1">
                  <a:txBody>
                    <a:bodyPr/>
                    <a:lstStyle/>
                    <a:p>
                      <a:endParaRPr lang="en-BY"/>
                    </a:p>
                  </a:txBody>
                  <a:tcPr/>
                </a:tc>
                <a:tc>
                  <a:txBody>
                    <a:bodyPr/>
                    <a:lstStyle/>
                    <a:p>
                      <a:pPr algn="r"/>
                      <a:r>
                        <a:rPr lang="en-US" sz="1050" kern="1200">
                          <a:solidFill>
                            <a:schemeClr val="bg1"/>
                          </a:solidFill>
                        </a:rPr>
                        <a:t>Manual Controls</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6350"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9649122"/>
                  </a:ext>
                </a:extLst>
              </a:tr>
              <a:tr h="21600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000"/>
                    </a:p>
                  </a:txBody>
                  <a:tcPr/>
                </a:tc>
                <a:tc vMerge="1">
                  <a:txBody>
                    <a:bodyPr/>
                    <a:lstStyle/>
                    <a:p>
                      <a:endParaRPr lang="en-BY"/>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kern="1200">
                          <a:solidFill>
                            <a:schemeClr val="bg1"/>
                          </a:solidFill>
                        </a:rPr>
                        <a:t>Enterprise Compliance Suite</a:t>
                      </a:r>
                      <a:endParaRPr lang="en-US" sz="1050" kern="1200">
                        <a:solidFill>
                          <a:schemeClr val="bg1"/>
                        </a:solidFill>
                        <a:latin typeface="+mn-lt"/>
                        <a:ea typeface="+mn-ea"/>
                        <a:cs typeface="+mn-cs"/>
                      </a:endParaRPr>
                    </a:p>
                  </a:txBody>
                  <a:tcPr>
                    <a:lnL w="12700" cap="flat" cmpd="sng" algn="ctr">
                      <a:solidFill>
                        <a:schemeClr val="accent2"/>
                      </a:solidFill>
                      <a:prstDash val="solid"/>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700">
                        <a:solidFill>
                          <a:schemeClr val="bg1"/>
                        </a:solidFill>
                      </a:endParaRPr>
                    </a:p>
                  </a:txBody>
                  <a:tcPr>
                    <a:lnL w="6350" cap="flat" cmpd="sng" algn="ctr">
                      <a:solidFill>
                        <a:schemeClr val="bg1"/>
                      </a:solidFill>
                      <a:prstDash val="sysDash"/>
                      <a:round/>
                      <a:headEnd type="none" w="med" len="med"/>
                      <a:tailEnd type="none" w="med" len="med"/>
                    </a:lnL>
                    <a:lnR w="6350" cap="flat" cmpd="sng" algn="ctr">
                      <a:solidFill>
                        <a:schemeClr val="bg1"/>
                      </a:solidFill>
                      <a:prstDash val="sysDash"/>
                      <a:round/>
                      <a:headEnd type="none" w="med" len="med"/>
                      <a:tailEnd type="none" w="med" len="med"/>
                    </a:lnR>
                    <a:lnT w="6350" cap="flat" cmpd="sng" algn="ctr">
                      <a:solidFill>
                        <a:schemeClr val="bg1"/>
                      </a:solidFill>
                      <a:prstDash val="sysDash"/>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50">
                        <a:solidFill>
                          <a:schemeClr val="bg1"/>
                        </a:solidFill>
                      </a:endParaRPr>
                    </a:p>
                  </a:txBody>
                  <a:tcPr>
                    <a:lnL w="6350" cap="flat" cmpd="sng" algn="ctr">
                      <a:solidFill>
                        <a:schemeClr val="bg1"/>
                      </a:solidFill>
                      <a:prstDash val="sysDash"/>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ysDash"/>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4279148"/>
                  </a:ext>
                </a:extLst>
              </a:tr>
            </a:tbl>
          </a:graphicData>
        </a:graphic>
      </p:graphicFrame>
      <p:grpSp>
        <p:nvGrpSpPr>
          <p:cNvPr id="8" name="Group 7">
            <a:extLst>
              <a:ext uri="{FF2B5EF4-FFF2-40B4-BE49-F238E27FC236}">
                <a16:creationId xmlns:a16="http://schemas.microsoft.com/office/drawing/2014/main" id="{EC6E1648-6BDC-B6AC-0A00-4366215775BA}"/>
              </a:ext>
            </a:extLst>
          </p:cNvPr>
          <p:cNvGrpSpPr/>
          <p:nvPr/>
        </p:nvGrpSpPr>
        <p:grpSpPr>
          <a:xfrm>
            <a:off x="10947855" y="1587085"/>
            <a:ext cx="180000" cy="4459039"/>
            <a:chOff x="10947855" y="1587085"/>
            <a:chExt cx="180000" cy="4459039"/>
          </a:xfrm>
        </p:grpSpPr>
        <p:sp>
          <p:nvSpPr>
            <p:cNvPr id="5" name="Oval 4">
              <a:extLst>
                <a:ext uri="{FF2B5EF4-FFF2-40B4-BE49-F238E27FC236}">
                  <a16:creationId xmlns:a16="http://schemas.microsoft.com/office/drawing/2014/main" id="{7B5A2E19-C161-9A49-8D6F-116802A3F93D}"/>
                </a:ext>
              </a:extLst>
            </p:cNvPr>
            <p:cNvSpPr/>
            <p:nvPr/>
          </p:nvSpPr>
          <p:spPr bwMode="auto">
            <a:xfrm>
              <a:off x="10947855" y="2090501"/>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3" name="Oval 12">
              <a:extLst>
                <a:ext uri="{FF2B5EF4-FFF2-40B4-BE49-F238E27FC236}">
                  <a16:creationId xmlns:a16="http://schemas.microsoft.com/office/drawing/2014/main" id="{90F29140-9369-A3B1-8D9A-FE300CAA980F}"/>
                </a:ext>
              </a:extLst>
            </p:cNvPr>
            <p:cNvSpPr/>
            <p:nvPr/>
          </p:nvSpPr>
          <p:spPr bwMode="auto">
            <a:xfrm>
              <a:off x="10947855" y="1838793"/>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5" name="Oval 14">
              <a:extLst>
                <a:ext uri="{FF2B5EF4-FFF2-40B4-BE49-F238E27FC236}">
                  <a16:creationId xmlns:a16="http://schemas.microsoft.com/office/drawing/2014/main" id="{F5FB9916-237F-DF1A-F2B9-AC13A8D1C13F}"/>
                </a:ext>
              </a:extLst>
            </p:cNvPr>
            <p:cNvSpPr/>
            <p:nvPr/>
          </p:nvSpPr>
          <p:spPr bwMode="auto">
            <a:xfrm>
              <a:off x="10947855" y="1587085"/>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8" name="Oval 17">
              <a:extLst>
                <a:ext uri="{FF2B5EF4-FFF2-40B4-BE49-F238E27FC236}">
                  <a16:creationId xmlns:a16="http://schemas.microsoft.com/office/drawing/2014/main" id="{C4EEB2F4-34F9-9F66-7B00-382E21BE369E}"/>
                </a:ext>
              </a:extLst>
            </p:cNvPr>
            <p:cNvSpPr/>
            <p:nvPr/>
          </p:nvSpPr>
          <p:spPr bwMode="auto">
            <a:xfrm>
              <a:off x="10947855" y="2845625"/>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2" name="Oval 21">
              <a:extLst>
                <a:ext uri="{FF2B5EF4-FFF2-40B4-BE49-F238E27FC236}">
                  <a16:creationId xmlns:a16="http://schemas.microsoft.com/office/drawing/2014/main" id="{249AD0E6-F5A9-0B6A-2B0C-E76D5508BE0B}"/>
                </a:ext>
              </a:extLst>
            </p:cNvPr>
            <p:cNvSpPr/>
            <p:nvPr/>
          </p:nvSpPr>
          <p:spPr bwMode="auto">
            <a:xfrm>
              <a:off x="10947855" y="2593917"/>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4" name="Oval 23">
              <a:extLst>
                <a:ext uri="{FF2B5EF4-FFF2-40B4-BE49-F238E27FC236}">
                  <a16:creationId xmlns:a16="http://schemas.microsoft.com/office/drawing/2014/main" id="{2E71EDA9-AD6B-61A7-4898-9FFD1A052469}"/>
                </a:ext>
              </a:extLst>
            </p:cNvPr>
            <p:cNvSpPr/>
            <p:nvPr/>
          </p:nvSpPr>
          <p:spPr bwMode="auto">
            <a:xfrm>
              <a:off x="10947855" y="2342209"/>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7" name="Oval 26">
              <a:extLst>
                <a:ext uri="{FF2B5EF4-FFF2-40B4-BE49-F238E27FC236}">
                  <a16:creationId xmlns:a16="http://schemas.microsoft.com/office/drawing/2014/main" id="{48D9AB39-420E-F965-D1CC-5DF19D99B1BE}"/>
                </a:ext>
              </a:extLst>
            </p:cNvPr>
            <p:cNvSpPr/>
            <p:nvPr/>
          </p:nvSpPr>
          <p:spPr bwMode="auto">
            <a:xfrm>
              <a:off x="10947855" y="3600749"/>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1" name="Oval 30">
              <a:extLst>
                <a:ext uri="{FF2B5EF4-FFF2-40B4-BE49-F238E27FC236}">
                  <a16:creationId xmlns:a16="http://schemas.microsoft.com/office/drawing/2014/main" id="{0D3FD383-A4C2-A58A-5987-310341602C5C}"/>
                </a:ext>
              </a:extLst>
            </p:cNvPr>
            <p:cNvSpPr/>
            <p:nvPr/>
          </p:nvSpPr>
          <p:spPr bwMode="auto">
            <a:xfrm>
              <a:off x="10947855" y="3349041"/>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3" name="Oval 32">
              <a:extLst>
                <a:ext uri="{FF2B5EF4-FFF2-40B4-BE49-F238E27FC236}">
                  <a16:creationId xmlns:a16="http://schemas.microsoft.com/office/drawing/2014/main" id="{6DB06D82-592E-3429-14C1-D81D2970EA84}"/>
                </a:ext>
              </a:extLst>
            </p:cNvPr>
            <p:cNvSpPr/>
            <p:nvPr/>
          </p:nvSpPr>
          <p:spPr bwMode="auto">
            <a:xfrm>
              <a:off x="10947855" y="3097333"/>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6" name="Oval 35">
              <a:extLst>
                <a:ext uri="{FF2B5EF4-FFF2-40B4-BE49-F238E27FC236}">
                  <a16:creationId xmlns:a16="http://schemas.microsoft.com/office/drawing/2014/main" id="{9F305A42-CBB3-1346-724C-D95CD08D2B29}"/>
                </a:ext>
              </a:extLst>
            </p:cNvPr>
            <p:cNvSpPr/>
            <p:nvPr/>
          </p:nvSpPr>
          <p:spPr bwMode="auto">
            <a:xfrm>
              <a:off x="10947855" y="4355873"/>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0" name="Oval 39">
              <a:extLst>
                <a:ext uri="{FF2B5EF4-FFF2-40B4-BE49-F238E27FC236}">
                  <a16:creationId xmlns:a16="http://schemas.microsoft.com/office/drawing/2014/main" id="{41823888-B0AF-3C07-13ED-6CC3EB2DEC1E}"/>
                </a:ext>
              </a:extLst>
            </p:cNvPr>
            <p:cNvSpPr/>
            <p:nvPr/>
          </p:nvSpPr>
          <p:spPr bwMode="auto">
            <a:xfrm>
              <a:off x="10947855" y="4104165"/>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2" name="Oval 41">
              <a:extLst>
                <a:ext uri="{FF2B5EF4-FFF2-40B4-BE49-F238E27FC236}">
                  <a16:creationId xmlns:a16="http://schemas.microsoft.com/office/drawing/2014/main" id="{0B079485-1D17-3655-168A-0DBB5502FC90}"/>
                </a:ext>
              </a:extLst>
            </p:cNvPr>
            <p:cNvSpPr/>
            <p:nvPr/>
          </p:nvSpPr>
          <p:spPr bwMode="auto">
            <a:xfrm>
              <a:off x="10947855" y="3852457"/>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8" name="Oval 47">
              <a:extLst>
                <a:ext uri="{FF2B5EF4-FFF2-40B4-BE49-F238E27FC236}">
                  <a16:creationId xmlns:a16="http://schemas.microsoft.com/office/drawing/2014/main" id="{4DBDA55F-4DAB-72D5-1446-D73DEDF4B7A9}"/>
                </a:ext>
              </a:extLst>
            </p:cNvPr>
            <p:cNvSpPr/>
            <p:nvPr/>
          </p:nvSpPr>
          <p:spPr bwMode="auto">
            <a:xfrm>
              <a:off x="10947855" y="5110997"/>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2" name="Oval 51">
              <a:extLst>
                <a:ext uri="{FF2B5EF4-FFF2-40B4-BE49-F238E27FC236}">
                  <a16:creationId xmlns:a16="http://schemas.microsoft.com/office/drawing/2014/main" id="{9FD0CA27-FA55-F22C-5F39-4FD194ACCEA2}"/>
                </a:ext>
              </a:extLst>
            </p:cNvPr>
            <p:cNvSpPr/>
            <p:nvPr/>
          </p:nvSpPr>
          <p:spPr bwMode="auto">
            <a:xfrm>
              <a:off x="10947855" y="4859289"/>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4" name="Oval 53">
              <a:extLst>
                <a:ext uri="{FF2B5EF4-FFF2-40B4-BE49-F238E27FC236}">
                  <a16:creationId xmlns:a16="http://schemas.microsoft.com/office/drawing/2014/main" id="{C6BCAAC3-7ADB-CC9A-E53E-007AEC7D6FA7}"/>
                </a:ext>
              </a:extLst>
            </p:cNvPr>
            <p:cNvSpPr/>
            <p:nvPr/>
          </p:nvSpPr>
          <p:spPr bwMode="auto">
            <a:xfrm>
              <a:off x="10947855" y="4607581"/>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7" name="Oval 56">
              <a:extLst>
                <a:ext uri="{FF2B5EF4-FFF2-40B4-BE49-F238E27FC236}">
                  <a16:creationId xmlns:a16="http://schemas.microsoft.com/office/drawing/2014/main" id="{DE238FAE-6933-8458-B556-EFCC6C5B84CF}"/>
                </a:ext>
              </a:extLst>
            </p:cNvPr>
            <p:cNvSpPr/>
            <p:nvPr/>
          </p:nvSpPr>
          <p:spPr bwMode="auto">
            <a:xfrm>
              <a:off x="10947855" y="5866124"/>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61" name="Oval 60">
              <a:extLst>
                <a:ext uri="{FF2B5EF4-FFF2-40B4-BE49-F238E27FC236}">
                  <a16:creationId xmlns:a16="http://schemas.microsoft.com/office/drawing/2014/main" id="{0BB1EE6A-EED0-9E2F-22BD-97D88F97DCD1}"/>
                </a:ext>
              </a:extLst>
            </p:cNvPr>
            <p:cNvSpPr/>
            <p:nvPr/>
          </p:nvSpPr>
          <p:spPr bwMode="auto">
            <a:xfrm>
              <a:off x="10947855" y="5614413"/>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63" name="Oval 62">
              <a:extLst>
                <a:ext uri="{FF2B5EF4-FFF2-40B4-BE49-F238E27FC236}">
                  <a16:creationId xmlns:a16="http://schemas.microsoft.com/office/drawing/2014/main" id="{239A1CF5-8BB0-A1DD-C64F-CB9448F510C8}"/>
                </a:ext>
              </a:extLst>
            </p:cNvPr>
            <p:cNvSpPr/>
            <p:nvPr/>
          </p:nvSpPr>
          <p:spPr bwMode="auto">
            <a:xfrm>
              <a:off x="10947855" y="5362705"/>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grpSp>
      <p:grpSp>
        <p:nvGrpSpPr>
          <p:cNvPr id="9" name="Group 8">
            <a:extLst>
              <a:ext uri="{FF2B5EF4-FFF2-40B4-BE49-F238E27FC236}">
                <a16:creationId xmlns:a16="http://schemas.microsoft.com/office/drawing/2014/main" id="{6FCF3726-A34B-8DC6-9866-FA0EC6E58EFE}"/>
              </a:ext>
            </a:extLst>
          </p:cNvPr>
          <p:cNvGrpSpPr/>
          <p:nvPr/>
        </p:nvGrpSpPr>
        <p:grpSpPr>
          <a:xfrm>
            <a:off x="9541842" y="1587085"/>
            <a:ext cx="180000" cy="4459039"/>
            <a:chOff x="10947855" y="1587085"/>
            <a:chExt cx="180000" cy="4459039"/>
          </a:xfrm>
        </p:grpSpPr>
        <p:sp>
          <p:nvSpPr>
            <p:cNvPr id="43" name="Oval 42">
              <a:extLst>
                <a:ext uri="{FF2B5EF4-FFF2-40B4-BE49-F238E27FC236}">
                  <a16:creationId xmlns:a16="http://schemas.microsoft.com/office/drawing/2014/main" id="{8BE8CB75-368D-439E-C0A0-ACB584E7ABFD}"/>
                </a:ext>
              </a:extLst>
            </p:cNvPr>
            <p:cNvSpPr/>
            <p:nvPr/>
          </p:nvSpPr>
          <p:spPr bwMode="auto">
            <a:xfrm>
              <a:off x="10947855" y="2090501"/>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4" name="Oval 43">
              <a:extLst>
                <a:ext uri="{FF2B5EF4-FFF2-40B4-BE49-F238E27FC236}">
                  <a16:creationId xmlns:a16="http://schemas.microsoft.com/office/drawing/2014/main" id="{1A36A076-48A6-F251-DECF-2B210CE16BB6}"/>
                </a:ext>
              </a:extLst>
            </p:cNvPr>
            <p:cNvSpPr/>
            <p:nvPr/>
          </p:nvSpPr>
          <p:spPr bwMode="auto">
            <a:xfrm>
              <a:off x="10947855" y="1838793"/>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5" name="Oval 44">
              <a:extLst>
                <a:ext uri="{FF2B5EF4-FFF2-40B4-BE49-F238E27FC236}">
                  <a16:creationId xmlns:a16="http://schemas.microsoft.com/office/drawing/2014/main" id="{F7B9D017-69F7-8AFF-E8A3-74ADD1C0D3F1}"/>
                </a:ext>
              </a:extLst>
            </p:cNvPr>
            <p:cNvSpPr/>
            <p:nvPr/>
          </p:nvSpPr>
          <p:spPr bwMode="auto">
            <a:xfrm>
              <a:off x="10947855" y="1587085"/>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64" name="Oval 63">
              <a:extLst>
                <a:ext uri="{FF2B5EF4-FFF2-40B4-BE49-F238E27FC236}">
                  <a16:creationId xmlns:a16="http://schemas.microsoft.com/office/drawing/2014/main" id="{B9A75135-76AF-C196-8AFC-75A3D9174F9B}"/>
                </a:ext>
              </a:extLst>
            </p:cNvPr>
            <p:cNvSpPr/>
            <p:nvPr/>
          </p:nvSpPr>
          <p:spPr bwMode="auto">
            <a:xfrm>
              <a:off x="10947855" y="2845625"/>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65" name="Oval 64">
              <a:extLst>
                <a:ext uri="{FF2B5EF4-FFF2-40B4-BE49-F238E27FC236}">
                  <a16:creationId xmlns:a16="http://schemas.microsoft.com/office/drawing/2014/main" id="{5A8BEF3F-1A9A-8388-76B3-2E488ABA60AE}"/>
                </a:ext>
              </a:extLst>
            </p:cNvPr>
            <p:cNvSpPr/>
            <p:nvPr/>
          </p:nvSpPr>
          <p:spPr bwMode="auto">
            <a:xfrm>
              <a:off x="10947855" y="2593917"/>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66" name="Oval 65">
              <a:extLst>
                <a:ext uri="{FF2B5EF4-FFF2-40B4-BE49-F238E27FC236}">
                  <a16:creationId xmlns:a16="http://schemas.microsoft.com/office/drawing/2014/main" id="{754A48A8-DC69-4039-5800-128A463A5A5D}"/>
                </a:ext>
              </a:extLst>
            </p:cNvPr>
            <p:cNvSpPr/>
            <p:nvPr/>
          </p:nvSpPr>
          <p:spPr bwMode="auto">
            <a:xfrm>
              <a:off x="10947855" y="2342209"/>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67" name="Oval 66">
              <a:extLst>
                <a:ext uri="{FF2B5EF4-FFF2-40B4-BE49-F238E27FC236}">
                  <a16:creationId xmlns:a16="http://schemas.microsoft.com/office/drawing/2014/main" id="{1EA5019D-650D-43A4-E6CC-AB59CC6E16E5}"/>
                </a:ext>
              </a:extLst>
            </p:cNvPr>
            <p:cNvSpPr/>
            <p:nvPr/>
          </p:nvSpPr>
          <p:spPr bwMode="auto">
            <a:xfrm>
              <a:off x="10947855" y="3600749"/>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68" name="Oval 67">
              <a:extLst>
                <a:ext uri="{FF2B5EF4-FFF2-40B4-BE49-F238E27FC236}">
                  <a16:creationId xmlns:a16="http://schemas.microsoft.com/office/drawing/2014/main" id="{6D17133B-EC92-4045-2AD1-70561C68FCFA}"/>
                </a:ext>
              </a:extLst>
            </p:cNvPr>
            <p:cNvSpPr/>
            <p:nvPr/>
          </p:nvSpPr>
          <p:spPr bwMode="auto">
            <a:xfrm>
              <a:off x="10947855" y="3349041"/>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69" name="Oval 68">
              <a:extLst>
                <a:ext uri="{FF2B5EF4-FFF2-40B4-BE49-F238E27FC236}">
                  <a16:creationId xmlns:a16="http://schemas.microsoft.com/office/drawing/2014/main" id="{784B60B2-CDA3-3C04-A84A-8BB9C3A22AE3}"/>
                </a:ext>
              </a:extLst>
            </p:cNvPr>
            <p:cNvSpPr/>
            <p:nvPr/>
          </p:nvSpPr>
          <p:spPr bwMode="auto">
            <a:xfrm>
              <a:off x="10947855" y="3097333"/>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0" name="Oval 69">
              <a:extLst>
                <a:ext uri="{FF2B5EF4-FFF2-40B4-BE49-F238E27FC236}">
                  <a16:creationId xmlns:a16="http://schemas.microsoft.com/office/drawing/2014/main" id="{6913F382-F4C6-9680-745A-282F34EA4021}"/>
                </a:ext>
              </a:extLst>
            </p:cNvPr>
            <p:cNvSpPr/>
            <p:nvPr/>
          </p:nvSpPr>
          <p:spPr bwMode="auto">
            <a:xfrm>
              <a:off x="10947855" y="4355873"/>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1" name="Oval 70">
              <a:extLst>
                <a:ext uri="{FF2B5EF4-FFF2-40B4-BE49-F238E27FC236}">
                  <a16:creationId xmlns:a16="http://schemas.microsoft.com/office/drawing/2014/main" id="{1326BDC3-D021-0E5F-1B7C-0CC61DA26497}"/>
                </a:ext>
              </a:extLst>
            </p:cNvPr>
            <p:cNvSpPr/>
            <p:nvPr/>
          </p:nvSpPr>
          <p:spPr bwMode="auto">
            <a:xfrm>
              <a:off x="10947855" y="4104165"/>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2" name="Oval 71">
              <a:extLst>
                <a:ext uri="{FF2B5EF4-FFF2-40B4-BE49-F238E27FC236}">
                  <a16:creationId xmlns:a16="http://schemas.microsoft.com/office/drawing/2014/main" id="{A6E5DF7E-CE27-984A-8502-4254465F876D}"/>
                </a:ext>
              </a:extLst>
            </p:cNvPr>
            <p:cNvSpPr/>
            <p:nvPr/>
          </p:nvSpPr>
          <p:spPr bwMode="auto">
            <a:xfrm>
              <a:off x="10947855" y="3852457"/>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3" name="Oval 72">
              <a:extLst>
                <a:ext uri="{FF2B5EF4-FFF2-40B4-BE49-F238E27FC236}">
                  <a16:creationId xmlns:a16="http://schemas.microsoft.com/office/drawing/2014/main" id="{B596932F-1BC9-2483-348F-719E6313A8E6}"/>
                </a:ext>
              </a:extLst>
            </p:cNvPr>
            <p:cNvSpPr/>
            <p:nvPr/>
          </p:nvSpPr>
          <p:spPr bwMode="auto">
            <a:xfrm>
              <a:off x="10947855" y="5110997"/>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4" name="Oval 73">
              <a:extLst>
                <a:ext uri="{FF2B5EF4-FFF2-40B4-BE49-F238E27FC236}">
                  <a16:creationId xmlns:a16="http://schemas.microsoft.com/office/drawing/2014/main" id="{2989E96E-CEF5-9E2D-0F97-1CF13675B16F}"/>
                </a:ext>
              </a:extLst>
            </p:cNvPr>
            <p:cNvSpPr/>
            <p:nvPr/>
          </p:nvSpPr>
          <p:spPr bwMode="auto">
            <a:xfrm>
              <a:off x="10947855" y="4859289"/>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5" name="Oval 74">
              <a:extLst>
                <a:ext uri="{FF2B5EF4-FFF2-40B4-BE49-F238E27FC236}">
                  <a16:creationId xmlns:a16="http://schemas.microsoft.com/office/drawing/2014/main" id="{E07301E0-6824-E1C1-E467-223E99359C42}"/>
                </a:ext>
              </a:extLst>
            </p:cNvPr>
            <p:cNvSpPr/>
            <p:nvPr/>
          </p:nvSpPr>
          <p:spPr bwMode="auto">
            <a:xfrm>
              <a:off x="10947855" y="4607581"/>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6" name="Oval 75">
              <a:extLst>
                <a:ext uri="{FF2B5EF4-FFF2-40B4-BE49-F238E27FC236}">
                  <a16:creationId xmlns:a16="http://schemas.microsoft.com/office/drawing/2014/main" id="{996DE70E-B24B-2E7B-9BC4-CA5214875EED}"/>
                </a:ext>
              </a:extLst>
            </p:cNvPr>
            <p:cNvSpPr/>
            <p:nvPr/>
          </p:nvSpPr>
          <p:spPr bwMode="auto">
            <a:xfrm>
              <a:off x="10947855" y="5866124"/>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7" name="Oval 76">
              <a:extLst>
                <a:ext uri="{FF2B5EF4-FFF2-40B4-BE49-F238E27FC236}">
                  <a16:creationId xmlns:a16="http://schemas.microsoft.com/office/drawing/2014/main" id="{2A0D0693-6E29-0A40-0E09-0886CB4F393E}"/>
                </a:ext>
              </a:extLst>
            </p:cNvPr>
            <p:cNvSpPr/>
            <p:nvPr/>
          </p:nvSpPr>
          <p:spPr bwMode="auto">
            <a:xfrm>
              <a:off x="10947855" y="5614413"/>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8" name="Oval 77">
              <a:extLst>
                <a:ext uri="{FF2B5EF4-FFF2-40B4-BE49-F238E27FC236}">
                  <a16:creationId xmlns:a16="http://schemas.microsoft.com/office/drawing/2014/main" id="{A7ABE7C6-354C-A043-6FC0-BFD2399E74F3}"/>
                </a:ext>
              </a:extLst>
            </p:cNvPr>
            <p:cNvSpPr/>
            <p:nvPr/>
          </p:nvSpPr>
          <p:spPr bwMode="auto">
            <a:xfrm>
              <a:off x="10947855" y="5362705"/>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grpSp>
      <p:grpSp>
        <p:nvGrpSpPr>
          <p:cNvPr id="79" name="Group 78">
            <a:extLst>
              <a:ext uri="{FF2B5EF4-FFF2-40B4-BE49-F238E27FC236}">
                <a16:creationId xmlns:a16="http://schemas.microsoft.com/office/drawing/2014/main" id="{D02B90B0-D4C0-5B95-EBAE-71D76BECB503}"/>
              </a:ext>
            </a:extLst>
          </p:cNvPr>
          <p:cNvGrpSpPr/>
          <p:nvPr/>
        </p:nvGrpSpPr>
        <p:grpSpPr>
          <a:xfrm>
            <a:off x="8213653" y="1587085"/>
            <a:ext cx="180000" cy="4459039"/>
            <a:chOff x="10947855" y="1587085"/>
            <a:chExt cx="180000" cy="4459039"/>
          </a:xfrm>
        </p:grpSpPr>
        <p:sp>
          <p:nvSpPr>
            <p:cNvPr id="80" name="Oval 79">
              <a:extLst>
                <a:ext uri="{FF2B5EF4-FFF2-40B4-BE49-F238E27FC236}">
                  <a16:creationId xmlns:a16="http://schemas.microsoft.com/office/drawing/2014/main" id="{FBF4FD9B-94DB-4F11-55F9-D5081480E482}"/>
                </a:ext>
              </a:extLst>
            </p:cNvPr>
            <p:cNvSpPr/>
            <p:nvPr/>
          </p:nvSpPr>
          <p:spPr bwMode="auto">
            <a:xfrm>
              <a:off x="10947855" y="2090501"/>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1" name="Oval 80">
              <a:extLst>
                <a:ext uri="{FF2B5EF4-FFF2-40B4-BE49-F238E27FC236}">
                  <a16:creationId xmlns:a16="http://schemas.microsoft.com/office/drawing/2014/main" id="{1E6D802E-4912-92C7-937A-94E2ABE3929D}"/>
                </a:ext>
              </a:extLst>
            </p:cNvPr>
            <p:cNvSpPr/>
            <p:nvPr/>
          </p:nvSpPr>
          <p:spPr bwMode="auto">
            <a:xfrm>
              <a:off x="10947855" y="1838793"/>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82" name="Oval 81">
              <a:extLst>
                <a:ext uri="{FF2B5EF4-FFF2-40B4-BE49-F238E27FC236}">
                  <a16:creationId xmlns:a16="http://schemas.microsoft.com/office/drawing/2014/main" id="{C6160350-07D2-3428-20E3-C1DB882416A1}"/>
                </a:ext>
              </a:extLst>
            </p:cNvPr>
            <p:cNvSpPr/>
            <p:nvPr/>
          </p:nvSpPr>
          <p:spPr bwMode="auto">
            <a:xfrm>
              <a:off x="10947855" y="1587085"/>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3" name="Oval 82">
              <a:extLst>
                <a:ext uri="{FF2B5EF4-FFF2-40B4-BE49-F238E27FC236}">
                  <a16:creationId xmlns:a16="http://schemas.microsoft.com/office/drawing/2014/main" id="{9161E8F1-A351-737F-3C35-EB7320ED0991}"/>
                </a:ext>
              </a:extLst>
            </p:cNvPr>
            <p:cNvSpPr/>
            <p:nvPr/>
          </p:nvSpPr>
          <p:spPr bwMode="auto">
            <a:xfrm>
              <a:off x="10947855" y="2845625"/>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4" name="Oval 83">
              <a:extLst>
                <a:ext uri="{FF2B5EF4-FFF2-40B4-BE49-F238E27FC236}">
                  <a16:creationId xmlns:a16="http://schemas.microsoft.com/office/drawing/2014/main" id="{D5544FA1-A578-1D94-DD11-6B64A7F314D3}"/>
                </a:ext>
              </a:extLst>
            </p:cNvPr>
            <p:cNvSpPr/>
            <p:nvPr/>
          </p:nvSpPr>
          <p:spPr bwMode="auto">
            <a:xfrm>
              <a:off x="10947855" y="2593917"/>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85" name="Oval 84">
              <a:extLst>
                <a:ext uri="{FF2B5EF4-FFF2-40B4-BE49-F238E27FC236}">
                  <a16:creationId xmlns:a16="http://schemas.microsoft.com/office/drawing/2014/main" id="{D86FF21B-0E2C-DB02-CA85-C5C4A4C5CFF5}"/>
                </a:ext>
              </a:extLst>
            </p:cNvPr>
            <p:cNvSpPr/>
            <p:nvPr/>
          </p:nvSpPr>
          <p:spPr bwMode="auto">
            <a:xfrm>
              <a:off x="10947855" y="2342209"/>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6" name="Oval 85">
              <a:extLst>
                <a:ext uri="{FF2B5EF4-FFF2-40B4-BE49-F238E27FC236}">
                  <a16:creationId xmlns:a16="http://schemas.microsoft.com/office/drawing/2014/main" id="{0DB0E36A-FC91-9A6C-8FE7-B7CE4B90D890}"/>
                </a:ext>
              </a:extLst>
            </p:cNvPr>
            <p:cNvSpPr/>
            <p:nvPr/>
          </p:nvSpPr>
          <p:spPr bwMode="auto">
            <a:xfrm>
              <a:off x="10947855" y="3600749"/>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7" name="Oval 86">
              <a:extLst>
                <a:ext uri="{FF2B5EF4-FFF2-40B4-BE49-F238E27FC236}">
                  <a16:creationId xmlns:a16="http://schemas.microsoft.com/office/drawing/2014/main" id="{A90D14B3-5645-110D-EAFC-1AB65D7A77CA}"/>
                </a:ext>
              </a:extLst>
            </p:cNvPr>
            <p:cNvSpPr/>
            <p:nvPr/>
          </p:nvSpPr>
          <p:spPr bwMode="auto">
            <a:xfrm>
              <a:off x="10947855" y="3349041"/>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88" name="Oval 87">
              <a:extLst>
                <a:ext uri="{FF2B5EF4-FFF2-40B4-BE49-F238E27FC236}">
                  <a16:creationId xmlns:a16="http://schemas.microsoft.com/office/drawing/2014/main" id="{39884AB7-D5F5-6EC0-2699-F41DBB765599}"/>
                </a:ext>
              </a:extLst>
            </p:cNvPr>
            <p:cNvSpPr/>
            <p:nvPr/>
          </p:nvSpPr>
          <p:spPr bwMode="auto">
            <a:xfrm>
              <a:off x="10947855" y="3097333"/>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9" name="Oval 88">
              <a:extLst>
                <a:ext uri="{FF2B5EF4-FFF2-40B4-BE49-F238E27FC236}">
                  <a16:creationId xmlns:a16="http://schemas.microsoft.com/office/drawing/2014/main" id="{46B025C2-5D86-EB3E-AD81-EA9F7CBB7D33}"/>
                </a:ext>
              </a:extLst>
            </p:cNvPr>
            <p:cNvSpPr/>
            <p:nvPr/>
          </p:nvSpPr>
          <p:spPr bwMode="auto">
            <a:xfrm>
              <a:off x="10947855" y="4355873"/>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90" name="Oval 89">
              <a:extLst>
                <a:ext uri="{FF2B5EF4-FFF2-40B4-BE49-F238E27FC236}">
                  <a16:creationId xmlns:a16="http://schemas.microsoft.com/office/drawing/2014/main" id="{5E536E78-F98D-45A3-632F-0F9076E34DAD}"/>
                </a:ext>
              </a:extLst>
            </p:cNvPr>
            <p:cNvSpPr/>
            <p:nvPr/>
          </p:nvSpPr>
          <p:spPr bwMode="auto">
            <a:xfrm>
              <a:off x="10947855" y="4104165"/>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91" name="Oval 90">
              <a:extLst>
                <a:ext uri="{FF2B5EF4-FFF2-40B4-BE49-F238E27FC236}">
                  <a16:creationId xmlns:a16="http://schemas.microsoft.com/office/drawing/2014/main" id="{261F0C57-482A-C2B5-3C9A-09E5034B7DDE}"/>
                </a:ext>
              </a:extLst>
            </p:cNvPr>
            <p:cNvSpPr/>
            <p:nvPr/>
          </p:nvSpPr>
          <p:spPr bwMode="auto">
            <a:xfrm>
              <a:off x="10947855" y="3852457"/>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92" name="Oval 91">
              <a:extLst>
                <a:ext uri="{FF2B5EF4-FFF2-40B4-BE49-F238E27FC236}">
                  <a16:creationId xmlns:a16="http://schemas.microsoft.com/office/drawing/2014/main" id="{07487F88-A7F6-A807-DBBE-80AEBE391ADA}"/>
                </a:ext>
              </a:extLst>
            </p:cNvPr>
            <p:cNvSpPr/>
            <p:nvPr/>
          </p:nvSpPr>
          <p:spPr bwMode="auto">
            <a:xfrm>
              <a:off x="10947855" y="5110997"/>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93" name="Oval 92">
              <a:extLst>
                <a:ext uri="{FF2B5EF4-FFF2-40B4-BE49-F238E27FC236}">
                  <a16:creationId xmlns:a16="http://schemas.microsoft.com/office/drawing/2014/main" id="{FF296DA9-8E8F-D376-C178-22632A0A1590}"/>
                </a:ext>
              </a:extLst>
            </p:cNvPr>
            <p:cNvSpPr/>
            <p:nvPr/>
          </p:nvSpPr>
          <p:spPr bwMode="auto">
            <a:xfrm>
              <a:off x="10947855" y="4859289"/>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94" name="Oval 93">
              <a:extLst>
                <a:ext uri="{FF2B5EF4-FFF2-40B4-BE49-F238E27FC236}">
                  <a16:creationId xmlns:a16="http://schemas.microsoft.com/office/drawing/2014/main" id="{E44CB3EC-BC3F-FA14-E792-EAB072792002}"/>
                </a:ext>
              </a:extLst>
            </p:cNvPr>
            <p:cNvSpPr/>
            <p:nvPr/>
          </p:nvSpPr>
          <p:spPr bwMode="auto">
            <a:xfrm>
              <a:off x="10947855" y="4607581"/>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95" name="Oval 94">
              <a:extLst>
                <a:ext uri="{FF2B5EF4-FFF2-40B4-BE49-F238E27FC236}">
                  <a16:creationId xmlns:a16="http://schemas.microsoft.com/office/drawing/2014/main" id="{E94FB5EF-862A-0F04-24CB-BCE1EA263C20}"/>
                </a:ext>
              </a:extLst>
            </p:cNvPr>
            <p:cNvSpPr/>
            <p:nvPr/>
          </p:nvSpPr>
          <p:spPr bwMode="auto">
            <a:xfrm>
              <a:off x="10947855" y="5866124"/>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96" name="Oval 95">
              <a:extLst>
                <a:ext uri="{FF2B5EF4-FFF2-40B4-BE49-F238E27FC236}">
                  <a16:creationId xmlns:a16="http://schemas.microsoft.com/office/drawing/2014/main" id="{B7B5C9A5-E407-205B-CB0B-4F453B6DA8E7}"/>
                </a:ext>
              </a:extLst>
            </p:cNvPr>
            <p:cNvSpPr/>
            <p:nvPr/>
          </p:nvSpPr>
          <p:spPr bwMode="auto">
            <a:xfrm>
              <a:off x="10947855" y="5614413"/>
              <a:ext cx="180000" cy="180000"/>
            </a:xfrm>
            <a:prstGeom prst="ellipse">
              <a:avLst/>
            </a:prstGeom>
            <a:noFill/>
            <a:ln w="15875">
              <a:gradFill>
                <a:gsLst>
                  <a:gs pos="0">
                    <a:srgbClr val="00F6FF"/>
                  </a:gs>
                  <a:gs pos="50000">
                    <a:schemeClr val="accent2"/>
                  </a:gs>
                  <a:gs pos="100000">
                    <a:schemeClr val="accent4"/>
                  </a:gs>
                </a:gsLst>
                <a:lin ang="2400000" scaled="0"/>
              </a:grad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97" name="Oval 96">
              <a:extLst>
                <a:ext uri="{FF2B5EF4-FFF2-40B4-BE49-F238E27FC236}">
                  <a16:creationId xmlns:a16="http://schemas.microsoft.com/office/drawing/2014/main" id="{9F27E909-7CD0-3D7E-05A9-FA332E16CE28}"/>
                </a:ext>
              </a:extLst>
            </p:cNvPr>
            <p:cNvSpPr/>
            <p:nvPr/>
          </p:nvSpPr>
          <p:spPr bwMode="auto">
            <a:xfrm>
              <a:off x="10947855" y="5362705"/>
              <a:ext cx="180000" cy="180000"/>
            </a:xfrm>
            <a:prstGeom prst="ellipse">
              <a:avLst/>
            </a:prstGeom>
            <a:gradFill>
              <a:gsLst>
                <a:gs pos="0">
                  <a:srgbClr val="00F6FF"/>
                </a:gs>
                <a:gs pos="57000">
                  <a:schemeClr val="accent2">
                    <a:lumMod val="75000"/>
                  </a:schemeClr>
                </a:gs>
                <a:gs pos="100000">
                  <a:schemeClr val="accent4"/>
                </a:gs>
              </a:gsLst>
              <a:lin ang="2400000" scaled="0"/>
            </a:gradFill>
            <a:ln>
              <a:noFill/>
            </a:ln>
          </p:spPr>
          <p:style>
            <a:lnRef idx="2">
              <a:schemeClr val="accent2">
                <a:shade val="15000"/>
              </a:schemeClr>
            </a:lnRef>
            <a:fillRef idx="1">
              <a:schemeClr val="accent2"/>
            </a:fillRef>
            <a:effectRef idx="0">
              <a:schemeClr val="accent2"/>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grpSp>
      <p:sp>
        <p:nvSpPr>
          <p:cNvPr id="99" name="Rectangle 98">
            <a:extLst>
              <a:ext uri="{FF2B5EF4-FFF2-40B4-BE49-F238E27FC236}">
                <a16:creationId xmlns:a16="http://schemas.microsoft.com/office/drawing/2014/main" id="{A009057D-0712-B0EB-35CC-CAFAC16363F9}"/>
              </a:ext>
            </a:extLst>
          </p:cNvPr>
          <p:cNvSpPr/>
          <p:nvPr/>
        </p:nvSpPr>
        <p:spPr bwMode="auto">
          <a:xfrm>
            <a:off x="485775" y="1680926"/>
            <a:ext cx="1314449" cy="551680"/>
          </a:xfrm>
          <a:prstGeom prst="rect">
            <a:avLst/>
          </a:prstGeom>
          <a:noFill/>
          <a:ln w="12700">
            <a:gradFill>
              <a:gsLst>
                <a:gs pos="0">
                  <a:srgbClr val="00F6FF"/>
                </a:gs>
                <a:gs pos="68000">
                  <a:schemeClr val="accent2"/>
                </a:gs>
                <a:gs pos="100000">
                  <a:schemeClr val="accent4"/>
                </a:gs>
              </a:gsLst>
              <a:lin ang="2400000" scaled="0"/>
            </a:gradFill>
          </a:ln>
          <a:effectLst/>
        </p:spPr>
        <p:txBody>
          <a:bodyPr wrap="square" lIns="108000" tIns="0" rIns="144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Channels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Integration</a:t>
            </a:r>
          </a:p>
        </p:txBody>
      </p:sp>
      <p:sp>
        <p:nvSpPr>
          <p:cNvPr id="100" name="Rectangle 99">
            <a:extLst>
              <a:ext uri="{FF2B5EF4-FFF2-40B4-BE49-F238E27FC236}">
                <a16:creationId xmlns:a16="http://schemas.microsoft.com/office/drawing/2014/main" id="{DC8674CD-5C35-AA25-3436-6765F8D9AC5E}"/>
              </a:ext>
            </a:extLst>
          </p:cNvPr>
          <p:cNvSpPr/>
          <p:nvPr/>
        </p:nvSpPr>
        <p:spPr bwMode="auto">
          <a:xfrm>
            <a:off x="485775" y="4679042"/>
            <a:ext cx="1314449" cy="551680"/>
          </a:xfrm>
          <a:prstGeom prst="rect">
            <a:avLst/>
          </a:prstGeom>
          <a:noFill/>
          <a:ln w="12700">
            <a:gradFill>
              <a:gsLst>
                <a:gs pos="0">
                  <a:srgbClr val="00F6FF"/>
                </a:gs>
                <a:gs pos="68000">
                  <a:schemeClr val="accent2"/>
                </a:gs>
                <a:gs pos="100000">
                  <a:schemeClr val="accent4"/>
                </a:gs>
              </a:gsLst>
              <a:lin ang="2400000" scaled="0"/>
            </a:gradFill>
          </a:ln>
          <a:effectLst/>
        </p:spPr>
        <p:txBody>
          <a:bodyPr wrap="square" lIns="108000" tIns="0" rIns="144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LLMs</a:t>
            </a:r>
          </a:p>
        </p:txBody>
      </p:sp>
      <p:sp>
        <p:nvSpPr>
          <p:cNvPr id="101" name="Rectangle 100">
            <a:extLst>
              <a:ext uri="{FF2B5EF4-FFF2-40B4-BE49-F238E27FC236}">
                <a16:creationId xmlns:a16="http://schemas.microsoft.com/office/drawing/2014/main" id="{948A932F-2DE7-5521-AA5E-7EE17102C723}"/>
              </a:ext>
            </a:extLst>
          </p:cNvPr>
          <p:cNvSpPr/>
          <p:nvPr/>
        </p:nvSpPr>
        <p:spPr bwMode="auto">
          <a:xfrm>
            <a:off x="485775" y="3929513"/>
            <a:ext cx="1314449" cy="551680"/>
          </a:xfrm>
          <a:prstGeom prst="rect">
            <a:avLst/>
          </a:prstGeom>
          <a:noFill/>
          <a:ln w="12700">
            <a:gradFill>
              <a:gsLst>
                <a:gs pos="0">
                  <a:srgbClr val="00F6FF"/>
                </a:gs>
                <a:gs pos="68000">
                  <a:schemeClr val="accent2"/>
                </a:gs>
                <a:gs pos="100000">
                  <a:schemeClr val="accent4"/>
                </a:gs>
              </a:gsLst>
              <a:lin ang="2400000" scaled="0"/>
            </a:gradFill>
          </a:ln>
          <a:effectLst/>
        </p:spPr>
        <p:txBody>
          <a:bodyPr wrap="square" lIns="108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Evaluations</a:t>
            </a:r>
          </a:p>
        </p:txBody>
      </p:sp>
      <p:sp>
        <p:nvSpPr>
          <p:cNvPr id="102" name="Rectangle 101">
            <a:extLst>
              <a:ext uri="{FF2B5EF4-FFF2-40B4-BE49-F238E27FC236}">
                <a16:creationId xmlns:a16="http://schemas.microsoft.com/office/drawing/2014/main" id="{A4227E99-0566-0EC0-7420-E8653750432C}"/>
              </a:ext>
            </a:extLst>
          </p:cNvPr>
          <p:cNvSpPr/>
          <p:nvPr/>
        </p:nvSpPr>
        <p:spPr bwMode="auto">
          <a:xfrm>
            <a:off x="485775" y="3179984"/>
            <a:ext cx="1314449" cy="551680"/>
          </a:xfrm>
          <a:prstGeom prst="rect">
            <a:avLst/>
          </a:prstGeom>
          <a:noFill/>
          <a:ln w="12700">
            <a:gradFill>
              <a:gsLst>
                <a:gs pos="0">
                  <a:srgbClr val="00F6FF"/>
                </a:gs>
                <a:gs pos="68000">
                  <a:schemeClr val="accent2"/>
                </a:gs>
                <a:gs pos="100000">
                  <a:schemeClr val="accent4"/>
                </a:gs>
              </a:gsLst>
              <a:lin ang="2400000" scaled="0"/>
            </a:gradFill>
          </a:ln>
          <a:effectLst/>
        </p:spPr>
        <p:txBody>
          <a:bodyPr wrap="square" lIns="108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Context</a:t>
            </a:r>
            <a:endParaRPr kumimoji="0" lang="ru-RU"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Engine</a:t>
            </a:r>
            <a:endParaRPr kumimoji="0" lang="en-US" sz="1400" b="1" i="1"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endParaRPr>
          </a:p>
        </p:txBody>
      </p:sp>
      <p:sp>
        <p:nvSpPr>
          <p:cNvPr id="103" name="Rectangle 102">
            <a:extLst>
              <a:ext uri="{FF2B5EF4-FFF2-40B4-BE49-F238E27FC236}">
                <a16:creationId xmlns:a16="http://schemas.microsoft.com/office/drawing/2014/main" id="{648C33B2-91A6-5D98-5A81-9134F2EC63B0}"/>
              </a:ext>
            </a:extLst>
          </p:cNvPr>
          <p:cNvSpPr/>
          <p:nvPr/>
        </p:nvSpPr>
        <p:spPr bwMode="auto">
          <a:xfrm>
            <a:off x="485775" y="2430455"/>
            <a:ext cx="1314449" cy="551680"/>
          </a:xfrm>
          <a:prstGeom prst="rect">
            <a:avLst/>
          </a:prstGeom>
          <a:noFill/>
          <a:ln w="12700">
            <a:gradFill>
              <a:gsLst>
                <a:gs pos="0">
                  <a:srgbClr val="00F6FF"/>
                </a:gs>
                <a:gs pos="68000">
                  <a:schemeClr val="accent2"/>
                </a:gs>
                <a:gs pos="100000">
                  <a:schemeClr val="accent4"/>
                </a:gs>
              </a:gsLst>
              <a:lin ang="2400000" scaled="0"/>
            </a:gradFill>
          </a:ln>
          <a:effectLst/>
        </p:spPr>
        <p:txBody>
          <a:bodyPr wrap="square" lIns="108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Agents</a:t>
            </a:r>
            <a:endParaRPr kumimoji="0" lang="ru-RU"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Management</a:t>
            </a:r>
          </a:p>
        </p:txBody>
      </p:sp>
      <p:sp>
        <p:nvSpPr>
          <p:cNvPr id="104" name="Rectangle 103">
            <a:extLst>
              <a:ext uri="{FF2B5EF4-FFF2-40B4-BE49-F238E27FC236}">
                <a16:creationId xmlns:a16="http://schemas.microsoft.com/office/drawing/2014/main" id="{01109F65-B63B-D6C6-66FB-A89C56C147F3}"/>
              </a:ext>
            </a:extLst>
          </p:cNvPr>
          <p:cNvSpPr/>
          <p:nvPr/>
        </p:nvSpPr>
        <p:spPr bwMode="auto">
          <a:xfrm>
            <a:off x="485775" y="5428573"/>
            <a:ext cx="1314449" cy="551680"/>
          </a:xfrm>
          <a:prstGeom prst="rect">
            <a:avLst/>
          </a:prstGeom>
          <a:noFill/>
          <a:ln w="12700">
            <a:gradFill>
              <a:gsLst>
                <a:gs pos="0">
                  <a:srgbClr val="00F6FF"/>
                </a:gs>
                <a:gs pos="68000">
                  <a:schemeClr val="accent2"/>
                </a:gs>
                <a:gs pos="100000">
                  <a:schemeClr val="accent4"/>
                </a:gs>
              </a:gsLst>
              <a:lin ang="2400000" scaled="0"/>
            </a:gradFill>
          </a:ln>
          <a:effectLst/>
        </p:spPr>
        <p:txBody>
          <a:bodyPr wrap="square" lIns="108000" tIns="0" rIns="72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Governance</a:t>
            </a:r>
            <a:endParaRPr kumimoji="0" lang="ru-RU"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F6FF"/>
                    </a:gs>
                    <a:gs pos="73000">
                      <a:srgbClr val="418DFF"/>
                    </a:gs>
                    <a:gs pos="100000">
                      <a:srgbClr val="8353D2"/>
                    </a:gs>
                  </a:gsLst>
                  <a:lin ang="2400000" scaled="0"/>
                </a:gradFill>
                <a:effectLst/>
                <a:uLnTx/>
                <a:uFillTx/>
                <a:latin typeface="Calibri Bold"/>
                <a:ea typeface="Human Sans ExtraLight" charset="0"/>
                <a:cs typeface="Human Sans ExtraLight" charset="0"/>
              </a:rPr>
              <a:t>&amp; Compliance</a:t>
            </a:r>
          </a:p>
        </p:txBody>
      </p:sp>
    </p:spTree>
    <p:extLst>
      <p:ext uri="{BB962C8B-B14F-4D97-AF65-F5344CB8AC3E}">
        <p14:creationId xmlns:p14="http://schemas.microsoft.com/office/powerpoint/2010/main" val="3599686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F2D9-8434-9FC6-4EC5-32DD057952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A5B3F-A0F8-CB54-7AFD-DB15C3F01F04}"/>
              </a:ext>
            </a:extLst>
          </p:cNvPr>
          <p:cNvSpPr>
            <a:spLocks noGrp="1"/>
          </p:cNvSpPr>
          <p:nvPr>
            <p:ph type="title"/>
          </p:nvPr>
        </p:nvSpPr>
        <p:spPr>
          <a:xfrm>
            <a:off x="457200" y="723900"/>
            <a:ext cx="11274552" cy="457200"/>
          </a:xfrm>
        </p:spPr>
        <p:txBody>
          <a:bodyPr/>
          <a:lstStyle/>
          <a:p>
            <a:r>
              <a:rPr lang="en-US"/>
              <a:t>AI-First Delivery Teams</a:t>
            </a:r>
          </a:p>
        </p:txBody>
      </p:sp>
      <p:sp>
        <p:nvSpPr>
          <p:cNvPr id="3" name="Text Placeholder 2">
            <a:extLst>
              <a:ext uri="{FF2B5EF4-FFF2-40B4-BE49-F238E27FC236}">
                <a16:creationId xmlns:a16="http://schemas.microsoft.com/office/drawing/2014/main" id="{6A7809DF-98B9-B776-3E0E-3A7C87AD8562}"/>
              </a:ext>
            </a:extLst>
          </p:cNvPr>
          <p:cNvSpPr>
            <a:spLocks noGrp="1"/>
          </p:cNvSpPr>
          <p:nvPr>
            <p:ph type="body" sz="quarter" idx="15"/>
          </p:nvPr>
        </p:nvSpPr>
        <p:spPr/>
        <p:txBody>
          <a:bodyPr/>
          <a:lstStyle/>
          <a:p>
            <a:r>
              <a:rPr lang="en-US"/>
              <a:t>Stay in Motion</a:t>
            </a:r>
          </a:p>
        </p:txBody>
      </p:sp>
      <p:sp>
        <p:nvSpPr>
          <p:cNvPr id="4" name="TextBox 3">
            <a:extLst>
              <a:ext uri="{FF2B5EF4-FFF2-40B4-BE49-F238E27FC236}">
                <a16:creationId xmlns:a16="http://schemas.microsoft.com/office/drawing/2014/main" id="{8F4A79B9-AA29-462D-C5BC-47377206C271}"/>
              </a:ext>
            </a:extLst>
          </p:cNvPr>
          <p:cNvSpPr txBox="1"/>
          <p:nvPr/>
        </p:nvSpPr>
        <p:spPr>
          <a:xfrm>
            <a:off x="484909" y="1205259"/>
            <a:ext cx="5611083" cy="252562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600" b="1" i="0" u="none" strike="noStrike" kern="1200" cap="none" spc="0" normalizeH="0" baseline="0" noProof="0">
                <a:ln>
                  <a:noFill/>
                </a:ln>
                <a:gradFill>
                  <a:gsLst>
                    <a:gs pos="0">
                      <a:srgbClr val="08F6FF"/>
                    </a:gs>
                    <a:gs pos="43000">
                      <a:srgbClr val="418DFF"/>
                    </a:gs>
                    <a:gs pos="99000">
                      <a:srgbClr val="B896FF"/>
                    </a:gs>
                  </a:gsLst>
                  <a:lin ang="600000" scaled="0"/>
                </a:gradFill>
                <a:effectLst/>
                <a:uLnTx/>
                <a:uFillTx/>
                <a:latin typeface="Calibri"/>
                <a:cs typeface="Arial"/>
              </a:rPr>
              <a:t>Approach Highlights </a:t>
            </a: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Day-1 AI Fluency</a:t>
            </a:r>
            <a:br>
              <a:rPr kumimoji="0" lang="ru-RU" sz="1050" b="0" i="0" u="none" strike="noStrike" kern="1200" cap="none" spc="0" normalizeH="0" baseline="0" noProof="0">
                <a:ln>
                  <a:noFill/>
                </a:ln>
                <a:solidFill>
                  <a:srgbClr val="FFFFFF"/>
                </a:solidFill>
                <a:effectLst/>
                <a:uLnTx/>
                <a:uFillTx/>
                <a:latin typeface="Calibri"/>
                <a:ea typeface="Human Sans" charset="0"/>
                <a:cs typeface="Human Sans" charset="0"/>
              </a:rPr>
            </a:b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Human Sans" charset="0"/>
                <a:cs typeface="Calibri Light" panose="020F0302020204030204" pitchFamily="34" charset="0"/>
              </a:rPr>
              <a:t>Every role is certified and 100% ai-adoption rate in sprint #0</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Human Sans" charset="0"/>
              <a:cs typeface="Calibri Light" panose="020F0302020204030204" pitchFamily="34" charset="0"/>
            </a:endParaRP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Curate Best-fit Agentic Toolchain</a:t>
            </a:r>
            <a:br>
              <a:rPr kumimoji="0" lang="ru-RU" sz="1050" b="0" i="0" u="none" strike="noStrike" kern="1200" cap="none" spc="0" normalizeH="0" baseline="0" noProof="0">
                <a:ln>
                  <a:noFill/>
                </a:ln>
                <a:solidFill>
                  <a:srgbClr val="FFFFFF"/>
                </a:solidFill>
                <a:effectLst/>
                <a:uLnTx/>
                <a:uFillTx/>
                <a:latin typeface="Calibri"/>
                <a:ea typeface="Human Sans" charset="0"/>
                <a:cs typeface="Human Sans" charset="0"/>
              </a:rPr>
            </a:b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EPAM AI Run/</a:t>
            </a:r>
            <a:r>
              <a:rPr kumimoji="0" lang="en-US" sz="1000" b="0" i="0" u="none" strike="noStrike" kern="1200" cap="none" spc="0" normalizeH="0" baseline="0" noProof="0" err="1">
                <a:ln>
                  <a:noFill/>
                </a:ln>
                <a:solidFill>
                  <a:srgbClr val="FFFFFF"/>
                </a:solidFill>
                <a:effectLst/>
                <a:uLnTx/>
                <a:uFillTx/>
                <a:latin typeface="Calibri Light" panose="020F0302020204030204" pitchFamily="34" charset="0"/>
                <a:ea typeface="+mn-ea"/>
                <a:cs typeface="Calibri Light" panose="020F0302020204030204" pitchFamily="34" charset="0"/>
              </a:rPr>
              <a:t>CoE</a:t>
            </a: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-backed selection of SOTA agents and copilots, refreshed monthly</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AI-Optimized Work Units</a:t>
            </a:r>
            <a:br>
              <a:rPr kumimoji="0" lang="ru-RU" sz="1050" b="0" i="0" u="none" strike="noStrike" kern="1200" cap="none" spc="0" normalizeH="0" baseline="0" noProof="0">
                <a:ln>
                  <a:noFill/>
                </a:ln>
                <a:solidFill>
                  <a:srgbClr val="FFFFFF"/>
                </a:solidFill>
                <a:effectLst/>
                <a:uLnTx/>
                <a:uFillTx/>
                <a:latin typeface="Calibri"/>
                <a:ea typeface="Human Sans" charset="0"/>
                <a:cs typeface="Human Sans" charset="0"/>
              </a:rPr>
            </a:b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Optimized solution structure and role-based input tasks format calibrated for minimal human re-work</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Guard-railed Quality Gates</a:t>
            </a:r>
            <a:br>
              <a:rPr kumimoji="0" lang="ru-RU" sz="1200" b="1" i="0" u="none" strike="noStrike" kern="1200" cap="none" spc="0" normalizeH="0" baseline="0" noProof="0">
                <a:ln>
                  <a:noFill/>
                </a:ln>
                <a:solidFill>
                  <a:srgbClr val="FFFFFF"/>
                </a:solidFill>
                <a:effectLst/>
                <a:uLnTx/>
                <a:uFillTx/>
                <a:latin typeface="Calibri"/>
                <a:ea typeface="Human Sans" charset="0"/>
                <a:cs typeface="Human Sans" charset="0"/>
              </a:rPr>
            </a:b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AI output passes automated security and quality gates + human sign-off before merge</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Reinforcing Improvements</a:t>
            </a:r>
            <a:br>
              <a:rPr kumimoji="0" lang="ru-RU" sz="1050" b="1" i="0" u="none" strike="noStrike" kern="1200" cap="none" spc="0" normalizeH="0" baseline="0" noProof="0">
                <a:ln>
                  <a:noFill/>
                </a:ln>
                <a:solidFill>
                  <a:srgbClr val="FFFFFF"/>
                </a:solidFill>
                <a:effectLst/>
                <a:uLnTx/>
                <a:uFillTx/>
                <a:latin typeface="Calibri"/>
                <a:ea typeface="Human Sans" charset="0"/>
                <a:cs typeface="Human Sans" charset="0"/>
              </a:rPr>
            </a:b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Telemetry-driven agent tuning every sprint &amp; templatization for max AI automation </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6" name="TextBox 5">
            <a:extLst>
              <a:ext uri="{FF2B5EF4-FFF2-40B4-BE49-F238E27FC236}">
                <a16:creationId xmlns:a16="http://schemas.microsoft.com/office/drawing/2014/main" id="{899DC9CE-7B09-62C1-E67A-37997AE70DAF}"/>
              </a:ext>
            </a:extLst>
          </p:cNvPr>
          <p:cNvSpPr txBox="1"/>
          <p:nvPr/>
        </p:nvSpPr>
        <p:spPr>
          <a:xfrm>
            <a:off x="6345706" y="1205259"/>
            <a:ext cx="5051797" cy="2059795"/>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600" b="1" i="0" u="none" strike="noStrike" kern="1200" cap="none" spc="0" normalizeH="0" baseline="0" noProof="0">
                <a:ln>
                  <a:noFill/>
                </a:ln>
                <a:gradFill>
                  <a:gsLst>
                    <a:gs pos="0">
                      <a:srgbClr val="08F6FF"/>
                    </a:gs>
                    <a:gs pos="43000">
                      <a:srgbClr val="418DFF"/>
                    </a:gs>
                    <a:gs pos="99000">
                      <a:srgbClr val="B896FF"/>
                    </a:gs>
                  </a:gsLst>
                  <a:lin ang="600000" scaled="0"/>
                </a:gradFill>
                <a:effectLst/>
                <a:uLnTx/>
                <a:uFillTx/>
                <a:latin typeface="Calibri"/>
                <a:ea typeface="+mn-ea"/>
                <a:cs typeface="Arial"/>
              </a:rPr>
              <a:t>Operating Model at a Glance</a:t>
            </a: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Full-SDLC AI Stack</a:t>
            </a:r>
            <a:br>
              <a:rPr kumimoji="0" lang="ru-RU" sz="1050" b="0" i="0" u="none" strike="noStrike" kern="1200" cap="none" spc="0" normalizeH="0" baseline="0" noProof="0">
                <a:ln>
                  <a:noFill/>
                </a:ln>
                <a:solidFill>
                  <a:srgbClr val="FFFFFF"/>
                </a:solidFill>
                <a:effectLst/>
                <a:uLnTx/>
                <a:uFillTx/>
                <a:latin typeface="Calibri"/>
                <a:ea typeface="Human Sans" charset="0"/>
                <a:cs typeface="Human Sans" charset="0"/>
              </a:rPr>
            </a:br>
            <a:r>
              <a:rPr kumimoji="0" lang="en-US" sz="1000" b="0" i="0" u="none" strike="noStrike" kern="1200" cap="none" spc="0" normalizeH="0" baseline="0" noProof="0" err="1">
                <a:ln>
                  <a:noFill/>
                </a:ln>
                <a:solidFill>
                  <a:srgbClr val="FFFFFF"/>
                </a:solidFill>
                <a:effectLst/>
                <a:uLnTx/>
                <a:uFillTx/>
                <a:latin typeface="Calibri Light" panose="020F0302020204030204" pitchFamily="34" charset="0"/>
                <a:ea typeface="+mn-ea"/>
                <a:cs typeface="Calibri Light" panose="020F0302020204030204" pitchFamily="34" charset="0"/>
              </a:rPr>
              <a:t>Reqs</a:t>
            </a: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 -&gt; IDE → CI/CD → QA AI agents/assistants recommended by EPAM AI/Run </a:t>
            </a:r>
            <a:r>
              <a:rPr kumimoji="0" lang="en-US" sz="1000" b="0" i="0" u="none" strike="noStrike" kern="1200" cap="none" spc="0" normalizeH="0" baseline="0" noProof="0" err="1">
                <a:ln>
                  <a:noFill/>
                </a:ln>
                <a:solidFill>
                  <a:srgbClr val="FFFFFF"/>
                </a:solidFill>
                <a:effectLst/>
                <a:uLnTx/>
                <a:uFillTx/>
                <a:latin typeface="Calibri Light" panose="020F0302020204030204" pitchFamily="34" charset="0"/>
                <a:ea typeface="+mn-ea"/>
                <a:cs typeface="Calibri Light" panose="020F0302020204030204" pitchFamily="34" charset="0"/>
              </a:rPr>
              <a:t>CoE</a:t>
            </a: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 experts</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Productivity Growing Targets</a:t>
            </a:r>
            <a:br>
              <a:rPr kumimoji="0" lang="ru-RU" sz="1050" b="1" i="0" u="none" strike="noStrike" kern="1200" cap="none" spc="0" normalizeH="0" baseline="0" noProof="0">
                <a:ln>
                  <a:noFill/>
                </a:ln>
                <a:solidFill>
                  <a:srgbClr val="FFFFFF"/>
                </a:solidFill>
                <a:effectLst/>
                <a:uLnTx/>
                <a:uFillTx/>
                <a:latin typeface="Calibri"/>
                <a:ea typeface="Human Sans" charset="0"/>
                <a:cs typeface="Human Sans" charset="0"/>
              </a:rPr>
            </a:b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↑Throughput, ↑DORA deployment-frequency, ↓MTTR, ↑Defect-containment</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Value-Stream Control Tower</a:t>
            </a:r>
            <a:b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b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Deliver pipeline optimization, agent vs human mix</a:t>
            </a:r>
            <a:endPar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endParaRP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Transparent Metrics Discipline</a:t>
            </a:r>
            <a:br>
              <a:rPr kumimoji="0" lang="ru-RU" sz="1050" b="0" i="0" u="none" strike="noStrike" kern="1200" cap="none" spc="0" normalizeH="0" baseline="0" noProof="0">
                <a:ln>
                  <a:noFill/>
                </a:ln>
                <a:solidFill>
                  <a:srgbClr val="FFFFFF"/>
                </a:solidFill>
                <a:effectLst/>
                <a:uLnTx/>
                <a:uFillTx/>
                <a:latin typeface="Calibri"/>
                <a:ea typeface="Human Sans" charset="0"/>
                <a:cs typeface="Human Sans" charset="0"/>
              </a:rPr>
            </a:br>
            <a:r>
              <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Dashboards, agent audit trail, ROI tracker</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cxnSp>
        <p:nvCxnSpPr>
          <p:cNvPr id="18" name="Straight Connector 17">
            <a:extLst>
              <a:ext uri="{FF2B5EF4-FFF2-40B4-BE49-F238E27FC236}">
                <a16:creationId xmlns:a16="http://schemas.microsoft.com/office/drawing/2014/main" id="{2C71192F-F72A-6A3E-24A2-23796D08AFFE}"/>
              </a:ext>
            </a:extLst>
          </p:cNvPr>
          <p:cNvCxnSpPr>
            <a:cxnSpLocks/>
          </p:cNvCxnSpPr>
          <p:nvPr/>
        </p:nvCxnSpPr>
        <p:spPr>
          <a:xfrm>
            <a:off x="6096000" y="1268759"/>
            <a:ext cx="0" cy="2462128"/>
          </a:xfrm>
          <a:prstGeom prst="line">
            <a:avLst/>
          </a:prstGeom>
          <a:ln w="6350">
            <a:solidFill>
              <a:schemeClr val="tx2">
                <a:alpha val="34375"/>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45F4DCE-68CE-D72A-C426-01F0B544EF4F}"/>
              </a:ext>
            </a:extLst>
          </p:cNvPr>
          <p:cNvSpPr txBox="1"/>
          <p:nvPr/>
        </p:nvSpPr>
        <p:spPr>
          <a:xfrm>
            <a:off x="-999644" y="8004306"/>
            <a:ext cx="5232275" cy="2274357"/>
          </a:xfrm>
          <a:prstGeom prst="rect">
            <a:avLst/>
          </a:prstGeom>
          <a:noFill/>
        </p:spPr>
        <p:txBody>
          <a:bodyPr wrap="squar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Show visually:</a:t>
            </a:r>
          </a:p>
          <a:p>
            <a:pPr marL="171450" marR="0" lvl="0" indent="-171450" algn="l" defTabSz="914400" rtl="0" eaLnBrk="1" fontAlgn="auto" latinLnBrk="0" hangingPunct="1">
              <a:lnSpc>
                <a:spcPct val="11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On the left AI native pool</a:t>
            </a:r>
          </a:p>
          <a:p>
            <a:pPr marL="171450" marR="0" lvl="0" indent="-171450" algn="l" defTabSz="914400" rtl="0" eaLnBrk="1" fontAlgn="auto" latinLnBrk="0" hangingPunct="1">
              <a:lnSpc>
                <a:spcPct val="11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On the side – AI/Run Engineering AI Tools </a:t>
            </a:r>
            <a:r>
              <a:rPr kumimoji="0" lang="en-US" sz="1200" b="0" i="0" u="none" strike="noStrike" kern="1200" cap="none" spc="0" normalizeH="0" baseline="0" noProof="0" err="1">
                <a:ln>
                  <a:noFill/>
                </a:ln>
                <a:solidFill>
                  <a:srgbClr val="FFFFFF"/>
                </a:solidFill>
                <a:effectLst/>
                <a:uLnTx/>
                <a:uFillTx/>
                <a:latin typeface="Calibri"/>
                <a:ea typeface="Human Sans" charset="0"/>
                <a:cs typeface="Human Sans" charset="0"/>
              </a:rPr>
              <a:t>CoE</a:t>
            </a:r>
            <a:endPar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endParaRPr>
          </a:p>
          <a:p>
            <a:pPr marL="171450" marR="0" lvl="0" indent="-171450" algn="l" defTabSz="914400" rtl="0" eaLnBrk="1" fontAlgn="auto" latinLnBrk="0" hangingPunct="1">
              <a:lnSpc>
                <a:spcPct val="11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Value stream like view</a:t>
            </a:r>
          </a:p>
          <a:p>
            <a:pPr marL="628650" marR="0" lvl="1" indent="-171450" algn="l" defTabSz="914400" rtl="0" eaLnBrk="1" fontAlgn="auto" latinLnBrk="0" hangingPunct="1">
              <a:lnSpc>
                <a:spcPct val="11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Humans and Agent Workers as actors</a:t>
            </a:r>
          </a:p>
          <a:p>
            <a:pPr marL="628650" marR="0" lvl="1" indent="-171450" algn="l" defTabSz="914400" rtl="0" eaLnBrk="1" fontAlgn="auto" latinLnBrk="0" hangingPunct="1">
              <a:lnSpc>
                <a:spcPct val="11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Unit of work optimized along the entire delivery pipeline</a:t>
            </a:r>
          </a:p>
          <a:p>
            <a:pPr marL="628650" marR="0" lvl="1" indent="-171450" algn="l" defTabSz="914400" rtl="0" eaLnBrk="1" fontAlgn="auto" latinLnBrk="0" hangingPunct="1">
              <a:lnSpc>
                <a:spcPct val="11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Quality gates/AI code review and acceptance</a:t>
            </a:r>
          </a:p>
          <a:p>
            <a:pPr marL="171450" marR="0" lvl="0" indent="-171450" algn="l" defTabSz="914400" rtl="0" eaLnBrk="1" fontAlgn="auto" latinLnBrk="0" hangingPunct="1">
              <a:lnSpc>
                <a:spcPct val="11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Re-usable project specific templates</a:t>
            </a:r>
          </a:p>
        </p:txBody>
      </p:sp>
      <p:sp>
        <p:nvSpPr>
          <p:cNvPr id="10" name="TextBox 9">
            <a:extLst>
              <a:ext uri="{FF2B5EF4-FFF2-40B4-BE49-F238E27FC236}">
                <a16:creationId xmlns:a16="http://schemas.microsoft.com/office/drawing/2014/main" id="{61937947-4D37-AA76-9506-F581E84DC09C}"/>
              </a:ext>
            </a:extLst>
          </p:cNvPr>
          <p:cNvSpPr txBox="1"/>
          <p:nvPr/>
        </p:nvSpPr>
        <p:spPr>
          <a:xfrm>
            <a:off x="2668681" y="4843934"/>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Calibri"/>
              <a:ea typeface="Human Sans" charset="0"/>
              <a:cs typeface="Human Sans" charset="0"/>
            </a:endParaRPr>
          </a:p>
        </p:txBody>
      </p:sp>
      <p:sp>
        <p:nvSpPr>
          <p:cNvPr id="19" name="Rectangle: Rounded Corners 52">
            <a:extLst>
              <a:ext uri="{FF2B5EF4-FFF2-40B4-BE49-F238E27FC236}">
                <a16:creationId xmlns:a16="http://schemas.microsoft.com/office/drawing/2014/main" id="{F9994C45-1F07-15DE-345A-549C9220BB55}"/>
              </a:ext>
            </a:extLst>
          </p:cNvPr>
          <p:cNvSpPr/>
          <p:nvPr/>
        </p:nvSpPr>
        <p:spPr>
          <a:xfrm>
            <a:off x="476196" y="5225480"/>
            <a:ext cx="4063055" cy="936000"/>
          </a:xfrm>
          <a:prstGeom prst="rect">
            <a:avLst/>
          </a:prstGeom>
          <a:gradFill>
            <a:gsLst>
              <a:gs pos="0">
                <a:srgbClr val="00F6FF">
                  <a:alpha val="29846"/>
                </a:srgbClr>
              </a:gs>
              <a:gs pos="47000">
                <a:schemeClr val="tx1">
                  <a:alpha val="38000"/>
                </a:schemeClr>
              </a:gs>
              <a:gs pos="100000">
                <a:schemeClr val="accent2">
                  <a:alpha val="37106"/>
                </a:schemeClr>
              </a:gs>
            </a:gsLst>
            <a:lin ang="2400000" scaled="0"/>
          </a:gradFill>
          <a:ln w="12700">
            <a:gradFill>
              <a:gsLst>
                <a:gs pos="0">
                  <a:srgbClr val="00F4AB"/>
                </a:gs>
                <a:gs pos="50000">
                  <a:schemeClr val="accent2"/>
                </a:gs>
                <a:gs pos="100000">
                  <a:schemeClr val="accent4"/>
                </a:gs>
              </a:gsLst>
              <a:lin ang="2400000" scaled="0"/>
            </a:gradFill>
          </a:ln>
        </p:spPr>
        <p:style>
          <a:lnRef idx="1">
            <a:schemeClr val="accent2"/>
          </a:lnRef>
          <a:fillRef idx="2">
            <a:schemeClr val="accent2"/>
          </a:fillRef>
          <a:effectRef idx="1">
            <a:schemeClr val="accent2"/>
          </a:effectRef>
          <a:fontRef idx="minor">
            <a:schemeClr val="dk1"/>
          </a:fontRef>
        </p:style>
        <p:txBody>
          <a:bodyPr lIns="91440" tIns="45720" rIns="91440" bIns="45720" rtlCol="0" anchor="t"/>
          <a:lstStyle/>
          <a:p>
            <a:pPr marL="457200" marR="0" lvl="1" indent="0" algn="l" defTabSz="914400" rtl="0" eaLnBrk="1" fontAlgn="auto" latinLnBrk="0" hangingPunct="1">
              <a:lnSpc>
                <a:spcPct val="110000"/>
              </a:lnSpc>
              <a:spcBef>
                <a:spcPts val="60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Arial"/>
            </a:endParaRPr>
          </a:p>
        </p:txBody>
      </p:sp>
      <p:sp>
        <p:nvSpPr>
          <p:cNvPr id="27" name="Graphic 14">
            <a:extLst>
              <a:ext uri="{FF2B5EF4-FFF2-40B4-BE49-F238E27FC236}">
                <a16:creationId xmlns:a16="http://schemas.microsoft.com/office/drawing/2014/main" id="{5D59B3AA-6AA6-FA26-AAED-BF7BBCDFEC63}"/>
              </a:ext>
            </a:extLst>
          </p:cNvPr>
          <p:cNvSpPr/>
          <p:nvPr/>
        </p:nvSpPr>
        <p:spPr>
          <a:xfrm>
            <a:off x="643733" y="5359851"/>
            <a:ext cx="268272" cy="274845"/>
          </a:xfrm>
          <a:custGeom>
            <a:avLst/>
            <a:gdLst>
              <a:gd name="connsiteX0" fmla="*/ 272129 w 536543"/>
              <a:gd name="connsiteY0" fmla="*/ 521113 h 549687"/>
              <a:gd name="connsiteX1" fmla="*/ 265462 w 536543"/>
              <a:gd name="connsiteY1" fmla="*/ 527780 h 549687"/>
              <a:gd name="connsiteX2" fmla="*/ 265462 w 536543"/>
              <a:gd name="connsiteY2" fmla="*/ 536353 h 549687"/>
              <a:gd name="connsiteX3" fmla="*/ 256889 w 536543"/>
              <a:gd name="connsiteY3" fmla="*/ 536353 h 549687"/>
              <a:gd name="connsiteX4" fmla="*/ 250222 w 536543"/>
              <a:gd name="connsiteY4" fmla="*/ 543020 h 549687"/>
              <a:gd name="connsiteX5" fmla="*/ 256889 w 536543"/>
              <a:gd name="connsiteY5" fmla="*/ 549688 h 549687"/>
              <a:gd name="connsiteX6" fmla="*/ 272129 w 536543"/>
              <a:gd name="connsiteY6" fmla="*/ 549688 h 549687"/>
              <a:gd name="connsiteX7" fmla="*/ 278797 w 536543"/>
              <a:gd name="connsiteY7" fmla="*/ 543020 h 549687"/>
              <a:gd name="connsiteX8" fmla="*/ 278797 w 536543"/>
              <a:gd name="connsiteY8" fmla="*/ 527780 h 549687"/>
              <a:gd name="connsiteX9" fmla="*/ 272129 w 536543"/>
              <a:gd name="connsiteY9" fmla="*/ 521113 h 549687"/>
              <a:gd name="connsiteX10" fmla="*/ 156210 w 536543"/>
              <a:gd name="connsiteY10" fmla="*/ 536353 h 549687"/>
              <a:gd name="connsiteX11" fmla="*/ 122682 w 536543"/>
              <a:gd name="connsiteY11" fmla="*/ 536353 h 549687"/>
              <a:gd name="connsiteX12" fmla="*/ 116015 w 536543"/>
              <a:gd name="connsiteY12" fmla="*/ 543020 h 549687"/>
              <a:gd name="connsiteX13" fmla="*/ 122682 w 536543"/>
              <a:gd name="connsiteY13" fmla="*/ 549688 h 549687"/>
              <a:gd name="connsiteX14" fmla="*/ 156210 w 536543"/>
              <a:gd name="connsiteY14" fmla="*/ 549688 h 549687"/>
              <a:gd name="connsiteX15" fmla="*/ 162878 w 536543"/>
              <a:gd name="connsiteY15" fmla="*/ 543020 h 549687"/>
              <a:gd name="connsiteX16" fmla="*/ 156210 w 536543"/>
              <a:gd name="connsiteY16" fmla="*/ 536353 h 549687"/>
              <a:gd name="connsiteX17" fmla="*/ 223266 w 536543"/>
              <a:gd name="connsiteY17" fmla="*/ 536353 h 549687"/>
              <a:gd name="connsiteX18" fmla="*/ 189738 w 536543"/>
              <a:gd name="connsiteY18" fmla="*/ 536353 h 549687"/>
              <a:gd name="connsiteX19" fmla="*/ 183071 w 536543"/>
              <a:gd name="connsiteY19" fmla="*/ 543020 h 549687"/>
              <a:gd name="connsiteX20" fmla="*/ 189738 w 536543"/>
              <a:gd name="connsiteY20" fmla="*/ 549688 h 549687"/>
              <a:gd name="connsiteX21" fmla="*/ 223266 w 536543"/>
              <a:gd name="connsiteY21" fmla="*/ 549688 h 549687"/>
              <a:gd name="connsiteX22" fmla="*/ 229934 w 536543"/>
              <a:gd name="connsiteY22" fmla="*/ 543020 h 549687"/>
              <a:gd name="connsiteX23" fmla="*/ 223266 w 536543"/>
              <a:gd name="connsiteY23" fmla="*/ 536353 h 549687"/>
              <a:gd name="connsiteX24" fmla="*/ 89059 w 536543"/>
              <a:gd name="connsiteY24" fmla="*/ 536353 h 549687"/>
              <a:gd name="connsiteX25" fmla="*/ 55531 w 536543"/>
              <a:gd name="connsiteY25" fmla="*/ 536353 h 549687"/>
              <a:gd name="connsiteX26" fmla="*/ 48863 w 536543"/>
              <a:gd name="connsiteY26" fmla="*/ 543020 h 549687"/>
              <a:gd name="connsiteX27" fmla="*/ 55531 w 536543"/>
              <a:gd name="connsiteY27" fmla="*/ 549688 h 549687"/>
              <a:gd name="connsiteX28" fmla="*/ 89059 w 536543"/>
              <a:gd name="connsiteY28" fmla="*/ 549688 h 549687"/>
              <a:gd name="connsiteX29" fmla="*/ 95726 w 536543"/>
              <a:gd name="connsiteY29" fmla="*/ 543020 h 549687"/>
              <a:gd name="connsiteX30" fmla="*/ 89059 w 536543"/>
              <a:gd name="connsiteY30" fmla="*/ 536353 h 549687"/>
              <a:gd name="connsiteX31" fmla="*/ 21908 w 536543"/>
              <a:gd name="connsiteY31" fmla="*/ 536353 h 549687"/>
              <a:gd name="connsiteX32" fmla="*/ 13335 w 536543"/>
              <a:gd name="connsiteY32" fmla="*/ 536353 h 549687"/>
              <a:gd name="connsiteX33" fmla="*/ 13335 w 536543"/>
              <a:gd name="connsiteY33" fmla="*/ 527780 h 549687"/>
              <a:gd name="connsiteX34" fmla="*/ 6667 w 536543"/>
              <a:gd name="connsiteY34" fmla="*/ 521113 h 549687"/>
              <a:gd name="connsiteX35" fmla="*/ 0 w 536543"/>
              <a:gd name="connsiteY35" fmla="*/ 527780 h 549687"/>
              <a:gd name="connsiteX36" fmla="*/ 0 w 536543"/>
              <a:gd name="connsiteY36" fmla="*/ 543020 h 549687"/>
              <a:gd name="connsiteX37" fmla="*/ 6667 w 536543"/>
              <a:gd name="connsiteY37" fmla="*/ 549688 h 549687"/>
              <a:gd name="connsiteX38" fmla="*/ 21908 w 536543"/>
              <a:gd name="connsiteY38" fmla="*/ 549688 h 549687"/>
              <a:gd name="connsiteX39" fmla="*/ 28575 w 536543"/>
              <a:gd name="connsiteY39" fmla="*/ 543020 h 549687"/>
              <a:gd name="connsiteX40" fmla="*/ 21908 w 536543"/>
              <a:gd name="connsiteY40" fmla="*/ 536353 h 549687"/>
              <a:gd name="connsiteX41" fmla="*/ 6667 w 536543"/>
              <a:gd name="connsiteY41" fmla="*/ 500920 h 549687"/>
              <a:gd name="connsiteX42" fmla="*/ 13335 w 536543"/>
              <a:gd name="connsiteY42" fmla="*/ 494252 h 549687"/>
              <a:gd name="connsiteX43" fmla="*/ 13335 w 536543"/>
              <a:gd name="connsiteY43" fmla="*/ 460724 h 549687"/>
              <a:gd name="connsiteX44" fmla="*/ 6667 w 536543"/>
              <a:gd name="connsiteY44" fmla="*/ 454057 h 549687"/>
              <a:gd name="connsiteX45" fmla="*/ 0 w 536543"/>
              <a:gd name="connsiteY45" fmla="*/ 460724 h 549687"/>
              <a:gd name="connsiteX46" fmla="*/ 0 w 536543"/>
              <a:gd name="connsiteY46" fmla="*/ 494252 h 549687"/>
              <a:gd name="connsiteX47" fmla="*/ 6667 w 536543"/>
              <a:gd name="connsiteY47" fmla="*/ 500920 h 549687"/>
              <a:gd name="connsiteX48" fmla="*/ 6667 w 536543"/>
              <a:gd name="connsiteY48" fmla="*/ 433864 h 549687"/>
              <a:gd name="connsiteX49" fmla="*/ 13335 w 536543"/>
              <a:gd name="connsiteY49" fmla="*/ 427196 h 549687"/>
              <a:gd name="connsiteX50" fmla="*/ 13335 w 536543"/>
              <a:gd name="connsiteY50" fmla="*/ 393668 h 549687"/>
              <a:gd name="connsiteX51" fmla="*/ 6667 w 536543"/>
              <a:gd name="connsiteY51" fmla="*/ 387001 h 549687"/>
              <a:gd name="connsiteX52" fmla="*/ 0 w 536543"/>
              <a:gd name="connsiteY52" fmla="*/ 393668 h 549687"/>
              <a:gd name="connsiteX53" fmla="*/ 0 w 536543"/>
              <a:gd name="connsiteY53" fmla="*/ 427196 h 549687"/>
              <a:gd name="connsiteX54" fmla="*/ 6667 w 536543"/>
              <a:gd name="connsiteY54" fmla="*/ 433864 h 549687"/>
              <a:gd name="connsiteX55" fmla="*/ 6667 w 536543"/>
              <a:gd name="connsiteY55" fmla="*/ 366713 h 549687"/>
              <a:gd name="connsiteX56" fmla="*/ 13335 w 536543"/>
              <a:gd name="connsiteY56" fmla="*/ 360045 h 549687"/>
              <a:gd name="connsiteX57" fmla="*/ 13335 w 536543"/>
              <a:gd name="connsiteY57" fmla="*/ 326517 h 549687"/>
              <a:gd name="connsiteX58" fmla="*/ 6667 w 536543"/>
              <a:gd name="connsiteY58" fmla="*/ 319850 h 549687"/>
              <a:gd name="connsiteX59" fmla="*/ 0 w 536543"/>
              <a:gd name="connsiteY59" fmla="*/ 326517 h 549687"/>
              <a:gd name="connsiteX60" fmla="*/ 0 w 536543"/>
              <a:gd name="connsiteY60" fmla="*/ 360045 h 549687"/>
              <a:gd name="connsiteX61" fmla="*/ 6667 w 536543"/>
              <a:gd name="connsiteY61" fmla="*/ 366713 h 549687"/>
              <a:gd name="connsiteX62" fmla="*/ 6667 w 536543"/>
              <a:gd name="connsiteY62" fmla="*/ 299657 h 549687"/>
              <a:gd name="connsiteX63" fmla="*/ 13335 w 536543"/>
              <a:gd name="connsiteY63" fmla="*/ 292989 h 549687"/>
              <a:gd name="connsiteX64" fmla="*/ 13335 w 536543"/>
              <a:gd name="connsiteY64" fmla="*/ 284417 h 549687"/>
              <a:gd name="connsiteX65" fmla="*/ 21908 w 536543"/>
              <a:gd name="connsiteY65" fmla="*/ 284417 h 549687"/>
              <a:gd name="connsiteX66" fmla="*/ 28575 w 536543"/>
              <a:gd name="connsiteY66" fmla="*/ 277749 h 549687"/>
              <a:gd name="connsiteX67" fmla="*/ 21908 w 536543"/>
              <a:gd name="connsiteY67" fmla="*/ 271082 h 549687"/>
              <a:gd name="connsiteX68" fmla="*/ 6667 w 536543"/>
              <a:gd name="connsiteY68" fmla="*/ 271082 h 549687"/>
              <a:gd name="connsiteX69" fmla="*/ 0 w 536543"/>
              <a:gd name="connsiteY69" fmla="*/ 277749 h 549687"/>
              <a:gd name="connsiteX70" fmla="*/ 0 w 536543"/>
              <a:gd name="connsiteY70" fmla="*/ 292989 h 549687"/>
              <a:gd name="connsiteX71" fmla="*/ 6667 w 536543"/>
              <a:gd name="connsiteY71" fmla="*/ 299657 h 549687"/>
              <a:gd name="connsiteX72" fmla="*/ 182975 w 536543"/>
              <a:gd name="connsiteY72" fmla="*/ 277749 h 549687"/>
              <a:gd name="connsiteX73" fmla="*/ 189643 w 536543"/>
              <a:gd name="connsiteY73" fmla="*/ 284417 h 549687"/>
              <a:gd name="connsiteX74" fmla="*/ 223171 w 536543"/>
              <a:gd name="connsiteY74" fmla="*/ 284417 h 549687"/>
              <a:gd name="connsiteX75" fmla="*/ 229838 w 536543"/>
              <a:gd name="connsiteY75" fmla="*/ 277749 h 549687"/>
              <a:gd name="connsiteX76" fmla="*/ 223171 w 536543"/>
              <a:gd name="connsiteY76" fmla="*/ 271082 h 549687"/>
              <a:gd name="connsiteX77" fmla="*/ 189643 w 536543"/>
              <a:gd name="connsiteY77" fmla="*/ 271082 h 549687"/>
              <a:gd name="connsiteX78" fmla="*/ 182975 w 536543"/>
              <a:gd name="connsiteY78" fmla="*/ 277749 h 549687"/>
              <a:gd name="connsiteX79" fmla="*/ 122492 w 536543"/>
              <a:gd name="connsiteY79" fmla="*/ 284417 h 549687"/>
              <a:gd name="connsiteX80" fmla="*/ 156019 w 536543"/>
              <a:gd name="connsiteY80" fmla="*/ 284417 h 549687"/>
              <a:gd name="connsiteX81" fmla="*/ 162687 w 536543"/>
              <a:gd name="connsiteY81" fmla="*/ 277749 h 549687"/>
              <a:gd name="connsiteX82" fmla="*/ 156019 w 536543"/>
              <a:gd name="connsiteY82" fmla="*/ 271082 h 549687"/>
              <a:gd name="connsiteX83" fmla="*/ 122492 w 536543"/>
              <a:gd name="connsiteY83" fmla="*/ 271082 h 549687"/>
              <a:gd name="connsiteX84" fmla="*/ 115824 w 536543"/>
              <a:gd name="connsiteY84" fmla="*/ 277749 h 549687"/>
              <a:gd name="connsiteX85" fmla="*/ 122492 w 536543"/>
              <a:gd name="connsiteY85" fmla="*/ 284417 h 549687"/>
              <a:gd name="connsiteX86" fmla="*/ 55435 w 536543"/>
              <a:gd name="connsiteY86" fmla="*/ 284417 h 549687"/>
              <a:gd name="connsiteX87" fmla="*/ 88964 w 536543"/>
              <a:gd name="connsiteY87" fmla="*/ 284417 h 549687"/>
              <a:gd name="connsiteX88" fmla="*/ 95631 w 536543"/>
              <a:gd name="connsiteY88" fmla="*/ 277749 h 549687"/>
              <a:gd name="connsiteX89" fmla="*/ 88964 w 536543"/>
              <a:gd name="connsiteY89" fmla="*/ 271082 h 549687"/>
              <a:gd name="connsiteX90" fmla="*/ 55435 w 536543"/>
              <a:gd name="connsiteY90" fmla="*/ 271082 h 549687"/>
              <a:gd name="connsiteX91" fmla="*/ 48768 w 536543"/>
              <a:gd name="connsiteY91" fmla="*/ 277749 h 549687"/>
              <a:gd name="connsiteX92" fmla="*/ 55435 w 536543"/>
              <a:gd name="connsiteY92" fmla="*/ 284417 h 549687"/>
              <a:gd name="connsiteX93" fmla="*/ 272034 w 536543"/>
              <a:gd name="connsiteY93" fmla="*/ 271082 h 549687"/>
              <a:gd name="connsiteX94" fmla="*/ 256794 w 536543"/>
              <a:gd name="connsiteY94" fmla="*/ 271082 h 549687"/>
              <a:gd name="connsiteX95" fmla="*/ 250127 w 536543"/>
              <a:gd name="connsiteY95" fmla="*/ 277749 h 549687"/>
              <a:gd name="connsiteX96" fmla="*/ 256794 w 536543"/>
              <a:gd name="connsiteY96" fmla="*/ 284417 h 549687"/>
              <a:gd name="connsiteX97" fmla="*/ 265367 w 536543"/>
              <a:gd name="connsiteY97" fmla="*/ 284417 h 549687"/>
              <a:gd name="connsiteX98" fmla="*/ 265367 w 536543"/>
              <a:gd name="connsiteY98" fmla="*/ 292989 h 549687"/>
              <a:gd name="connsiteX99" fmla="*/ 272034 w 536543"/>
              <a:gd name="connsiteY99" fmla="*/ 299657 h 549687"/>
              <a:gd name="connsiteX100" fmla="*/ 278702 w 536543"/>
              <a:gd name="connsiteY100" fmla="*/ 292989 h 549687"/>
              <a:gd name="connsiteX101" fmla="*/ 278702 w 536543"/>
              <a:gd name="connsiteY101" fmla="*/ 277749 h 549687"/>
              <a:gd name="connsiteX102" fmla="*/ 272034 w 536543"/>
              <a:gd name="connsiteY102" fmla="*/ 271082 h 549687"/>
              <a:gd name="connsiteX103" fmla="*/ 272034 w 536543"/>
              <a:gd name="connsiteY103" fmla="*/ 387001 h 549687"/>
              <a:gd name="connsiteX104" fmla="*/ 265367 w 536543"/>
              <a:gd name="connsiteY104" fmla="*/ 393668 h 549687"/>
              <a:gd name="connsiteX105" fmla="*/ 265367 w 536543"/>
              <a:gd name="connsiteY105" fmla="*/ 427196 h 549687"/>
              <a:gd name="connsiteX106" fmla="*/ 272034 w 536543"/>
              <a:gd name="connsiteY106" fmla="*/ 433864 h 549687"/>
              <a:gd name="connsiteX107" fmla="*/ 278702 w 536543"/>
              <a:gd name="connsiteY107" fmla="*/ 427196 h 549687"/>
              <a:gd name="connsiteX108" fmla="*/ 278702 w 536543"/>
              <a:gd name="connsiteY108" fmla="*/ 393668 h 549687"/>
              <a:gd name="connsiteX109" fmla="*/ 272034 w 536543"/>
              <a:gd name="connsiteY109" fmla="*/ 387001 h 549687"/>
              <a:gd name="connsiteX110" fmla="*/ 272034 w 536543"/>
              <a:gd name="connsiteY110" fmla="*/ 454152 h 549687"/>
              <a:gd name="connsiteX111" fmla="*/ 265367 w 536543"/>
              <a:gd name="connsiteY111" fmla="*/ 460820 h 549687"/>
              <a:gd name="connsiteX112" fmla="*/ 265367 w 536543"/>
              <a:gd name="connsiteY112" fmla="*/ 494348 h 549687"/>
              <a:gd name="connsiteX113" fmla="*/ 272034 w 536543"/>
              <a:gd name="connsiteY113" fmla="*/ 501015 h 549687"/>
              <a:gd name="connsiteX114" fmla="*/ 278702 w 536543"/>
              <a:gd name="connsiteY114" fmla="*/ 494348 h 549687"/>
              <a:gd name="connsiteX115" fmla="*/ 278702 w 536543"/>
              <a:gd name="connsiteY115" fmla="*/ 460820 h 549687"/>
              <a:gd name="connsiteX116" fmla="*/ 272034 w 536543"/>
              <a:gd name="connsiteY116" fmla="*/ 454152 h 549687"/>
              <a:gd name="connsiteX117" fmla="*/ 272034 w 536543"/>
              <a:gd name="connsiteY117" fmla="*/ 319945 h 549687"/>
              <a:gd name="connsiteX118" fmla="*/ 265367 w 536543"/>
              <a:gd name="connsiteY118" fmla="*/ 326612 h 549687"/>
              <a:gd name="connsiteX119" fmla="*/ 265367 w 536543"/>
              <a:gd name="connsiteY119" fmla="*/ 360140 h 549687"/>
              <a:gd name="connsiteX120" fmla="*/ 272034 w 536543"/>
              <a:gd name="connsiteY120" fmla="*/ 366808 h 549687"/>
              <a:gd name="connsiteX121" fmla="*/ 278702 w 536543"/>
              <a:gd name="connsiteY121" fmla="*/ 360140 h 549687"/>
              <a:gd name="connsiteX122" fmla="*/ 278702 w 536543"/>
              <a:gd name="connsiteY122" fmla="*/ 326612 h 549687"/>
              <a:gd name="connsiteX123" fmla="*/ 272034 w 536543"/>
              <a:gd name="connsiteY123" fmla="*/ 319945 h 549687"/>
              <a:gd name="connsiteX124" fmla="*/ 254317 w 536543"/>
              <a:gd name="connsiteY124" fmla="*/ 360331 h 549687"/>
              <a:gd name="connsiteX125" fmla="*/ 247650 w 536543"/>
              <a:gd name="connsiteY125" fmla="*/ 353663 h 549687"/>
              <a:gd name="connsiteX126" fmla="*/ 31147 w 536543"/>
              <a:gd name="connsiteY126" fmla="*/ 353663 h 549687"/>
              <a:gd name="connsiteX127" fmla="*/ 24479 w 536543"/>
              <a:gd name="connsiteY127" fmla="*/ 360331 h 549687"/>
              <a:gd name="connsiteX128" fmla="*/ 31147 w 536543"/>
              <a:gd name="connsiteY128" fmla="*/ 366998 h 549687"/>
              <a:gd name="connsiteX129" fmla="*/ 90678 w 536543"/>
              <a:gd name="connsiteY129" fmla="*/ 366998 h 549687"/>
              <a:gd name="connsiteX130" fmla="*/ 90678 w 536543"/>
              <a:gd name="connsiteY130" fmla="*/ 445103 h 549687"/>
              <a:gd name="connsiteX131" fmla="*/ 31147 w 536543"/>
              <a:gd name="connsiteY131" fmla="*/ 445103 h 549687"/>
              <a:gd name="connsiteX132" fmla="*/ 24479 w 536543"/>
              <a:gd name="connsiteY132" fmla="*/ 451771 h 549687"/>
              <a:gd name="connsiteX133" fmla="*/ 31147 w 536543"/>
              <a:gd name="connsiteY133" fmla="*/ 458438 h 549687"/>
              <a:gd name="connsiteX134" fmla="*/ 90678 w 536543"/>
              <a:gd name="connsiteY134" fmla="*/ 458438 h 549687"/>
              <a:gd name="connsiteX135" fmla="*/ 90678 w 536543"/>
              <a:gd name="connsiteY135" fmla="*/ 520541 h 549687"/>
              <a:gd name="connsiteX136" fmla="*/ 97345 w 536543"/>
              <a:gd name="connsiteY136" fmla="*/ 527209 h 549687"/>
              <a:gd name="connsiteX137" fmla="*/ 104013 w 536543"/>
              <a:gd name="connsiteY137" fmla="*/ 520541 h 549687"/>
              <a:gd name="connsiteX138" fmla="*/ 104013 w 536543"/>
              <a:gd name="connsiteY138" fmla="*/ 458438 h 549687"/>
              <a:gd name="connsiteX139" fmla="*/ 181261 w 536543"/>
              <a:gd name="connsiteY139" fmla="*/ 458438 h 549687"/>
              <a:gd name="connsiteX140" fmla="*/ 181261 w 536543"/>
              <a:gd name="connsiteY140" fmla="*/ 520541 h 549687"/>
              <a:gd name="connsiteX141" fmla="*/ 187928 w 536543"/>
              <a:gd name="connsiteY141" fmla="*/ 527209 h 549687"/>
              <a:gd name="connsiteX142" fmla="*/ 194596 w 536543"/>
              <a:gd name="connsiteY142" fmla="*/ 520541 h 549687"/>
              <a:gd name="connsiteX143" fmla="*/ 194596 w 536543"/>
              <a:gd name="connsiteY143" fmla="*/ 366998 h 549687"/>
              <a:gd name="connsiteX144" fmla="*/ 247840 w 536543"/>
              <a:gd name="connsiteY144" fmla="*/ 366998 h 549687"/>
              <a:gd name="connsiteX145" fmla="*/ 254508 w 536543"/>
              <a:gd name="connsiteY145" fmla="*/ 360331 h 549687"/>
              <a:gd name="connsiteX146" fmla="*/ 181070 w 536543"/>
              <a:gd name="connsiteY146" fmla="*/ 445103 h 549687"/>
              <a:gd name="connsiteX147" fmla="*/ 103823 w 536543"/>
              <a:gd name="connsiteY147" fmla="*/ 445103 h 549687"/>
              <a:gd name="connsiteX148" fmla="*/ 103823 w 536543"/>
              <a:gd name="connsiteY148" fmla="*/ 366998 h 549687"/>
              <a:gd name="connsiteX149" fmla="*/ 181070 w 536543"/>
              <a:gd name="connsiteY149" fmla="*/ 366998 h 549687"/>
              <a:gd name="connsiteX150" fmla="*/ 181070 w 536543"/>
              <a:gd name="connsiteY150" fmla="*/ 445103 h 549687"/>
              <a:gd name="connsiteX151" fmla="*/ 536448 w 536543"/>
              <a:gd name="connsiteY151" fmla="*/ 90392 h 549687"/>
              <a:gd name="connsiteX152" fmla="*/ 532733 w 536543"/>
              <a:gd name="connsiteY152" fmla="*/ 84487 h 549687"/>
              <a:gd name="connsiteX153" fmla="*/ 452247 w 536543"/>
              <a:gd name="connsiteY153" fmla="*/ 4286 h 549687"/>
              <a:gd name="connsiteX154" fmla="*/ 446056 w 536543"/>
              <a:gd name="connsiteY154" fmla="*/ 0 h 549687"/>
              <a:gd name="connsiteX155" fmla="*/ 445675 w 536543"/>
              <a:gd name="connsiteY155" fmla="*/ 0 h 549687"/>
              <a:gd name="connsiteX156" fmla="*/ 445199 w 536543"/>
              <a:gd name="connsiteY156" fmla="*/ 0 h 549687"/>
              <a:gd name="connsiteX157" fmla="*/ 139446 w 536543"/>
              <a:gd name="connsiteY157" fmla="*/ 0 h 549687"/>
              <a:gd name="connsiteX158" fmla="*/ 132779 w 536543"/>
              <a:gd name="connsiteY158" fmla="*/ 6668 h 549687"/>
              <a:gd name="connsiteX159" fmla="*/ 132779 w 536543"/>
              <a:gd name="connsiteY159" fmla="*/ 245745 h 549687"/>
              <a:gd name="connsiteX160" fmla="*/ 139446 w 536543"/>
              <a:gd name="connsiteY160" fmla="*/ 252413 h 549687"/>
              <a:gd name="connsiteX161" fmla="*/ 146114 w 536543"/>
              <a:gd name="connsiteY161" fmla="*/ 245745 h 549687"/>
              <a:gd name="connsiteX162" fmla="*/ 146114 w 536543"/>
              <a:gd name="connsiteY162" fmla="*/ 13240 h 549687"/>
              <a:gd name="connsiteX163" fmla="*/ 439579 w 536543"/>
              <a:gd name="connsiteY163" fmla="*/ 13240 h 549687"/>
              <a:gd name="connsiteX164" fmla="*/ 439579 w 536543"/>
              <a:gd name="connsiteY164" fmla="*/ 90202 h 549687"/>
              <a:gd name="connsiteX165" fmla="*/ 446246 w 536543"/>
              <a:gd name="connsiteY165" fmla="*/ 96869 h 549687"/>
              <a:gd name="connsiteX166" fmla="*/ 523208 w 536543"/>
              <a:gd name="connsiteY166" fmla="*/ 96869 h 549687"/>
              <a:gd name="connsiteX167" fmla="*/ 523208 w 536543"/>
              <a:gd name="connsiteY167" fmla="*/ 477965 h 549687"/>
              <a:gd name="connsiteX168" fmla="*/ 304800 w 536543"/>
              <a:gd name="connsiteY168" fmla="*/ 477965 h 549687"/>
              <a:gd name="connsiteX169" fmla="*/ 298133 w 536543"/>
              <a:gd name="connsiteY169" fmla="*/ 484632 h 549687"/>
              <a:gd name="connsiteX170" fmla="*/ 304800 w 536543"/>
              <a:gd name="connsiteY170" fmla="*/ 491300 h 549687"/>
              <a:gd name="connsiteX171" fmla="*/ 529876 w 536543"/>
              <a:gd name="connsiteY171" fmla="*/ 491300 h 549687"/>
              <a:gd name="connsiteX172" fmla="*/ 536543 w 536543"/>
              <a:gd name="connsiteY172" fmla="*/ 484632 h 549687"/>
              <a:gd name="connsiteX173" fmla="*/ 536543 w 536543"/>
              <a:gd name="connsiteY173" fmla="*/ 90773 h 549687"/>
              <a:gd name="connsiteX174" fmla="*/ 536543 w 536543"/>
              <a:gd name="connsiteY174" fmla="*/ 90488 h 549687"/>
              <a:gd name="connsiteX175" fmla="*/ 536543 w 536543"/>
              <a:gd name="connsiteY175" fmla="*/ 90202 h 549687"/>
              <a:gd name="connsiteX176" fmla="*/ 452819 w 536543"/>
              <a:gd name="connsiteY176" fmla="*/ 83725 h 549687"/>
              <a:gd name="connsiteX177" fmla="*/ 452819 w 536543"/>
              <a:gd name="connsiteY177" fmla="*/ 23622 h 549687"/>
              <a:gd name="connsiteX178" fmla="*/ 513112 w 536543"/>
              <a:gd name="connsiteY178" fmla="*/ 83725 h 549687"/>
              <a:gd name="connsiteX179" fmla="*/ 452819 w 536543"/>
              <a:gd name="connsiteY179" fmla="*/ 83725 h 549687"/>
              <a:gd name="connsiteX180" fmla="*/ 222980 w 536543"/>
              <a:gd name="connsiteY180" fmla="*/ 148876 h 549687"/>
              <a:gd name="connsiteX181" fmla="*/ 386334 w 536543"/>
              <a:gd name="connsiteY181" fmla="*/ 148876 h 549687"/>
              <a:gd name="connsiteX182" fmla="*/ 393002 w 536543"/>
              <a:gd name="connsiteY182" fmla="*/ 142208 h 549687"/>
              <a:gd name="connsiteX183" fmla="*/ 386334 w 536543"/>
              <a:gd name="connsiteY183" fmla="*/ 135541 h 549687"/>
              <a:gd name="connsiteX184" fmla="*/ 222980 w 536543"/>
              <a:gd name="connsiteY184" fmla="*/ 135541 h 549687"/>
              <a:gd name="connsiteX185" fmla="*/ 216313 w 536543"/>
              <a:gd name="connsiteY185" fmla="*/ 142208 h 549687"/>
              <a:gd name="connsiteX186" fmla="*/ 222980 w 536543"/>
              <a:gd name="connsiteY186" fmla="*/ 148876 h 549687"/>
              <a:gd name="connsiteX187" fmla="*/ 222980 w 536543"/>
              <a:gd name="connsiteY187" fmla="*/ 232601 h 549687"/>
              <a:gd name="connsiteX188" fmla="*/ 466058 w 536543"/>
              <a:gd name="connsiteY188" fmla="*/ 232601 h 549687"/>
              <a:gd name="connsiteX189" fmla="*/ 472726 w 536543"/>
              <a:gd name="connsiteY189" fmla="*/ 225933 h 549687"/>
              <a:gd name="connsiteX190" fmla="*/ 466058 w 536543"/>
              <a:gd name="connsiteY190" fmla="*/ 219265 h 549687"/>
              <a:gd name="connsiteX191" fmla="*/ 222980 w 536543"/>
              <a:gd name="connsiteY191" fmla="*/ 219265 h 549687"/>
              <a:gd name="connsiteX192" fmla="*/ 216313 w 536543"/>
              <a:gd name="connsiteY192" fmla="*/ 225933 h 549687"/>
              <a:gd name="connsiteX193" fmla="*/ 222980 w 536543"/>
              <a:gd name="connsiteY193" fmla="*/ 232601 h 549687"/>
              <a:gd name="connsiteX194" fmla="*/ 304705 w 536543"/>
              <a:gd name="connsiteY194" fmla="*/ 320231 h 549687"/>
              <a:gd name="connsiteX195" fmla="*/ 386429 w 536543"/>
              <a:gd name="connsiteY195" fmla="*/ 320231 h 549687"/>
              <a:gd name="connsiteX196" fmla="*/ 393097 w 536543"/>
              <a:gd name="connsiteY196" fmla="*/ 313563 h 549687"/>
              <a:gd name="connsiteX197" fmla="*/ 386429 w 536543"/>
              <a:gd name="connsiteY197" fmla="*/ 306896 h 549687"/>
              <a:gd name="connsiteX198" fmla="*/ 304705 w 536543"/>
              <a:gd name="connsiteY198" fmla="*/ 306896 h 549687"/>
              <a:gd name="connsiteX199" fmla="*/ 298037 w 536543"/>
              <a:gd name="connsiteY199" fmla="*/ 313563 h 549687"/>
              <a:gd name="connsiteX200" fmla="*/ 304705 w 536543"/>
              <a:gd name="connsiteY200" fmla="*/ 320231 h 549687"/>
              <a:gd name="connsiteX201" fmla="*/ 304705 w 536543"/>
              <a:gd name="connsiteY201" fmla="*/ 407861 h 549687"/>
              <a:gd name="connsiteX202" fmla="*/ 466058 w 536543"/>
              <a:gd name="connsiteY202" fmla="*/ 407861 h 549687"/>
              <a:gd name="connsiteX203" fmla="*/ 472726 w 536543"/>
              <a:gd name="connsiteY203" fmla="*/ 401193 h 549687"/>
              <a:gd name="connsiteX204" fmla="*/ 466058 w 536543"/>
              <a:gd name="connsiteY204" fmla="*/ 394526 h 549687"/>
              <a:gd name="connsiteX205" fmla="*/ 304705 w 536543"/>
              <a:gd name="connsiteY205" fmla="*/ 394526 h 549687"/>
              <a:gd name="connsiteX206" fmla="*/ 298037 w 536543"/>
              <a:gd name="connsiteY206" fmla="*/ 401193 h 549687"/>
              <a:gd name="connsiteX207" fmla="*/ 304705 w 536543"/>
              <a:gd name="connsiteY207" fmla="*/ 407861 h 54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536543" h="549687">
                <a:moveTo>
                  <a:pt x="272129" y="521113"/>
                </a:moveTo>
                <a:cubicBezTo>
                  <a:pt x="268415" y="521113"/>
                  <a:pt x="265462" y="524066"/>
                  <a:pt x="265462" y="527780"/>
                </a:cubicBezTo>
                <a:lnTo>
                  <a:pt x="265462" y="536353"/>
                </a:lnTo>
                <a:lnTo>
                  <a:pt x="256889" y="536353"/>
                </a:lnTo>
                <a:cubicBezTo>
                  <a:pt x="253175" y="536353"/>
                  <a:pt x="250222" y="539306"/>
                  <a:pt x="250222" y="543020"/>
                </a:cubicBezTo>
                <a:cubicBezTo>
                  <a:pt x="250222" y="546735"/>
                  <a:pt x="253175" y="549688"/>
                  <a:pt x="256889" y="549688"/>
                </a:cubicBezTo>
                <a:lnTo>
                  <a:pt x="272129" y="549688"/>
                </a:lnTo>
                <a:cubicBezTo>
                  <a:pt x="275844" y="549688"/>
                  <a:pt x="278797" y="546735"/>
                  <a:pt x="278797" y="543020"/>
                </a:cubicBezTo>
                <a:lnTo>
                  <a:pt x="278797" y="527780"/>
                </a:lnTo>
                <a:cubicBezTo>
                  <a:pt x="278797" y="524066"/>
                  <a:pt x="275844" y="521113"/>
                  <a:pt x="272129" y="521113"/>
                </a:cubicBezTo>
                <a:close/>
                <a:moveTo>
                  <a:pt x="156210" y="536353"/>
                </a:moveTo>
                <a:lnTo>
                  <a:pt x="122682" y="536353"/>
                </a:lnTo>
                <a:cubicBezTo>
                  <a:pt x="118967" y="536353"/>
                  <a:pt x="116015" y="539306"/>
                  <a:pt x="116015" y="543020"/>
                </a:cubicBezTo>
                <a:cubicBezTo>
                  <a:pt x="116015" y="546735"/>
                  <a:pt x="118967" y="549688"/>
                  <a:pt x="122682" y="549688"/>
                </a:cubicBezTo>
                <a:lnTo>
                  <a:pt x="156210" y="549688"/>
                </a:lnTo>
                <a:cubicBezTo>
                  <a:pt x="159925" y="549688"/>
                  <a:pt x="162878" y="546735"/>
                  <a:pt x="162878" y="543020"/>
                </a:cubicBezTo>
                <a:cubicBezTo>
                  <a:pt x="162878" y="539306"/>
                  <a:pt x="159925" y="536353"/>
                  <a:pt x="156210" y="536353"/>
                </a:cubicBezTo>
                <a:close/>
                <a:moveTo>
                  <a:pt x="223266" y="536353"/>
                </a:moveTo>
                <a:lnTo>
                  <a:pt x="189738" y="536353"/>
                </a:lnTo>
                <a:cubicBezTo>
                  <a:pt x="186023" y="536353"/>
                  <a:pt x="183071" y="539306"/>
                  <a:pt x="183071" y="543020"/>
                </a:cubicBezTo>
                <a:cubicBezTo>
                  <a:pt x="183071" y="546735"/>
                  <a:pt x="186023" y="549688"/>
                  <a:pt x="189738" y="549688"/>
                </a:cubicBezTo>
                <a:lnTo>
                  <a:pt x="223266" y="549688"/>
                </a:lnTo>
                <a:cubicBezTo>
                  <a:pt x="226981" y="549688"/>
                  <a:pt x="229934" y="546735"/>
                  <a:pt x="229934" y="543020"/>
                </a:cubicBezTo>
                <a:cubicBezTo>
                  <a:pt x="229934" y="539306"/>
                  <a:pt x="226981" y="536353"/>
                  <a:pt x="223266" y="536353"/>
                </a:cubicBezTo>
                <a:close/>
                <a:moveTo>
                  <a:pt x="89059" y="536353"/>
                </a:moveTo>
                <a:lnTo>
                  <a:pt x="55531" y="536353"/>
                </a:lnTo>
                <a:cubicBezTo>
                  <a:pt x="51816" y="536353"/>
                  <a:pt x="48863" y="539306"/>
                  <a:pt x="48863" y="543020"/>
                </a:cubicBezTo>
                <a:cubicBezTo>
                  <a:pt x="48863" y="546735"/>
                  <a:pt x="51816" y="549688"/>
                  <a:pt x="55531" y="549688"/>
                </a:cubicBezTo>
                <a:lnTo>
                  <a:pt x="89059" y="549688"/>
                </a:lnTo>
                <a:cubicBezTo>
                  <a:pt x="92774" y="549688"/>
                  <a:pt x="95726" y="546735"/>
                  <a:pt x="95726" y="543020"/>
                </a:cubicBezTo>
                <a:cubicBezTo>
                  <a:pt x="95726" y="539306"/>
                  <a:pt x="92774" y="536353"/>
                  <a:pt x="89059" y="536353"/>
                </a:cubicBezTo>
                <a:close/>
                <a:moveTo>
                  <a:pt x="21908" y="536353"/>
                </a:moveTo>
                <a:lnTo>
                  <a:pt x="13335" y="536353"/>
                </a:lnTo>
                <a:lnTo>
                  <a:pt x="13335" y="527780"/>
                </a:lnTo>
                <a:cubicBezTo>
                  <a:pt x="13335" y="524066"/>
                  <a:pt x="10382" y="521113"/>
                  <a:pt x="6667" y="521113"/>
                </a:cubicBezTo>
                <a:cubicBezTo>
                  <a:pt x="2953" y="521113"/>
                  <a:pt x="0" y="524066"/>
                  <a:pt x="0" y="527780"/>
                </a:cubicBezTo>
                <a:lnTo>
                  <a:pt x="0" y="543020"/>
                </a:lnTo>
                <a:cubicBezTo>
                  <a:pt x="0" y="546735"/>
                  <a:pt x="2953" y="549688"/>
                  <a:pt x="6667" y="549688"/>
                </a:cubicBezTo>
                <a:lnTo>
                  <a:pt x="21908" y="549688"/>
                </a:lnTo>
                <a:cubicBezTo>
                  <a:pt x="25622" y="549688"/>
                  <a:pt x="28575" y="546735"/>
                  <a:pt x="28575" y="543020"/>
                </a:cubicBezTo>
                <a:cubicBezTo>
                  <a:pt x="28575" y="539306"/>
                  <a:pt x="25622" y="536353"/>
                  <a:pt x="21908" y="536353"/>
                </a:cubicBezTo>
                <a:close/>
                <a:moveTo>
                  <a:pt x="6667" y="500920"/>
                </a:moveTo>
                <a:cubicBezTo>
                  <a:pt x="10382" y="500920"/>
                  <a:pt x="13335" y="497967"/>
                  <a:pt x="13335" y="494252"/>
                </a:cubicBezTo>
                <a:lnTo>
                  <a:pt x="13335" y="460724"/>
                </a:lnTo>
                <a:cubicBezTo>
                  <a:pt x="13335" y="457010"/>
                  <a:pt x="10382" y="454057"/>
                  <a:pt x="6667" y="454057"/>
                </a:cubicBezTo>
                <a:cubicBezTo>
                  <a:pt x="2953" y="454057"/>
                  <a:pt x="0" y="457010"/>
                  <a:pt x="0" y="460724"/>
                </a:cubicBezTo>
                <a:lnTo>
                  <a:pt x="0" y="494252"/>
                </a:lnTo>
                <a:cubicBezTo>
                  <a:pt x="0" y="497967"/>
                  <a:pt x="2953" y="500920"/>
                  <a:pt x="6667" y="500920"/>
                </a:cubicBezTo>
                <a:close/>
                <a:moveTo>
                  <a:pt x="6667" y="433864"/>
                </a:moveTo>
                <a:cubicBezTo>
                  <a:pt x="10382" y="433864"/>
                  <a:pt x="13335" y="430911"/>
                  <a:pt x="13335" y="427196"/>
                </a:cubicBezTo>
                <a:lnTo>
                  <a:pt x="13335" y="393668"/>
                </a:lnTo>
                <a:cubicBezTo>
                  <a:pt x="13335" y="389954"/>
                  <a:pt x="10382" y="387001"/>
                  <a:pt x="6667" y="387001"/>
                </a:cubicBezTo>
                <a:cubicBezTo>
                  <a:pt x="2953" y="387001"/>
                  <a:pt x="0" y="389954"/>
                  <a:pt x="0" y="393668"/>
                </a:cubicBezTo>
                <a:lnTo>
                  <a:pt x="0" y="427196"/>
                </a:lnTo>
                <a:cubicBezTo>
                  <a:pt x="0" y="430911"/>
                  <a:pt x="2953" y="433864"/>
                  <a:pt x="6667" y="433864"/>
                </a:cubicBezTo>
                <a:close/>
                <a:moveTo>
                  <a:pt x="6667" y="366713"/>
                </a:moveTo>
                <a:cubicBezTo>
                  <a:pt x="10382" y="366713"/>
                  <a:pt x="13335" y="363760"/>
                  <a:pt x="13335" y="360045"/>
                </a:cubicBezTo>
                <a:lnTo>
                  <a:pt x="13335" y="326517"/>
                </a:lnTo>
                <a:cubicBezTo>
                  <a:pt x="13335" y="322802"/>
                  <a:pt x="10382" y="319850"/>
                  <a:pt x="6667" y="319850"/>
                </a:cubicBezTo>
                <a:cubicBezTo>
                  <a:pt x="2953" y="319850"/>
                  <a:pt x="0" y="322802"/>
                  <a:pt x="0" y="326517"/>
                </a:cubicBezTo>
                <a:lnTo>
                  <a:pt x="0" y="360045"/>
                </a:lnTo>
                <a:cubicBezTo>
                  <a:pt x="0" y="363760"/>
                  <a:pt x="2953" y="366713"/>
                  <a:pt x="6667" y="366713"/>
                </a:cubicBezTo>
                <a:close/>
                <a:moveTo>
                  <a:pt x="6667" y="299657"/>
                </a:moveTo>
                <a:cubicBezTo>
                  <a:pt x="10382" y="299657"/>
                  <a:pt x="13335" y="296704"/>
                  <a:pt x="13335" y="292989"/>
                </a:cubicBezTo>
                <a:lnTo>
                  <a:pt x="13335" y="284417"/>
                </a:lnTo>
                <a:lnTo>
                  <a:pt x="21908" y="284417"/>
                </a:lnTo>
                <a:cubicBezTo>
                  <a:pt x="25622" y="284417"/>
                  <a:pt x="28575" y="281464"/>
                  <a:pt x="28575" y="277749"/>
                </a:cubicBezTo>
                <a:cubicBezTo>
                  <a:pt x="28575" y="274034"/>
                  <a:pt x="25622" y="271082"/>
                  <a:pt x="21908" y="271082"/>
                </a:cubicBezTo>
                <a:lnTo>
                  <a:pt x="6667" y="271082"/>
                </a:lnTo>
                <a:cubicBezTo>
                  <a:pt x="2953" y="271082"/>
                  <a:pt x="0" y="274034"/>
                  <a:pt x="0" y="277749"/>
                </a:cubicBezTo>
                <a:lnTo>
                  <a:pt x="0" y="292989"/>
                </a:lnTo>
                <a:cubicBezTo>
                  <a:pt x="0" y="296704"/>
                  <a:pt x="2953" y="299657"/>
                  <a:pt x="6667" y="299657"/>
                </a:cubicBezTo>
                <a:close/>
                <a:moveTo>
                  <a:pt x="182975" y="277749"/>
                </a:moveTo>
                <a:cubicBezTo>
                  <a:pt x="182975" y="281464"/>
                  <a:pt x="185928" y="284417"/>
                  <a:pt x="189643" y="284417"/>
                </a:cubicBezTo>
                <a:lnTo>
                  <a:pt x="223171" y="284417"/>
                </a:lnTo>
                <a:cubicBezTo>
                  <a:pt x="226886" y="284417"/>
                  <a:pt x="229838" y="281464"/>
                  <a:pt x="229838" y="277749"/>
                </a:cubicBezTo>
                <a:cubicBezTo>
                  <a:pt x="229838" y="274034"/>
                  <a:pt x="226886" y="271082"/>
                  <a:pt x="223171" y="271082"/>
                </a:cubicBezTo>
                <a:lnTo>
                  <a:pt x="189643" y="271082"/>
                </a:lnTo>
                <a:cubicBezTo>
                  <a:pt x="185928" y="271082"/>
                  <a:pt x="182975" y="274034"/>
                  <a:pt x="182975" y="277749"/>
                </a:cubicBezTo>
                <a:close/>
                <a:moveTo>
                  <a:pt x="122492" y="284417"/>
                </a:moveTo>
                <a:lnTo>
                  <a:pt x="156019" y="284417"/>
                </a:lnTo>
                <a:cubicBezTo>
                  <a:pt x="159734" y="284417"/>
                  <a:pt x="162687" y="281464"/>
                  <a:pt x="162687" y="277749"/>
                </a:cubicBezTo>
                <a:cubicBezTo>
                  <a:pt x="162687" y="274034"/>
                  <a:pt x="159734" y="271082"/>
                  <a:pt x="156019" y="271082"/>
                </a:cubicBezTo>
                <a:lnTo>
                  <a:pt x="122492" y="271082"/>
                </a:lnTo>
                <a:cubicBezTo>
                  <a:pt x="118777" y="271082"/>
                  <a:pt x="115824" y="274034"/>
                  <a:pt x="115824" y="277749"/>
                </a:cubicBezTo>
                <a:cubicBezTo>
                  <a:pt x="115824" y="281464"/>
                  <a:pt x="118777" y="284417"/>
                  <a:pt x="122492" y="284417"/>
                </a:cubicBezTo>
                <a:close/>
                <a:moveTo>
                  <a:pt x="55435" y="284417"/>
                </a:moveTo>
                <a:lnTo>
                  <a:pt x="88964" y="284417"/>
                </a:lnTo>
                <a:cubicBezTo>
                  <a:pt x="92678" y="284417"/>
                  <a:pt x="95631" y="281464"/>
                  <a:pt x="95631" y="277749"/>
                </a:cubicBezTo>
                <a:cubicBezTo>
                  <a:pt x="95631" y="274034"/>
                  <a:pt x="92678" y="271082"/>
                  <a:pt x="88964" y="271082"/>
                </a:cubicBezTo>
                <a:lnTo>
                  <a:pt x="55435" y="271082"/>
                </a:lnTo>
                <a:cubicBezTo>
                  <a:pt x="51721" y="271082"/>
                  <a:pt x="48768" y="274034"/>
                  <a:pt x="48768" y="277749"/>
                </a:cubicBezTo>
                <a:cubicBezTo>
                  <a:pt x="48768" y="281464"/>
                  <a:pt x="51721" y="284417"/>
                  <a:pt x="55435" y="284417"/>
                </a:cubicBezTo>
                <a:close/>
                <a:moveTo>
                  <a:pt x="272034" y="271082"/>
                </a:moveTo>
                <a:lnTo>
                  <a:pt x="256794" y="271082"/>
                </a:lnTo>
                <a:cubicBezTo>
                  <a:pt x="253079" y="271082"/>
                  <a:pt x="250127" y="274034"/>
                  <a:pt x="250127" y="277749"/>
                </a:cubicBezTo>
                <a:cubicBezTo>
                  <a:pt x="250127" y="281464"/>
                  <a:pt x="253079" y="284417"/>
                  <a:pt x="256794" y="284417"/>
                </a:cubicBezTo>
                <a:lnTo>
                  <a:pt x="265367" y="284417"/>
                </a:lnTo>
                <a:lnTo>
                  <a:pt x="265367" y="292989"/>
                </a:lnTo>
                <a:cubicBezTo>
                  <a:pt x="265367" y="296704"/>
                  <a:pt x="268319" y="299657"/>
                  <a:pt x="272034" y="299657"/>
                </a:cubicBezTo>
                <a:cubicBezTo>
                  <a:pt x="275749" y="299657"/>
                  <a:pt x="278702" y="296704"/>
                  <a:pt x="278702" y="292989"/>
                </a:cubicBezTo>
                <a:lnTo>
                  <a:pt x="278702" y="277749"/>
                </a:lnTo>
                <a:cubicBezTo>
                  <a:pt x="278702" y="274034"/>
                  <a:pt x="275749" y="271082"/>
                  <a:pt x="272034" y="271082"/>
                </a:cubicBezTo>
                <a:close/>
                <a:moveTo>
                  <a:pt x="272034" y="387001"/>
                </a:moveTo>
                <a:cubicBezTo>
                  <a:pt x="268319" y="387001"/>
                  <a:pt x="265367" y="389954"/>
                  <a:pt x="265367" y="393668"/>
                </a:cubicBezTo>
                <a:lnTo>
                  <a:pt x="265367" y="427196"/>
                </a:lnTo>
                <a:cubicBezTo>
                  <a:pt x="265367" y="430911"/>
                  <a:pt x="268319" y="433864"/>
                  <a:pt x="272034" y="433864"/>
                </a:cubicBezTo>
                <a:cubicBezTo>
                  <a:pt x="275749" y="433864"/>
                  <a:pt x="278702" y="430911"/>
                  <a:pt x="278702" y="427196"/>
                </a:cubicBezTo>
                <a:lnTo>
                  <a:pt x="278702" y="393668"/>
                </a:lnTo>
                <a:cubicBezTo>
                  <a:pt x="278702" y="389954"/>
                  <a:pt x="275749" y="387001"/>
                  <a:pt x="272034" y="387001"/>
                </a:cubicBezTo>
                <a:close/>
                <a:moveTo>
                  <a:pt x="272034" y="454152"/>
                </a:moveTo>
                <a:cubicBezTo>
                  <a:pt x="268319" y="454152"/>
                  <a:pt x="265367" y="457105"/>
                  <a:pt x="265367" y="460820"/>
                </a:cubicBezTo>
                <a:lnTo>
                  <a:pt x="265367" y="494348"/>
                </a:lnTo>
                <a:cubicBezTo>
                  <a:pt x="265367" y="498062"/>
                  <a:pt x="268319" y="501015"/>
                  <a:pt x="272034" y="501015"/>
                </a:cubicBezTo>
                <a:cubicBezTo>
                  <a:pt x="275749" y="501015"/>
                  <a:pt x="278702" y="498062"/>
                  <a:pt x="278702" y="494348"/>
                </a:cubicBezTo>
                <a:lnTo>
                  <a:pt x="278702" y="460820"/>
                </a:lnTo>
                <a:cubicBezTo>
                  <a:pt x="278702" y="457105"/>
                  <a:pt x="275749" y="454152"/>
                  <a:pt x="272034" y="454152"/>
                </a:cubicBezTo>
                <a:close/>
                <a:moveTo>
                  <a:pt x="272034" y="319945"/>
                </a:moveTo>
                <a:cubicBezTo>
                  <a:pt x="268319" y="319945"/>
                  <a:pt x="265367" y="322898"/>
                  <a:pt x="265367" y="326612"/>
                </a:cubicBezTo>
                <a:lnTo>
                  <a:pt x="265367" y="360140"/>
                </a:lnTo>
                <a:cubicBezTo>
                  <a:pt x="265367" y="363855"/>
                  <a:pt x="268319" y="366808"/>
                  <a:pt x="272034" y="366808"/>
                </a:cubicBezTo>
                <a:cubicBezTo>
                  <a:pt x="275749" y="366808"/>
                  <a:pt x="278702" y="363855"/>
                  <a:pt x="278702" y="360140"/>
                </a:cubicBezTo>
                <a:lnTo>
                  <a:pt x="278702" y="326612"/>
                </a:lnTo>
                <a:cubicBezTo>
                  <a:pt x="278702" y="322898"/>
                  <a:pt x="275749" y="319945"/>
                  <a:pt x="272034" y="319945"/>
                </a:cubicBezTo>
                <a:close/>
                <a:moveTo>
                  <a:pt x="254317" y="360331"/>
                </a:moveTo>
                <a:cubicBezTo>
                  <a:pt x="254317" y="356616"/>
                  <a:pt x="251365" y="353663"/>
                  <a:pt x="247650" y="353663"/>
                </a:cubicBezTo>
                <a:lnTo>
                  <a:pt x="31147" y="353663"/>
                </a:lnTo>
                <a:cubicBezTo>
                  <a:pt x="27432" y="353663"/>
                  <a:pt x="24479" y="356616"/>
                  <a:pt x="24479" y="360331"/>
                </a:cubicBezTo>
                <a:cubicBezTo>
                  <a:pt x="24479" y="364046"/>
                  <a:pt x="27432" y="366998"/>
                  <a:pt x="31147" y="366998"/>
                </a:cubicBezTo>
                <a:lnTo>
                  <a:pt x="90678" y="366998"/>
                </a:lnTo>
                <a:lnTo>
                  <a:pt x="90678" y="445103"/>
                </a:lnTo>
                <a:lnTo>
                  <a:pt x="31147" y="445103"/>
                </a:lnTo>
                <a:cubicBezTo>
                  <a:pt x="27432" y="445103"/>
                  <a:pt x="24479" y="448056"/>
                  <a:pt x="24479" y="451771"/>
                </a:cubicBezTo>
                <a:cubicBezTo>
                  <a:pt x="24479" y="455486"/>
                  <a:pt x="27432" y="458438"/>
                  <a:pt x="31147" y="458438"/>
                </a:cubicBezTo>
                <a:lnTo>
                  <a:pt x="90678" y="458438"/>
                </a:lnTo>
                <a:lnTo>
                  <a:pt x="90678" y="520541"/>
                </a:lnTo>
                <a:cubicBezTo>
                  <a:pt x="90678" y="524256"/>
                  <a:pt x="93631" y="527209"/>
                  <a:pt x="97345" y="527209"/>
                </a:cubicBezTo>
                <a:cubicBezTo>
                  <a:pt x="101060" y="527209"/>
                  <a:pt x="104013" y="524256"/>
                  <a:pt x="104013" y="520541"/>
                </a:cubicBezTo>
                <a:lnTo>
                  <a:pt x="104013" y="458438"/>
                </a:lnTo>
                <a:lnTo>
                  <a:pt x="181261" y="458438"/>
                </a:lnTo>
                <a:lnTo>
                  <a:pt x="181261" y="520541"/>
                </a:lnTo>
                <a:cubicBezTo>
                  <a:pt x="181261" y="524256"/>
                  <a:pt x="184214" y="527209"/>
                  <a:pt x="187928" y="527209"/>
                </a:cubicBezTo>
                <a:cubicBezTo>
                  <a:pt x="191643" y="527209"/>
                  <a:pt x="194596" y="524256"/>
                  <a:pt x="194596" y="520541"/>
                </a:cubicBezTo>
                <a:lnTo>
                  <a:pt x="194596" y="366998"/>
                </a:lnTo>
                <a:lnTo>
                  <a:pt x="247840" y="366998"/>
                </a:lnTo>
                <a:cubicBezTo>
                  <a:pt x="251555" y="366998"/>
                  <a:pt x="254508" y="364046"/>
                  <a:pt x="254508" y="360331"/>
                </a:cubicBezTo>
                <a:close/>
                <a:moveTo>
                  <a:pt x="181070" y="445103"/>
                </a:moveTo>
                <a:lnTo>
                  <a:pt x="103823" y="445103"/>
                </a:lnTo>
                <a:lnTo>
                  <a:pt x="103823" y="366998"/>
                </a:lnTo>
                <a:lnTo>
                  <a:pt x="181070" y="366998"/>
                </a:lnTo>
                <a:lnTo>
                  <a:pt x="181070" y="445103"/>
                </a:lnTo>
                <a:close/>
                <a:moveTo>
                  <a:pt x="536448" y="90392"/>
                </a:moveTo>
                <a:cubicBezTo>
                  <a:pt x="536448" y="87821"/>
                  <a:pt x="534924" y="85630"/>
                  <a:pt x="532733" y="84487"/>
                </a:cubicBezTo>
                <a:lnTo>
                  <a:pt x="452247" y="4286"/>
                </a:lnTo>
                <a:cubicBezTo>
                  <a:pt x="451295" y="1810"/>
                  <a:pt x="448913" y="0"/>
                  <a:pt x="446056" y="0"/>
                </a:cubicBezTo>
                <a:cubicBezTo>
                  <a:pt x="445865" y="0"/>
                  <a:pt x="445770" y="0"/>
                  <a:pt x="445675" y="0"/>
                </a:cubicBezTo>
                <a:cubicBezTo>
                  <a:pt x="445484" y="0"/>
                  <a:pt x="445389" y="0"/>
                  <a:pt x="445199" y="0"/>
                </a:cubicBezTo>
                <a:lnTo>
                  <a:pt x="139446" y="0"/>
                </a:lnTo>
                <a:cubicBezTo>
                  <a:pt x="135731" y="0"/>
                  <a:pt x="132779" y="2953"/>
                  <a:pt x="132779" y="6668"/>
                </a:cubicBezTo>
                <a:lnTo>
                  <a:pt x="132779" y="245745"/>
                </a:lnTo>
                <a:cubicBezTo>
                  <a:pt x="132779" y="249460"/>
                  <a:pt x="135731" y="252413"/>
                  <a:pt x="139446" y="252413"/>
                </a:cubicBezTo>
                <a:cubicBezTo>
                  <a:pt x="143161" y="252413"/>
                  <a:pt x="146114" y="249460"/>
                  <a:pt x="146114" y="245745"/>
                </a:cubicBezTo>
                <a:lnTo>
                  <a:pt x="146114" y="13240"/>
                </a:lnTo>
                <a:lnTo>
                  <a:pt x="439579" y="13240"/>
                </a:lnTo>
                <a:lnTo>
                  <a:pt x="439579" y="90202"/>
                </a:lnTo>
                <a:cubicBezTo>
                  <a:pt x="439579" y="93917"/>
                  <a:pt x="442532" y="96869"/>
                  <a:pt x="446246" y="96869"/>
                </a:cubicBezTo>
                <a:lnTo>
                  <a:pt x="523208" y="96869"/>
                </a:lnTo>
                <a:lnTo>
                  <a:pt x="523208" y="477965"/>
                </a:lnTo>
                <a:lnTo>
                  <a:pt x="304800" y="477965"/>
                </a:lnTo>
                <a:cubicBezTo>
                  <a:pt x="301085" y="477965"/>
                  <a:pt x="298133" y="480917"/>
                  <a:pt x="298133" y="484632"/>
                </a:cubicBezTo>
                <a:cubicBezTo>
                  <a:pt x="298133" y="488347"/>
                  <a:pt x="301085" y="491300"/>
                  <a:pt x="304800" y="491300"/>
                </a:cubicBezTo>
                <a:lnTo>
                  <a:pt x="529876" y="491300"/>
                </a:lnTo>
                <a:cubicBezTo>
                  <a:pt x="533591" y="491300"/>
                  <a:pt x="536543" y="488347"/>
                  <a:pt x="536543" y="484632"/>
                </a:cubicBezTo>
                <a:lnTo>
                  <a:pt x="536543" y="90773"/>
                </a:lnTo>
                <a:cubicBezTo>
                  <a:pt x="536543" y="90773"/>
                  <a:pt x="536543" y="90583"/>
                  <a:pt x="536543" y="90488"/>
                </a:cubicBezTo>
                <a:cubicBezTo>
                  <a:pt x="536543" y="90392"/>
                  <a:pt x="536543" y="90297"/>
                  <a:pt x="536543" y="90202"/>
                </a:cubicBezTo>
                <a:close/>
                <a:moveTo>
                  <a:pt x="452819" y="83725"/>
                </a:moveTo>
                <a:lnTo>
                  <a:pt x="452819" y="23622"/>
                </a:lnTo>
                <a:lnTo>
                  <a:pt x="513112" y="83725"/>
                </a:lnTo>
                <a:lnTo>
                  <a:pt x="452819" y="83725"/>
                </a:lnTo>
                <a:close/>
                <a:moveTo>
                  <a:pt x="222980" y="148876"/>
                </a:moveTo>
                <a:lnTo>
                  <a:pt x="386334" y="148876"/>
                </a:lnTo>
                <a:cubicBezTo>
                  <a:pt x="390049" y="148876"/>
                  <a:pt x="393002" y="145923"/>
                  <a:pt x="393002" y="142208"/>
                </a:cubicBezTo>
                <a:cubicBezTo>
                  <a:pt x="393002" y="138494"/>
                  <a:pt x="390049" y="135541"/>
                  <a:pt x="386334" y="135541"/>
                </a:cubicBezTo>
                <a:lnTo>
                  <a:pt x="222980" y="135541"/>
                </a:lnTo>
                <a:cubicBezTo>
                  <a:pt x="219265" y="135541"/>
                  <a:pt x="216313" y="138494"/>
                  <a:pt x="216313" y="142208"/>
                </a:cubicBezTo>
                <a:cubicBezTo>
                  <a:pt x="216313" y="145923"/>
                  <a:pt x="219265" y="148876"/>
                  <a:pt x="222980" y="148876"/>
                </a:cubicBezTo>
                <a:close/>
                <a:moveTo>
                  <a:pt x="222980" y="232601"/>
                </a:moveTo>
                <a:lnTo>
                  <a:pt x="466058" y="232601"/>
                </a:lnTo>
                <a:cubicBezTo>
                  <a:pt x="469773" y="232601"/>
                  <a:pt x="472726" y="229648"/>
                  <a:pt x="472726" y="225933"/>
                </a:cubicBezTo>
                <a:cubicBezTo>
                  <a:pt x="472726" y="222218"/>
                  <a:pt x="469773" y="219265"/>
                  <a:pt x="466058" y="219265"/>
                </a:cubicBezTo>
                <a:lnTo>
                  <a:pt x="222980" y="219265"/>
                </a:lnTo>
                <a:cubicBezTo>
                  <a:pt x="219265" y="219265"/>
                  <a:pt x="216313" y="222218"/>
                  <a:pt x="216313" y="225933"/>
                </a:cubicBezTo>
                <a:cubicBezTo>
                  <a:pt x="216313" y="229648"/>
                  <a:pt x="219265" y="232601"/>
                  <a:pt x="222980" y="232601"/>
                </a:cubicBezTo>
                <a:close/>
                <a:moveTo>
                  <a:pt x="304705" y="320231"/>
                </a:moveTo>
                <a:lnTo>
                  <a:pt x="386429" y="320231"/>
                </a:lnTo>
                <a:cubicBezTo>
                  <a:pt x="390144" y="320231"/>
                  <a:pt x="393097" y="317278"/>
                  <a:pt x="393097" y="313563"/>
                </a:cubicBezTo>
                <a:cubicBezTo>
                  <a:pt x="393097" y="309848"/>
                  <a:pt x="390144" y="306896"/>
                  <a:pt x="386429" y="306896"/>
                </a:cubicBezTo>
                <a:lnTo>
                  <a:pt x="304705" y="306896"/>
                </a:lnTo>
                <a:cubicBezTo>
                  <a:pt x="300990" y="306896"/>
                  <a:pt x="298037" y="309848"/>
                  <a:pt x="298037" y="313563"/>
                </a:cubicBezTo>
                <a:cubicBezTo>
                  <a:pt x="298037" y="317278"/>
                  <a:pt x="300990" y="320231"/>
                  <a:pt x="304705" y="320231"/>
                </a:cubicBezTo>
                <a:close/>
                <a:moveTo>
                  <a:pt x="304705" y="407861"/>
                </a:moveTo>
                <a:lnTo>
                  <a:pt x="466058" y="407861"/>
                </a:lnTo>
                <a:cubicBezTo>
                  <a:pt x="469773" y="407861"/>
                  <a:pt x="472726" y="404908"/>
                  <a:pt x="472726" y="401193"/>
                </a:cubicBezTo>
                <a:cubicBezTo>
                  <a:pt x="472726" y="397478"/>
                  <a:pt x="469773" y="394526"/>
                  <a:pt x="466058" y="394526"/>
                </a:cubicBezTo>
                <a:lnTo>
                  <a:pt x="304705" y="394526"/>
                </a:lnTo>
                <a:cubicBezTo>
                  <a:pt x="300990" y="394526"/>
                  <a:pt x="298037" y="397478"/>
                  <a:pt x="298037" y="401193"/>
                </a:cubicBezTo>
                <a:cubicBezTo>
                  <a:pt x="298037" y="404908"/>
                  <a:pt x="300990" y="407861"/>
                  <a:pt x="304705" y="40786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a:endParaRPr>
          </a:p>
        </p:txBody>
      </p:sp>
      <p:pic>
        <p:nvPicPr>
          <p:cNvPr id="13" name="Graphic 12">
            <a:extLst>
              <a:ext uri="{FF2B5EF4-FFF2-40B4-BE49-F238E27FC236}">
                <a16:creationId xmlns:a16="http://schemas.microsoft.com/office/drawing/2014/main" id="{14101972-95AF-456D-F108-C0C841754C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73365" y="4644159"/>
            <a:ext cx="399538" cy="399539"/>
          </a:xfrm>
          <a:prstGeom prst="rect">
            <a:avLst/>
          </a:prstGeom>
        </p:spPr>
      </p:pic>
      <p:pic>
        <p:nvPicPr>
          <p:cNvPr id="8" name="Graphic 7">
            <a:extLst>
              <a:ext uri="{FF2B5EF4-FFF2-40B4-BE49-F238E27FC236}">
                <a16:creationId xmlns:a16="http://schemas.microsoft.com/office/drawing/2014/main" id="{33DF78AB-E422-9CB5-9345-86FEA57E90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4511837" y="4879961"/>
            <a:ext cx="643845" cy="342035"/>
          </a:xfrm>
          <a:prstGeom prst="rect">
            <a:avLst/>
          </a:prstGeom>
        </p:spPr>
      </p:pic>
      <p:sp>
        <p:nvSpPr>
          <p:cNvPr id="24" name="TextBox 23">
            <a:extLst>
              <a:ext uri="{FF2B5EF4-FFF2-40B4-BE49-F238E27FC236}">
                <a16:creationId xmlns:a16="http://schemas.microsoft.com/office/drawing/2014/main" id="{8BC355A1-591E-DF04-8D25-AAB9B4DF7A40}"/>
              </a:ext>
            </a:extLst>
          </p:cNvPr>
          <p:cNvSpPr txBox="1"/>
          <p:nvPr/>
        </p:nvSpPr>
        <p:spPr>
          <a:xfrm>
            <a:off x="1080988" y="5331889"/>
            <a:ext cx="3170639" cy="19293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cs typeface="Arial"/>
              </a:rPr>
              <a:t>Project Starter Kit</a:t>
            </a:r>
          </a:p>
        </p:txBody>
      </p:sp>
      <p:sp>
        <p:nvSpPr>
          <p:cNvPr id="28" name="TextBox 27">
            <a:extLst>
              <a:ext uri="{FF2B5EF4-FFF2-40B4-BE49-F238E27FC236}">
                <a16:creationId xmlns:a16="http://schemas.microsoft.com/office/drawing/2014/main" id="{D44E1F7C-1E19-FA67-04DB-E625CDB7AE49}"/>
              </a:ext>
            </a:extLst>
          </p:cNvPr>
          <p:cNvSpPr txBox="1"/>
          <p:nvPr/>
        </p:nvSpPr>
        <p:spPr>
          <a:xfrm>
            <a:off x="1097248" y="5625862"/>
            <a:ext cx="3352346" cy="446276"/>
          </a:xfrm>
          <a:prstGeom prst="rect">
            <a:avLst/>
          </a:prstGeom>
          <a:noFill/>
        </p:spPr>
        <p:txBody>
          <a:bodyPr wrap="square" lIns="0" tIns="0" rIns="0" bIns="0" numCol="2" rtlCol="0">
            <a:spAutoFit/>
          </a:bodyPr>
          <a:lstStyle/>
          <a:p>
            <a:pPr marL="171450" marR="0" lvl="0" indent="-171450" algn="l" defTabSz="914400" rtl="0" eaLnBrk="1" fontAlgn="auto" latinLnBrk="0" hangingPunct="1">
              <a:lnSpc>
                <a:spcPct val="10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cs typeface="Arial"/>
              </a:rPr>
              <a:t>Agentic Workflows</a:t>
            </a:r>
          </a:p>
          <a:p>
            <a:pPr marL="171450" marR="0" lvl="0" indent="-171450" algn="l" defTabSz="914400" rtl="0" eaLnBrk="1" fontAlgn="auto" latinLnBrk="0" hangingPunct="1">
              <a:lnSpc>
                <a:spcPct val="10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cs typeface="Arial"/>
              </a:rPr>
              <a:t>Rules Files</a:t>
            </a:r>
          </a:p>
          <a:p>
            <a:pPr marL="171450" marR="0" lvl="0" indent="-171450" algn="l" defTabSz="914400" rtl="0" eaLnBrk="1" fontAlgn="auto" latinLnBrk="0" hangingPunct="1">
              <a:lnSpc>
                <a:spcPct val="10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cs typeface="Arial"/>
              </a:rPr>
              <a:t>Curated MCP Servers</a:t>
            </a:r>
          </a:p>
          <a:p>
            <a:pPr marL="171450" marR="0" lvl="0" indent="-171450" algn="l" defTabSz="914400" rtl="0" eaLnBrk="1" fontAlgn="auto" latinLnBrk="0" hangingPunct="1">
              <a:lnSpc>
                <a:spcPct val="100000"/>
              </a:lnSpc>
              <a:spcBef>
                <a:spcPts val="600"/>
              </a:spcBef>
              <a:spcAft>
                <a:spcPts val="0"/>
              </a:spcAft>
              <a:buClrTx/>
              <a:buSzTx/>
              <a:buFontTx/>
              <a:buChar char="-"/>
              <a:tabLst/>
              <a:defRPr/>
            </a:pPr>
            <a:r>
              <a:rPr kumimoji="0" lang="en-US" sz="1200" b="0" i="0" u="none" strike="noStrike" kern="1200" cap="none" spc="0" normalizeH="0" baseline="0" noProof="0">
                <a:ln>
                  <a:noFill/>
                </a:ln>
                <a:solidFill>
                  <a:srgbClr val="FFFFFF"/>
                </a:solidFill>
                <a:effectLst/>
                <a:uLnTx/>
                <a:uFillTx/>
                <a:latin typeface="Calibri"/>
                <a:cs typeface="Arial"/>
              </a:rPr>
              <a:t>Telemetry Dashboards</a:t>
            </a:r>
          </a:p>
        </p:txBody>
      </p:sp>
      <p:sp>
        <p:nvSpPr>
          <p:cNvPr id="16" name="Rectangle: Rounded Corners 52">
            <a:extLst>
              <a:ext uri="{FF2B5EF4-FFF2-40B4-BE49-F238E27FC236}">
                <a16:creationId xmlns:a16="http://schemas.microsoft.com/office/drawing/2014/main" id="{8023FAE4-F752-AA5A-0BEE-B31D3AD5921C}"/>
              </a:ext>
            </a:extLst>
          </p:cNvPr>
          <p:cNvSpPr/>
          <p:nvPr/>
        </p:nvSpPr>
        <p:spPr>
          <a:xfrm>
            <a:off x="470375" y="3903198"/>
            <a:ext cx="4070723" cy="540000"/>
          </a:xfrm>
          <a:prstGeom prst="rect">
            <a:avLst/>
          </a:prstGeom>
          <a:gradFill>
            <a:gsLst>
              <a:gs pos="0">
                <a:srgbClr val="00F6FF">
                  <a:alpha val="29846"/>
                </a:srgbClr>
              </a:gs>
              <a:gs pos="47000">
                <a:schemeClr val="tx1">
                  <a:alpha val="38000"/>
                </a:schemeClr>
              </a:gs>
              <a:gs pos="100000">
                <a:schemeClr val="accent2">
                  <a:alpha val="37106"/>
                </a:schemeClr>
              </a:gs>
            </a:gsLst>
            <a:lin ang="2400000" scaled="0"/>
          </a:gradFill>
          <a:ln w="12700">
            <a:gradFill>
              <a:gsLst>
                <a:gs pos="0">
                  <a:srgbClr val="00F4AB"/>
                </a:gs>
                <a:gs pos="50000">
                  <a:schemeClr val="accent2"/>
                </a:gs>
                <a:gs pos="100000">
                  <a:schemeClr val="accent4"/>
                </a:gs>
              </a:gsLst>
              <a:lin ang="2400000" scaled="0"/>
            </a:gradFill>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                AI Native Pool</a:t>
            </a:r>
          </a:p>
        </p:txBody>
      </p:sp>
      <p:sp>
        <p:nvSpPr>
          <p:cNvPr id="20" name="Graphic 22">
            <a:extLst>
              <a:ext uri="{FF2B5EF4-FFF2-40B4-BE49-F238E27FC236}">
                <a16:creationId xmlns:a16="http://schemas.microsoft.com/office/drawing/2014/main" id="{BC1B6497-8E9C-5C18-CB95-683D427BB418}"/>
              </a:ext>
            </a:extLst>
          </p:cNvPr>
          <p:cNvSpPr/>
          <p:nvPr/>
        </p:nvSpPr>
        <p:spPr>
          <a:xfrm>
            <a:off x="623069" y="4043775"/>
            <a:ext cx="310279" cy="258845"/>
          </a:xfrm>
          <a:custGeom>
            <a:avLst/>
            <a:gdLst>
              <a:gd name="connsiteX0" fmla="*/ 398439 w 797070"/>
              <a:gd name="connsiteY0" fmla="*/ 248341 h 544573"/>
              <a:gd name="connsiteX1" fmla="*/ 522610 w 797070"/>
              <a:gd name="connsiteY1" fmla="*/ 124170 h 544573"/>
              <a:gd name="connsiteX2" fmla="*/ 398439 w 797070"/>
              <a:gd name="connsiteY2" fmla="*/ 0 h 544573"/>
              <a:gd name="connsiteX3" fmla="*/ 274269 w 797070"/>
              <a:gd name="connsiteY3" fmla="*/ 124170 h 544573"/>
              <a:gd name="connsiteX4" fmla="*/ 398439 w 797070"/>
              <a:gd name="connsiteY4" fmla="*/ 248341 h 544573"/>
              <a:gd name="connsiteX5" fmla="*/ 398439 w 797070"/>
              <a:gd name="connsiteY5" fmla="*/ 15453 h 544573"/>
              <a:gd name="connsiteX6" fmla="*/ 507266 w 797070"/>
              <a:gd name="connsiteY6" fmla="*/ 124280 h 544573"/>
              <a:gd name="connsiteX7" fmla="*/ 398439 w 797070"/>
              <a:gd name="connsiteY7" fmla="*/ 233107 h 544573"/>
              <a:gd name="connsiteX8" fmla="*/ 289612 w 797070"/>
              <a:gd name="connsiteY8" fmla="*/ 124280 h 544573"/>
              <a:gd name="connsiteX9" fmla="*/ 398439 w 797070"/>
              <a:gd name="connsiteY9" fmla="*/ 15453 h 544573"/>
              <a:gd name="connsiteX10" fmla="*/ 349341 w 797070"/>
              <a:gd name="connsiteY10" fmla="*/ 413609 h 544573"/>
              <a:gd name="connsiteX11" fmla="*/ 315477 w 797070"/>
              <a:gd name="connsiteY11" fmla="*/ 417992 h 544573"/>
              <a:gd name="connsiteX12" fmla="*/ 309230 w 797070"/>
              <a:gd name="connsiteY12" fmla="*/ 426870 h 544573"/>
              <a:gd name="connsiteX13" fmla="*/ 316792 w 797070"/>
              <a:gd name="connsiteY13" fmla="*/ 433226 h 544573"/>
              <a:gd name="connsiteX14" fmla="*/ 318107 w 797070"/>
              <a:gd name="connsiteY14" fmla="*/ 433226 h 544573"/>
              <a:gd name="connsiteX15" fmla="*/ 350766 w 797070"/>
              <a:gd name="connsiteY15" fmla="*/ 428952 h 544573"/>
              <a:gd name="connsiteX16" fmla="*/ 357670 w 797070"/>
              <a:gd name="connsiteY16" fmla="*/ 420623 h 544573"/>
              <a:gd name="connsiteX17" fmla="*/ 349341 w 797070"/>
              <a:gd name="connsiteY17" fmla="*/ 413718 h 544573"/>
              <a:gd name="connsiteX18" fmla="*/ 281941 w 797070"/>
              <a:gd name="connsiteY18" fmla="*/ 425226 h 544573"/>
              <a:gd name="connsiteX19" fmla="*/ 249062 w 797070"/>
              <a:gd name="connsiteY19" fmla="*/ 436733 h 544573"/>
              <a:gd name="connsiteX20" fmla="*/ 245227 w 797070"/>
              <a:gd name="connsiteY20" fmla="*/ 446925 h 544573"/>
              <a:gd name="connsiteX21" fmla="*/ 252241 w 797070"/>
              <a:gd name="connsiteY21" fmla="*/ 451419 h 544573"/>
              <a:gd name="connsiteX22" fmla="*/ 255419 w 797070"/>
              <a:gd name="connsiteY22" fmla="*/ 450761 h 544573"/>
              <a:gd name="connsiteX23" fmla="*/ 285886 w 797070"/>
              <a:gd name="connsiteY23" fmla="*/ 440131 h 544573"/>
              <a:gd name="connsiteX24" fmla="*/ 291256 w 797070"/>
              <a:gd name="connsiteY24" fmla="*/ 430705 h 544573"/>
              <a:gd name="connsiteX25" fmla="*/ 281831 w 797070"/>
              <a:gd name="connsiteY25" fmla="*/ 425335 h 544573"/>
              <a:gd name="connsiteX26" fmla="*/ 484252 w 797070"/>
              <a:gd name="connsiteY26" fmla="*/ 522436 h 544573"/>
              <a:gd name="connsiteX27" fmla="*/ 451593 w 797070"/>
              <a:gd name="connsiteY27" fmla="*/ 526710 h 544573"/>
              <a:gd name="connsiteX28" fmla="*/ 444688 w 797070"/>
              <a:gd name="connsiteY28" fmla="*/ 535039 h 544573"/>
              <a:gd name="connsiteX29" fmla="*/ 452360 w 797070"/>
              <a:gd name="connsiteY29" fmla="*/ 541944 h 544573"/>
              <a:gd name="connsiteX30" fmla="*/ 453127 w 797070"/>
              <a:gd name="connsiteY30" fmla="*/ 541944 h 544573"/>
              <a:gd name="connsiteX31" fmla="*/ 486992 w 797070"/>
              <a:gd name="connsiteY31" fmla="*/ 537450 h 544573"/>
              <a:gd name="connsiteX32" fmla="*/ 493238 w 797070"/>
              <a:gd name="connsiteY32" fmla="*/ 528573 h 544573"/>
              <a:gd name="connsiteX33" fmla="*/ 484361 w 797070"/>
              <a:gd name="connsiteY33" fmla="*/ 522326 h 544573"/>
              <a:gd name="connsiteX34" fmla="*/ 350328 w 797070"/>
              <a:gd name="connsiteY34" fmla="*/ 526820 h 544573"/>
              <a:gd name="connsiteX35" fmla="*/ 317668 w 797070"/>
              <a:gd name="connsiteY35" fmla="*/ 522545 h 544573"/>
              <a:gd name="connsiteX36" fmla="*/ 308791 w 797070"/>
              <a:gd name="connsiteY36" fmla="*/ 528792 h 544573"/>
              <a:gd name="connsiteX37" fmla="*/ 315038 w 797070"/>
              <a:gd name="connsiteY37" fmla="*/ 537669 h 544573"/>
              <a:gd name="connsiteX38" fmla="*/ 348903 w 797070"/>
              <a:gd name="connsiteY38" fmla="*/ 542053 h 544573"/>
              <a:gd name="connsiteX39" fmla="*/ 349670 w 797070"/>
              <a:gd name="connsiteY39" fmla="*/ 542053 h 544573"/>
              <a:gd name="connsiteX40" fmla="*/ 357342 w 797070"/>
              <a:gd name="connsiteY40" fmla="*/ 535149 h 544573"/>
              <a:gd name="connsiteX41" fmla="*/ 350437 w 797070"/>
              <a:gd name="connsiteY41" fmla="*/ 526820 h 544573"/>
              <a:gd name="connsiteX42" fmla="*/ 383535 w 797070"/>
              <a:gd name="connsiteY42" fmla="*/ 426870 h 544573"/>
              <a:gd name="connsiteX43" fmla="*/ 383754 w 797070"/>
              <a:gd name="connsiteY43" fmla="*/ 426870 h 544573"/>
              <a:gd name="connsiteX44" fmla="*/ 416851 w 797070"/>
              <a:gd name="connsiteY44" fmla="*/ 426870 h 544573"/>
              <a:gd name="connsiteX45" fmla="*/ 417070 w 797070"/>
              <a:gd name="connsiteY45" fmla="*/ 426870 h 544573"/>
              <a:gd name="connsiteX46" fmla="*/ 424742 w 797070"/>
              <a:gd name="connsiteY46" fmla="*/ 419417 h 544573"/>
              <a:gd name="connsiteX47" fmla="*/ 417290 w 797070"/>
              <a:gd name="connsiteY47" fmla="*/ 411526 h 544573"/>
              <a:gd name="connsiteX48" fmla="*/ 383315 w 797070"/>
              <a:gd name="connsiteY48" fmla="*/ 411526 h 544573"/>
              <a:gd name="connsiteX49" fmla="*/ 375863 w 797070"/>
              <a:gd name="connsiteY49" fmla="*/ 419417 h 544573"/>
              <a:gd name="connsiteX50" fmla="*/ 383535 w 797070"/>
              <a:gd name="connsiteY50" fmla="*/ 426870 h 544573"/>
              <a:gd name="connsiteX51" fmla="*/ 514719 w 797070"/>
              <a:gd name="connsiteY51" fmla="*/ 439911 h 544573"/>
              <a:gd name="connsiteX52" fmla="*/ 545296 w 797070"/>
              <a:gd name="connsiteY52" fmla="*/ 450432 h 544573"/>
              <a:gd name="connsiteX53" fmla="*/ 548474 w 797070"/>
              <a:gd name="connsiteY53" fmla="*/ 451090 h 544573"/>
              <a:gd name="connsiteX54" fmla="*/ 555488 w 797070"/>
              <a:gd name="connsiteY54" fmla="*/ 446597 h 544573"/>
              <a:gd name="connsiteX55" fmla="*/ 551652 w 797070"/>
              <a:gd name="connsiteY55" fmla="*/ 436404 h 544573"/>
              <a:gd name="connsiteX56" fmla="*/ 518774 w 797070"/>
              <a:gd name="connsiteY56" fmla="*/ 425007 h 544573"/>
              <a:gd name="connsiteX57" fmla="*/ 509349 w 797070"/>
              <a:gd name="connsiteY57" fmla="*/ 430377 h 544573"/>
              <a:gd name="connsiteX58" fmla="*/ 514719 w 797070"/>
              <a:gd name="connsiteY58" fmla="*/ 439802 h 544573"/>
              <a:gd name="connsiteX59" fmla="*/ 449839 w 797070"/>
              <a:gd name="connsiteY59" fmla="*/ 428842 h 544573"/>
              <a:gd name="connsiteX60" fmla="*/ 482608 w 797070"/>
              <a:gd name="connsiteY60" fmla="*/ 433007 h 544573"/>
              <a:gd name="connsiteX61" fmla="*/ 483923 w 797070"/>
              <a:gd name="connsiteY61" fmla="*/ 433007 h 544573"/>
              <a:gd name="connsiteX62" fmla="*/ 491485 w 797070"/>
              <a:gd name="connsiteY62" fmla="*/ 426650 h 544573"/>
              <a:gd name="connsiteX63" fmla="*/ 485128 w 797070"/>
              <a:gd name="connsiteY63" fmla="*/ 417773 h 544573"/>
              <a:gd name="connsiteX64" fmla="*/ 451264 w 797070"/>
              <a:gd name="connsiteY64" fmla="*/ 413390 h 544573"/>
              <a:gd name="connsiteX65" fmla="*/ 442935 w 797070"/>
              <a:gd name="connsiteY65" fmla="*/ 420294 h 544573"/>
              <a:gd name="connsiteX66" fmla="*/ 449839 w 797070"/>
              <a:gd name="connsiteY66" fmla="*/ 428623 h 544573"/>
              <a:gd name="connsiteX67" fmla="*/ 546611 w 797070"/>
              <a:gd name="connsiteY67" fmla="*/ 504682 h 544573"/>
              <a:gd name="connsiteX68" fmla="*/ 516253 w 797070"/>
              <a:gd name="connsiteY68" fmla="*/ 515422 h 544573"/>
              <a:gd name="connsiteX69" fmla="*/ 510883 w 797070"/>
              <a:gd name="connsiteY69" fmla="*/ 524847 h 544573"/>
              <a:gd name="connsiteX70" fmla="*/ 518226 w 797070"/>
              <a:gd name="connsiteY70" fmla="*/ 530546 h 544573"/>
              <a:gd name="connsiteX71" fmla="*/ 520199 w 797070"/>
              <a:gd name="connsiteY71" fmla="*/ 530217 h 544573"/>
              <a:gd name="connsiteX72" fmla="*/ 552967 w 797070"/>
              <a:gd name="connsiteY72" fmla="*/ 518600 h 544573"/>
              <a:gd name="connsiteX73" fmla="*/ 556693 w 797070"/>
              <a:gd name="connsiteY73" fmla="*/ 508408 h 544573"/>
              <a:gd name="connsiteX74" fmla="*/ 546501 w 797070"/>
              <a:gd name="connsiteY74" fmla="*/ 504682 h 544573"/>
              <a:gd name="connsiteX75" fmla="*/ 285448 w 797070"/>
              <a:gd name="connsiteY75" fmla="*/ 515641 h 544573"/>
              <a:gd name="connsiteX76" fmla="*/ 254981 w 797070"/>
              <a:gd name="connsiteY76" fmla="*/ 504901 h 544573"/>
              <a:gd name="connsiteX77" fmla="*/ 244788 w 797070"/>
              <a:gd name="connsiteY77" fmla="*/ 508737 h 544573"/>
              <a:gd name="connsiteX78" fmla="*/ 248624 w 797070"/>
              <a:gd name="connsiteY78" fmla="*/ 518929 h 544573"/>
              <a:gd name="connsiteX79" fmla="*/ 281393 w 797070"/>
              <a:gd name="connsiteY79" fmla="*/ 530436 h 544573"/>
              <a:gd name="connsiteX80" fmla="*/ 283365 w 797070"/>
              <a:gd name="connsiteY80" fmla="*/ 530655 h 544573"/>
              <a:gd name="connsiteX81" fmla="*/ 290818 w 797070"/>
              <a:gd name="connsiteY81" fmla="*/ 524957 h 544573"/>
              <a:gd name="connsiteX82" fmla="*/ 285448 w 797070"/>
              <a:gd name="connsiteY82" fmla="*/ 515531 h 544573"/>
              <a:gd name="connsiteX83" fmla="*/ 418057 w 797070"/>
              <a:gd name="connsiteY83" fmla="*/ 528902 h 544573"/>
              <a:gd name="connsiteX84" fmla="*/ 417838 w 797070"/>
              <a:gd name="connsiteY84" fmla="*/ 528902 h 544573"/>
              <a:gd name="connsiteX85" fmla="*/ 400522 w 797070"/>
              <a:gd name="connsiteY85" fmla="*/ 529121 h 544573"/>
              <a:gd name="connsiteX86" fmla="*/ 383206 w 797070"/>
              <a:gd name="connsiteY86" fmla="*/ 528902 h 544573"/>
              <a:gd name="connsiteX87" fmla="*/ 382987 w 797070"/>
              <a:gd name="connsiteY87" fmla="*/ 528902 h 544573"/>
              <a:gd name="connsiteX88" fmla="*/ 375315 w 797070"/>
              <a:gd name="connsiteY88" fmla="*/ 536354 h 544573"/>
              <a:gd name="connsiteX89" fmla="*/ 382767 w 797070"/>
              <a:gd name="connsiteY89" fmla="*/ 544245 h 544573"/>
              <a:gd name="connsiteX90" fmla="*/ 400522 w 797070"/>
              <a:gd name="connsiteY90" fmla="*/ 544574 h 544573"/>
              <a:gd name="connsiteX91" fmla="*/ 418276 w 797070"/>
              <a:gd name="connsiteY91" fmla="*/ 544245 h 544573"/>
              <a:gd name="connsiteX92" fmla="*/ 425728 w 797070"/>
              <a:gd name="connsiteY92" fmla="*/ 536354 h 544573"/>
              <a:gd name="connsiteX93" fmla="*/ 418057 w 797070"/>
              <a:gd name="connsiteY93" fmla="*/ 528902 h 544573"/>
              <a:gd name="connsiteX94" fmla="*/ 132345 w 797070"/>
              <a:gd name="connsiteY94" fmla="*/ 227299 h 544573"/>
              <a:gd name="connsiteX95" fmla="*/ 220458 w 797070"/>
              <a:gd name="connsiteY95" fmla="*/ 139185 h 544573"/>
              <a:gd name="connsiteX96" fmla="*/ 132345 w 797070"/>
              <a:gd name="connsiteY96" fmla="*/ 51071 h 544573"/>
              <a:gd name="connsiteX97" fmla="*/ 44231 w 797070"/>
              <a:gd name="connsiteY97" fmla="*/ 139185 h 544573"/>
              <a:gd name="connsiteX98" fmla="*/ 132345 w 797070"/>
              <a:gd name="connsiteY98" fmla="*/ 227299 h 544573"/>
              <a:gd name="connsiteX99" fmla="*/ 132345 w 797070"/>
              <a:gd name="connsiteY99" fmla="*/ 66414 h 544573"/>
              <a:gd name="connsiteX100" fmla="*/ 205115 w 797070"/>
              <a:gd name="connsiteY100" fmla="*/ 139185 h 544573"/>
              <a:gd name="connsiteX101" fmla="*/ 132345 w 797070"/>
              <a:gd name="connsiteY101" fmla="*/ 211955 h 544573"/>
              <a:gd name="connsiteX102" fmla="*/ 59574 w 797070"/>
              <a:gd name="connsiteY102" fmla="*/ 139185 h 544573"/>
              <a:gd name="connsiteX103" fmla="*/ 132345 w 797070"/>
              <a:gd name="connsiteY103" fmla="*/ 66414 h 544573"/>
              <a:gd name="connsiteX104" fmla="*/ 125878 w 797070"/>
              <a:gd name="connsiteY104" fmla="*/ 335139 h 544573"/>
              <a:gd name="connsiteX105" fmla="*/ 90370 w 797070"/>
              <a:gd name="connsiteY105" fmla="*/ 337550 h 544573"/>
              <a:gd name="connsiteX106" fmla="*/ 83685 w 797070"/>
              <a:gd name="connsiteY106" fmla="*/ 346099 h 544573"/>
              <a:gd name="connsiteX107" fmla="*/ 91247 w 797070"/>
              <a:gd name="connsiteY107" fmla="*/ 352894 h 544573"/>
              <a:gd name="connsiteX108" fmla="*/ 92123 w 797070"/>
              <a:gd name="connsiteY108" fmla="*/ 352894 h 544573"/>
              <a:gd name="connsiteX109" fmla="*/ 126098 w 797070"/>
              <a:gd name="connsiteY109" fmla="*/ 350592 h 544573"/>
              <a:gd name="connsiteX110" fmla="*/ 133660 w 797070"/>
              <a:gd name="connsiteY110" fmla="*/ 342811 h 544573"/>
              <a:gd name="connsiteX111" fmla="*/ 125878 w 797070"/>
              <a:gd name="connsiteY111" fmla="*/ 335249 h 544573"/>
              <a:gd name="connsiteX112" fmla="*/ 64506 w 797070"/>
              <a:gd name="connsiteY112" fmla="*/ 349386 h 544573"/>
              <a:gd name="connsiteX113" fmla="*/ 55190 w 797070"/>
              <a:gd name="connsiteY113" fmla="*/ 343797 h 544573"/>
              <a:gd name="connsiteX114" fmla="*/ 20668 w 797070"/>
              <a:gd name="connsiteY114" fmla="*/ 356729 h 544573"/>
              <a:gd name="connsiteX115" fmla="*/ 17819 w 797070"/>
              <a:gd name="connsiteY115" fmla="*/ 367250 h 544573"/>
              <a:gd name="connsiteX116" fmla="*/ 24504 w 797070"/>
              <a:gd name="connsiteY116" fmla="*/ 371086 h 544573"/>
              <a:gd name="connsiteX117" fmla="*/ 28340 w 797070"/>
              <a:gd name="connsiteY117" fmla="*/ 370100 h 544573"/>
              <a:gd name="connsiteX118" fmla="*/ 58916 w 797070"/>
              <a:gd name="connsiteY118" fmla="*/ 358702 h 544573"/>
              <a:gd name="connsiteX119" fmla="*/ 64506 w 797070"/>
              <a:gd name="connsiteY119" fmla="*/ 349386 h 544573"/>
              <a:gd name="connsiteX120" fmla="*/ 107138 w 797070"/>
              <a:gd name="connsiteY120" fmla="*/ 415581 h 544573"/>
              <a:gd name="connsiteX121" fmla="*/ 73383 w 797070"/>
              <a:gd name="connsiteY121" fmla="*/ 411417 h 544573"/>
              <a:gd name="connsiteX122" fmla="*/ 64506 w 797070"/>
              <a:gd name="connsiteY122" fmla="*/ 417554 h 544573"/>
              <a:gd name="connsiteX123" fmla="*/ 70643 w 797070"/>
              <a:gd name="connsiteY123" fmla="*/ 426431 h 544573"/>
              <a:gd name="connsiteX124" fmla="*/ 106042 w 797070"/>
              <a:gd name="connsiteY124" fmla="*/ 430815 h 544573"/>
              <a:gd name="connsiteX125" fmla="*/ 106590 w 797070"/>
              <a:gd name="connsiteY125" fmla="*/ 430815 h 544573"/>
              <a:gd name="connsiteX126" fmla="*/ 114261 w 797070"/>
              <a:gd name="connsiteY126" fmla="*/ 423691 h 544573"/>
              <a:gd name="connsiteX127" fmla="*/ 107138 w 797070"/>
              <a:gd name="connsiteY127" fmla="*/ 415472 h 544573"/>
              <a:gd name="connsiteX128" fmla="*/ 175305 w 797070"/>
              <a:gd name="connsiteY128" fmla="*/ 414266 h 544573"/>
              <a:gd name="connsiteX129" fmla="*/ 141331 w 797070"/>
              <a:gd name="connsiteY129" fmla="*/ 416458 h 544573"/>
              <a:gd name="connsiteX130" fmla="*/ 133769 w 797070"/>
              <a:gd name="connsiteY130" fmla="*/ 424239 h 544573"/>
              <a:gd name="connsiteX131" fmla="*/ 141441 w 797070"/>
              <a:gd name="connsiteY131" fmla="*/ 431801 h 544573"/>
              <a:gd name="connsiteX132" fmla="*/ 141550 w 797070"/>
              <a:gd name="connsiteY132" fmla="*/ 431801 h 544573"/>
              <a:gd name="connsiteX133" fmla="*/ 177059 w 797070"/>
              <a:gd name="connsiteY133" fmla="*/ 429500 h 544573"/>
              <a:gd name="connsiteX134" fmla="*/ 183854 w 797070"/>
              <a:gd name="connsiteY134" fmla="*/ 420952 h 544573"/>
              <a:gd name="connsiteX135" fmla="*/ 175305 w 797070"/>
              <a:gd name="connsiteY135" fmla="*/ 414157 h 544573"/>
              <a:gd name="connsiteX136" fmla="*/ 196896 w 797070"/>
              <a:gd name="connsiteY136" fmla="*/ 340509 h 544573"/>
              <a:gd name="connsiteX137" fmla="*/ 161497 w 797070"/>
              <a:gd name="connsiteY137" fmla="*/ 336126 h 544573"/>
              <a:gd name="connsiteX138" fmla="*/ 153277 w 797070"/>
              <a:gd name="connsiteY138" fmla="*/ 343249 h 544573"/>
              <a:gd name="connsiteX139" fmla="*/ 160401 w 797070"/>
              <a:gd name="connsiteY139" fmla="*/ 351469 h 544573"/>
              <a:gd name="connsiteX140" fmla="*/ 194156 w 797070"/>
              <a:gd name="connsiteY140" fmla="*/ 355633 h 544573"/>
              <a:gd name="connsiteX141" fmla="*/ 195580 w 797070"/>
              <a:gd name="connsiteY141" fmla="*/ 355743 h 544573"/>
              <a:gd name="connsiteX142" fmla="*/ 203142 w 797070"/>
              <a:gd name="connsiteY142" fmla="*/ 349386 h 544573"/>
              <a:gd name="connsiteX143" fmla="*/ 197005 w 797070"/>
              <a:gd name="connsiteY143" fmla="*/ 340509 h 544573"/>
              <a:gd name="connsiteX144" fmla="*/ 664315 w 797070"/>
              <a:gd name="connsiteY144" fmla="*/ 227408 h 544573"/>
              <a:gd name="connsiteX145" fmla="*/ 752429 w 797070"/>
              <a:gd name="connsiteY145" fmla="*/ 139294 h 544573"/>
              <a:gd name="connsiteX146" fmla="*/ 664315 w 797070"/>
              <a:gd name="connsiteY146" fmla="*/ 51181 h 544573"/>
              <a:gd name="connsiteX147" fmla="*/ 576201 w 797070"/>
              <a:gd name="connsiteY147" fmla="*/ 139294 h 544573"/>
              <a:gd name="connsiteX148" fmla="*/ 664315 w 797070"/>
              <a:gd name="connsiteY148" fmla="*/ 227408 h 544573"/>
              <a:gd name="connsiteX149" fmla="*/ 664315 w 797070"/>
              <a:gd name="connsiteY149" fmla="*/ 66524 h 544573"/>
              <a:gd name="connsiteX150" fmla="*/ 737086 w 797070"/>
              <a:gd name="connsiteY150" fmla="*/ 139294 h 544573"/>
              <a:gd name="connsiteX151" fmla="*/ 664315 w 797070"/>
              <a:gd name="connsiteY151" fmla="*/ 212065 h 544573"/>
              <a:gd name="connsiteX152" fmla="*/ 591544 w 797070"/>
              <a:gd name="connsiteY152" fmla="*/ 139294 h 544573"/>
              <a:gd name="connsiteX153" fmla="*/ 664315 w 797070"/>
              <a:gd name="connsiteY153" fmla="*/ 66524 h 544573"/>
              <a:gd name="connsiteX154" fmla="*/ 763059 w 797070"/>
              <a:gd name="connsiteY154" fmla="*/ 288671 h 544573"/>
              <a:gd name="connsiteX155" fmla="*/ 662781 w 797070"/>
              <a:gd name="connsiteY155" fmla="*/ 248450 h 544573"/>
              <a:gd name="connsiteX156" fmla="*/ 536967 w 797070"/>
              <a:gd name="connsiteY156" fmla="*/ 339304 h 544573"/>
              <a:gd name="connsiteX157" fmla="*/ 400741 w 797070"/>
              <a:gd name="connsiteY157" fmla="*/ 285822 h 544573"/>
              <a:gd name="connsiteX158" fmla="*/ 260351 w 797070"/>
              <a:gd name="connsiteY158" fmla="*/ 340838 h 544573"/>
              <a:gd name="connsiteX159" fmla="*/ 134098 w 797070"/>
              <a:gd name="connsiteY159" fmla="*/ 248450 h 544573"/>
              <a:gd name="connsiteX160" fmla="*/ 33819 w 797070"/>
              <a:gd name="connsiteY160" fmla="*/ 288671 h 544573"/>
              <a:gd name="connsiteX161" fmla="*/ 393 w 797070"/>
              <a:gd name="connsiteY161" fmla="*/ 384347 h 544573"/>
              <a:gd name="connsiteX162" fmla="*/ 2914 w 797070"/>
              <a:gd name="connsiteY162" fmla="*/ 389388 h 544573"/>
              <a:gd name="connsiteX163" fmla="*/ 3681 w 797070"/>
              <a:gd name="connsiteY163" fmla="*/ 394649 h 544573"/>
              <a:gd name="connsiteX164" fmla="*/ 35902 w 797070"/>
              <a:gd name="connsiteY164" fmla="*/ 417335 h 544573"/>
              <a:gd name="connsiteX165" fmla="*/ 38641 w 797070"/>
              <a:gd name="connsiteY165" fmla="*/ 417773 h 544573"/>
              <a:gd name="connsiteX166" fmla="*/ 45875 w 797070"/>
              <a:gd name="connsiteY166" fmla="*/ 412842 h 544573"/>
              <a:gd name="connsiteX167" fmla="*/ 41381 w 797070"/>
              <a:gd name="connsiteY167" fmla="*/ 402978 h 544573"/>
              <a:gd name="connsiteX168" fmla="*/ 17161 w 797070"/>
              <a:gd name="connsiteY168" fmla="*/ 387197 h 544573"/>
              <a:gd name="connsiteX169" fmla="*/ 15517 w 797070"/>
              <a:gd name="connsiteY169" fmla="*/ 385224 h 544573"/>
              <a:gd name="connsiteX170" fmla="*/ 15736 w 797070"/>
              <a:gd name="connsiteY170" fmla="*/ 382922 h 544573"/>
              <a:gd name="connsiteX171" fmla="*/ 45217 w 797070"/>
              <a:gd name="connsiteY171" fmla="*/ 298973 h 544573"/>
              <a:gd name="connsiteX172" fmla="*/ 134208 w 797070"/>
              <a:gd name="connsiteY172" fmla="*/ 263684 h 544573"/>
              <a:gd name="connsiteX173" fmla="*/ 248405 w 797070"/>
              <a:gd name="connsiteY173" fmla="*/ 355085 h 544573"/>
              <a:gd name="connsiteX174" fmla="*/ 246980 w 797070"/>
              <a:gd name="connsiteY174" fmla="*/ 356839 h 544573"/>
              <a:gd name="connsiteX175" fmla="*/ 232295 w 797070"/>
              <a:gd name="connsiteY175" fmla="*/ 349934 h 544573"/>
              <a:gd name="connsiteX176" fmla="*/ 222431 w 797070"/>
              <a:gd name="connsiteY176" fmla="*/ 354428 h 544573"/>
              <a:gd name="connsiteX177" fmla="*/ 226924 w 797070"/>
              <a:gd name="connsiteY177" fmla="*/ 364291 h 544573"/>
              <a:gd name="connsiteX178" fmla="*/ 238541 w 797070"/>
              <a:gd name="connsiteY178" fmla="*/ 369661 h 544573"/>
              <a:gd name="connsiteX179" fmla="*/ 221773 w 797070"/>
              <a:gd name="connsiteY179" fmla="*/ 404732 h 544573"/>
              <a:gd name="connsiteX180" fmla="*/ 208841 w 797070"/>
              <a:gd name="connsiteY180" fmla="*/ 408458 h 544573"/>
              <a:gd name="connsiteX181" fmla="*/ 203252 w 797070"/>
              <a:gd name="connsiteY181" fmla="*/ 417773 h 544573"/>
              <a:gd name="connsiteX182" fmla="*/ 210704 w 797070"/>
              <a:gd name="connsiteY182" fmla="*/ 423582 h 544573"/>
              <a:gd name="connsiteX183" fmla="*/ 212568 w 797070"/>
              <a:gd name="connsiteY183" fmla="*/ 423363 h 544573"/>
              <a:gd name="connsiteX184" fmla="*/ 216403 w 797070"/>
              <a:gd name="connsiteY184" fmla="*/ 422376 h 544573"/>
              <a:gd name="connsiteX185" fmla="*/ 210704 w 797070"/>
              <a:gd name="connsiteY185" fmla="*/ 478817 h 544573"/>
              <a:gd name="connsiteX186" fmla="*/ 211472 w 797070"/>
              <a:gd name="connsiteY186" fmla="*/ 481448 h 544573"/>
              <a:gd name="connsiteX187" fmla="*/ 218814 w 797070"/>
              <a:gd name="connsiteY187" fmla="*/ 497996 h 544573"/>
              <a:gd name="connsiteX188" fmla="*/ 224732 w 797070"/>
              <a:gd name="connsiteY188" fmla="*/ 500846 h 544573"/>
              <a:gd name="connsiteX189" fmla="*/ 229555 w 797070"/>
              <a:gd name="connsiteY189" fmla="*/ 499092 h 544573"/>
              <a:gd name="connsiteX190" fmla="*/ 230651 w 797070"/>
              <a:gd name="connsiteY190" fmla="*/ 488352 h 544573"/>
              <a:gd name="connsiteX191" fmla="*/ 226376 w 797070"/>
              <a:gd name="connsiteY191" fmla="*/ 478160 h 544573"/>
              <a:gd name="connsiteX192" fmla="*/ 230870 w 797070"/>
              <a:gd name="connsiteY192" fmla="*/ 467639 h 544573"/>
              <a:gd name="connsiteX193" fmla="*/ 229883 w 797070"/>
              <a:gd name="connsiteY193" fmla="*/ 456789 h 544573"/>
              <a:gd name="connsiteX194" fmla="*/ 226048 w 797070"/>
              <a:gd name="connsiteY194" fmla="*/ 455255 h 544573"/>
              <a:gd name="connsiteX195" fmla="*/ 269557 w 797070"/>
              <a:gd name="connsiteY195" fmla="*/ 353222 h 544573"/>
              <a:gd name="connsiteX196" fmla="*/ 400850 w 797070"/>
              <a:gd name="connsiteY196" fmla="*/ 301055 h 544573"/>
              <a:gd name="connsiteX197" fmla="*/ 533021 w 797070"/>
              <a:gd name="connsiteY197" fmla="*/ 356620 h 544573"/>
              <a:gd name="connsiteX198" fmla="*/ 538939 w 797070"/>
              <a:gd name="connsiteY198" fmla="*/ 364072 h 544573"/>
              <a:gd name="connsiteX199" fmla="*/ 538939 w 797070"/>
              <a:gd name="connsiteY199" fmla="*/ 364072 h 544573"/>
              <a:gd name="connsiteX200" fmla="*/ 562392 w 797070"/>
              <a:gd name="connsiteY200" fmla="*/ 408348 h 544573"/>
              <a:gd name="connsiteX201" fmla="*/ 565242 w 797070"/>
              <a:gd name="connsiteY201" fmla="*/ 416897 h 544573"/>
              <a:gd name="connsiteX202" fmla="*/ 573352 w 797070"/>
              <a:gd name="connsiteY202" fmla="*/ 455035 h 544573"/>
              <a:gd name="connsiteX203" fmla="*/ 571050 w 797070"/>
              <a:gd name="connsiteY203" fmla="*/ 456350 h 544573"/>
              <a:gd name="connsiteX204" fmla="*/ 570174 w 797070"/>
              <a:gd name="connsiteY204" fmla="*/ 467200 h 544573"/>
              <a:gd name="connsiteX205" fmla="*/ 574996 w 797070"/>
              <a:gd name="connsiteY205" fmla="*/ 478050 h 544573"/>
              <a:gd name="connsiteX206" fmla="*/ 571050 w 797070"/>
              <a:gd name="connsiteY206" fmla="*/ 487804 h 544573"/>
              <a:gd name="connsiteX207" fmla="*/ 572365 w 797070"/>
              <a:gd name="connsiteY207" fmla="*/ 498544 h 544573"/>
              <a:gd name="connsiteX208" fmla="*/ 577078 w 797070"/>
              <a:gd name="connsiteY208" fmla="*/ 500188 h 544573"/>
              <a:gd name="connsiteX209" fmla="*/ 583106 w 797070"/>
              <a:gd name="connsiteY209" fmla="*/ 497229 h 544573"/>
              <a:gd name="connsiteX210" fmla="*/ 590010 w 797070"/>
              <a:gd name="connsiteY210" fmla="*/ 481119 h 544573"/>
              <a:gd name="connsiteX211" fmla="*/ 590777 w 797070"/>
              <a:gd name="connsiteY211" fmla="*/ 477612 h 544573"/>
              <a:gd name="connsiteX212" fmla="*/ 581571 w 797070"/>
              <a:gd name="connsiteY212" fmla="*/ 422486 h 544573"/>
              <a:gd name="connsiteX213" fmla="*/ 584530 w 797070"/>
              <a:gd name="connsiteY213" fmla="*/ 423253 h 544573"/>
              <a:gd name="connsiteX214" fmla="*/ 586394 w 797070"/>
              <a:gd name="connsiteY214" fmla="*/ 423472 h 544573"/>
              <a:gd name="connsiteX215" fmla="*/ 593846 w 797070"/>
              <a:gd name="connsiteY215" fmla="*/ 417664 h 544573"/>
              <a:gd name="connsiteX216" fmla="*/ 588257 w 797070"/>
              <a:gd name="connsiteY216" fmla="*/ 408348 h 544573"/>
              <a:gd name="connsiteX217" fmla="*/ 575982 w 797070"/>
              <a:gd name="connsiteY217" fmla="*/ 404841 h 544573"/>
              <a:gd name="connsiteX218" fmla="*/ 559324 w 797070"/>
              <a:gd name="connsiteY218" fmla="*/ 369223 h 544573"/>
              <a:gd name="connsiteX219" fmla="*/ 570174 w 797070"/>
              <a:gd name="connsiteY219" fmla="*/ 364291 h 544573"/>
              <a:gd name="connsiteX220" fmla="*/ 574667 w 797070"/>
              <a:gd name="connsiteY220" fmla="*/ 354428 h 544573"/>
              <a:gd name="connsiteX221" fmla="*/ 564803 w 797070"/>
              <a:gd name="connsiteY221" fmla="*/ 349934 h 544573"/>
              <a:gd name="connsiteX222" fmla="*/ 550885 w 797070"/>
              <a:gd name="connsiteY222" fmla="*/ 356401 h 544573"/>
              <a:gd name="connsiteX223" fmla="*/ 549022 w 797070"/>
              <a:gd name="connsiteY223" fmla="*/ 353661 h 544573"/>
              <a:gd name="connsiteX224" fmla="*/ 662890 w 797070"/>
              <a:gd name="connsiteY224" fmla="*/ 263684 h 544573"/>
              <a:gd name="connsiteX225" fmla="*/ 751881 w 797070"/>
              <a:gd name="connsiteY225" fmla="*/ 298973 h 544573"/>
              <a:gd name="connsiteX226" fmla="*/ 781362 w 797070"/>
              <a:gd name="connsiteY226" fmla="*/ 382922 h 544573"/>
              <a:gd name="connsiteX227" fmla="*/ 781581 w 797070"/>
              <a:gd name="connsiteY227" fmla="*/ 385224 h 544573"/>
              <a:gd name="connsiteX228" fmla="*/ 779937 w 797070"/>
              <a:gd name="connsiteY228" fmla="*/ 387087 h 544573"/>
              <a:gd name="connsiteX229" fmla="*/ 755717 w 797070"/>
              <a:gd name="connsiteY229" fmla="*/ 402868 h 544573"/>
              <a:gd name="connsiteX230" fmla="*/ 751223 w 797070"/>
              <a:gd name="connsiteY230" fmla="*/ 412732 h 544573"/>
              <a:gd name="connsiteX231" fmla="*/ 758457 w 797070"/>
              <a:gd name="connsiteY231" fmla="*/ 417664 h 544573"/>
              <a:gd name="connsiteX232" fmla="*/ 761196 w 797070"/>
              <a:gd name="connsiteY232" fmla="*/ 417225 h 544573"/>
              <a:gd name="connsiteX233" fmla="*/ 793417 w 797070"/>
              <a:gd name="connsiteY233" fmla="*/ 394539 h 544573"/>
              <a:gd name="connsiteX234" fmla="*/ 794184 w 797070"/>
              <a:gd name="connsiteY234" fmla="*/ 389279 h 544573"/>
              <a:gd name="connsiteX235" fmla="*/ 796705 w 797070"/>
              <a:gd name="connsiteY235" fmla="*/ 384237 h 544573"/>
              <a:gd name="connsiteX236" fmla="*/ 763279 w 797070"/>
              <a:gd name="connsiteY236" fmla="*/ 288562 h 544573"/>
              <a:gd name="connsiteX237" fmla="*/ 655548 w 797070"/>
              <a:gd name="connsiteY237" fmla="*/ 416568 h 544573"/>
              <a:gd name="connsiteX238" fmla="*/ 621573 w 797070"/>
              <a:gd name="connsiteY238" fmla="*/ 414376 h 544573"/>
              <a:gd name="connsiteX239" fmla="*/ 613025 w 797070"/>
              <a:gd name="connsiteY239" fmla="*/ 421171 h 544573"/>
              <a:gd name="connsiteX240" fmla="*/ 619820 w 797070"/>
              <a:gd name="connsiteY240" fmla="*/ 429719 h 544573"/>
              <a:gd name="connsiteX241" fmla="*/ 655328 w 797070"/>
              <a:gd name="connsiteY241" fmla="*/ 432021 h 544573"/>
              <a:gd name="connsiteX242" fmla="*/ 655438 w 797070"/>
              <a:gd name="connsiteY242" fmla="*/ 432021 h 544573"/>
              <a:gd name="connsiteX243" fmla="*/ 663110 w 797070"/>
              <a:gd name="connsiteY243" fmla="*/ 424459 h 544573"/>
              <a:gd name="connsiteX244" fmla="*/ 655548 w 797070"/>
              <a:gd name="connsiteY244" fmla="*/ 416677 h 544573"/>
              <a:gd name="connsiteX245" fmla="*/ 723386 w 797070"/>
              <a:gd name="connsiteY245" fmla="*/ 411526 h 544573"/>
              <a:gd name="connsiteX246" fmla="*/ 689631 w 797070"/>
              <a:gd name="connsiteY246" fmla="*/ 415691 h 544573"/>
              <a:gd name="connsiteX247" fmla="*/ 682508 w 797070"/>
              <a:gd name="connsiteY247" fmla="*/ 423911 h 544573"/>
              <a:gd name="connsiteX248" fmla="*/ 690179 w 797070"/>
              <a:gd name="connsiteY248" fmla="*/ 431034 h 544573"/>
              <a:gd name="connsiteX249" fmla="*/ 690727 w 797070"/>
              <a:gd name="connsiteY249" fmla="*/ 431034 h 544573"/>
              <a:gd name="connsiteX250" fmla="*/ 726126 w 797070"/>
              <a:gd name="connsiteY250" fmla="*/ 426650 h 544573"/>
              <a:gd name="connsiteX251" fmla="*/ 732263 w 797070"/>
              <a:gd name="connsiteY251" fmla="*/ 417773 h 544573"/>
              <a:gd name="connsiteX252" fmla="*/ 723386 w 797070"/>
              <a:gd name="connsiteY252" fmla="*/ 411636 h 544573"/>
              <a:gd name="connsiteX253" fmla="*/ 772265 w 797070"/>
              <a:gd name="connsiteY253" fmla="*/ 371196 h 544573"/>
              <a:gd name="connsiteX254" fmla="*/ 778951 w 797070"/>
              <a:gd name="connsiteY254" fmla="*/ 367360 h 544573"/>
              <a:gd name="connsiteX255" fmla="*/ 776101 w 797070"/>
              <a:gd name="connsiteY255" fmla="*/ 356839 h 544573"/>
              <a:gd name="connsiteX256" fmla="*/ 741579 w 797070"/>
              <a:gd name="connsiteY256" fmla="*/ 343907 h 544573"/>
              <a:gd name="connsiteX257" fmla="*/ 732263 w 797070"/>
              <a:gd name="connsiteY257" fmla="*/ 349496 h 544573"/>
              <a:gd name="connsiteX258" fmla="*/ 737853 w 797070"/>
              <a:gd name="connsiteY258" fmla="*/ 358812 h 544573"/>
              <a:gd name="connsiteX259" fmla="*/ 768430 w 797070"/>
              <a:gd name="connsiteY259" fmla="*/ 370209 h 544573"/>
              <a:gd name="connsiteX260" fmla="*/ 772265 w 797070"/>
              <a:gd name="connsiteY260" fmla="*/ 371196 h 544573"/>
              <a:gd name="connsiteX261" fmla="*/ 643602 w 797070"/>
              <a:gd name="connsiteY261" fmla="*/ 343249 h 544573"/>
              <a:gd name="connsiteX262" fmla="*/ 635382 w 797070"/>
              <a:gd name="connsiteY262" fmla="*/ 336126 h 544573"/>
              <a:gd name="connsiteX263" fmla="*/ 599983 w 797070"/>
              <a:gd name="connsiteY263" fmla="*/ 340509 h 544573"/>
              <a:gd name="connsiteX264" fmla="*/ 593846 w 797070"/>
              <a:gd name="connsiteY264" fmla="*/ 349386 h 544573"/>
              <a:gd name="connsiteX265" fmla="*/ 601408 w 797070"/>
              <a:gd name="connsiteY265" fmla="*/ 355743 h 544573"/>
              <a:gd name="connsiteX266" fmla="*/ 602833 w 797070"/>
              <a:gd name="connsiteY266" fmla="*/ 355633 h 544573"/>
              <a:gd name="connsiteX267" fmla="*/ 636588 w 797070"/>
              <a:gd name="connsiteY267" fmla="*/ 351469 h 544573"/>
              <a:gd name="connsiteX268" fmla="*/ 643711 w 797070"/>
              <a:gd name="connsiteY268" fmla="*/ 343249 h 544573"/>
              <a:gd name="connsiteX269" fmla="*/ 705522 w 797070"/>
              <a:gd name="connsiteY269" fmla="*/ 352894 h 544573"/>
              <a:gd name="connsiteX270" fmla="*/ 713084 w 797070"/>
              <a:gd name="connsiteY270" fmla="*/ 346099 h 544573"/>
              <a:gd name="connsiteX271" fmla="*/ 706399 w 797070"/>
              <a:gd name="connsiteY271" fmla="*/ 337550 h 544573"/>
              <a:gd name="connsiteX272" fmla="*/ 670891 w 797070"/>
              <a:gd name="connsiteY272" fmla="*/ 335139 h 544573"/>
              <a:gd name="connsiteX273" fmla="*/ 663110 w 797070"/>
              <a:gd name="connsiteY273" fmla="*/ 342701 h 544573"/>
              <a:gd name="connsiteX274" fmla="*/ 670671 w 797070"/>
              <a:gd name="connsiteY274" fmla="*/ 350482 h 544573"/>
              <a:gd name="connsiteX275" fmla="*/ 704646 w 797070"/>
              <a:gd name="connsiteY275" fmla="*/ 352784 h 544573"/>
              <a:gd name="connsiteX276" fmla="*/ 705522 w 797070"/>
              <a:gd name="connsiteY276" fmla="*/ 352784 h 54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797070" h="544573">
                <a:moveTo>
                  <a:pt x="398439" y="248341"/>
                </a:moveTo>
                <a:cubicBezTo>
                  <a:pt x="466936" y="248341"/>
                  <a:pt x="522610" y="192667"/>
                  <a:pt x="522610" y="124170"/>
                </a:cubicBezTo>
                <a:cubicBezTo>
                  <a:pt x="522610" y="55674"/>
                  <a:pt x="466936" y="0"/>
                  <a:pt x="398439" y="0"/>
                </a:cubicBezTo>
                <a:cubicBezTo>
                  <a:pt x="329943" y="0"/>
                  <a:pt x="274269" y="55674"/>
                  <a:pt x="274269" y="124170"/>
                </a:cubicBezTo>
                <a:cubicBezTo>
                  <a:pt x="274269" y="192667"/>
                  <a:pt x="329943" y="248341"/>
                  <a:pt x="398439" y="248341"/>
                </a:cubicBezTo>
                <a:close/>
                <a:moveTo>
                  <a:pt x="398439" y="15453"/>
                </a:moveTo>
                <a:cubicBezTo>
                  <a:pt x="458387" y="15453"/>
                  <a:pt x="507266" y="64222"/>
                  <a:pt x="507266" y="124280"/>
                </a:cubicBezTo>
                <a:cubicBezTo>
                  <a:pt x="507266" y="184338"/>
                  <a:pt x="458497" y="233107"/>
                  <a:pt x="398439" y="233107"/>
                </a:cubicBezTo>
                <a:cubicBezTo>
                  <a:pt x="338382" y="233107"/>
                  <a:pt x="289612" y="184338"/>
                  <a:pt x="289612" y="124280"/>
                </a:cubicBezTo>
                <a:cubicBezTo>
                  <a:pt x="289612" y="64222"/>
                  <a:pt x="338382" y="15453"/>
                  <a:pt x="398439" y="15453"/>
                </a:cubicBezTo>
                <a:close/>
                <a:moveTo>
                  <a:pt x="349341" y="413609"/>
                </a:moveTo>
                <a:cubicBezTo>
                  <a:pt x="337834" y="414705"/>
                  <a:pt x="326436" y="416129"/>
                  <a:pt x="315477" y="417992"/>
                </a:cubicBezTo>
                <a:cubicBezTo>
                  <a:pt x="311312" y="418650"/>
                  <a:pt x="308463" y="422705"/>
                  <a:pt x="309230" y="426870"/>
                </a:cubicBezTo>
                <a:cubicBezTo>
                  <a:pt x="309887" y="430596"/>
                  <a:pt x="313065" y="433226"/>
                  <a:pt x="316792" y="433226"/>
                </a:cubicBezTo>
                <a:cubicBezTo>
                  <a:pt x="317230" y="433226"/>
                  <a:pt x="317668" y="433226"/>
                  <a:pt x="318107" y="433226"/>
                </a:cubicBezTo>
                <a:cubicBezTo>
                  <a:pt x="328628" y="431473"/>
                  <a:pt x="339587" y="430048"/>
                  <a:pt x="350766" y="428952"/>
                </a:cubicBezTo>
                <a:cubicBezTo>
                  <a:pt x="354930" y="428514"/>
                  <a:pt x="358109" y="424787"/>
                  <a:pt x="357670" y="420623"/>
                </a:cubicBezTo>
                <a:cubicBezTo>
                  <a:pt x="357232" y="416349"/>
                  <a:pt x="353615" y="413170"/>
                  <a:pt x="349341" y="413718"/>
                </a:cubicBezTo>
                <a:close/>
                <a:moveTo>
                  <a:pt x="281941" y="425226"/>
                </a:moveTo>
                <a:cubicBezTo>
                  <a:pt x="269557" y="428623"/>
                  <a:pt x="258488" y="432459"/>
                  <a:pt x="249062" y="436733"/>
                </a:cubicBezTo>
                <a:cubicBezTo>
                  <a:pt x="245227" y="438487"/>
                  <a:pt x="243473" y="443090"/>
                  <a:pt x="245227" y="446925"/>
                </a:cubicBezTo>
                <a:cubicBezTo>
                  <a:pt x="246542" y="449775"/>
                  <a:pt x="249282" y="451419"/>
                  <a:pt x="252241" y="451419"/>
                </a:cubicBezTo>
                <a:cubicBezTo>
                  <a:pt x="253337" y="451419"/>
                  <a:pt x="254433" y="451200"/>
                  <a:pt x="255419" y="450761"/>
                </a:cubicBezTo>
                <a:cubicBezTo>
                  <a:pt x="264077" y="446816"/>
                  <a:pt x="274379" y="443199"/>
                  <a:pt x="285886" y="440131"/>
                </a:cubicBezTo>
                <a:cubicBezTo>
                  <a:pt x="289941" y="439035"/>
                  <a:pt x="292352" y="434760"/>
                  <a:pt x="291256" y="430705"/>
                </a:cubicBezTo>
                <a:cubicBezTo>
                  <a:pt x="290160" y="426650"/>
                  <a:pt x="285886" y="424239"/>
                  <a:pt x="281831" y="425335"/>
                </a:cubicBezTo>
                <a:close/>
                <a:moveTo>
                  <a:pt x="484252" y="522436"/>
                </a:moveTo>
                <a:cubicBezTo>
                  <a:pt x="473840" y="524189"/>
                  <a:pt x="462771" y="525614"/>
                  <a:pt x="451593" y="526710"/>
                </a:cubicBezTo>
                <a:cubicBezTo>
                  <a:pt x="447428" y="527148"/>
                  <a:pt x="444250" y="530875"/>
                  <a:pt x="444688" y="535039"/>
                </a:cubicBezTo>
                <a:cubicBezTo>
                  <a:pt x="445127" y="538985"/>
                  <a:pt x="448414" y="541944"/>
                  <a:pt x="452360" y="541944"/>
                </a:cubicBezTo>
                <a:cubicBezTo>
                  <a:pt x="452579" y="541944"/>
                  <a:pt x="452798" y="541944"/>
                  <a:pt x="453127" y="541944"/>
                </a:cubicBezTo>
                <a:cubicBezTo>
                  <a:pt x="464744" y="540848"/>
                  <a:pt x="476142" y="539313"/>
                  <a:pt x="486992" y="537450"/>
                </a:cubicBezTo>
                <a:cubicBezTo>
                  <a:pt x="491156" y="536683"/>
                  <a:pt x="494006" y="532738"/>
                  <a:pt x="493238" y="528573"/>
                </a:cubicBezTo>
                <a:cubicBezTo>
                  <a:pt x="492471" y="524409"/>
                  <a:pt x="488635" y="521559"/>
                  <a:pt x="484361" y="522326"/>
                </a:cubicBezTo>
                <a:close/>
                <a:moveTo>
                  <a:pt x="350328" y="526820"/>
                </a:moveTo>
                <a:cubicBezTo>
                  <a:pt x="339039" y="525724"/>
                  <a:pt x="327970" y="524299"/>
                  <a:pt x="317668" y="522545"/>
                </a:cubicBezTo>
                <a:cubicBezTo>
                  <a:pt x="313504" y="521778"/>
                  <a:pt x="309558" y="524628"/>
                  <a:pt x="308791" y="528792"/>
                </a:cubicBezTo>
                <a:cubicBezTo>
                  <a:pt x="308134" y="532957"/>
                  <a:pt x="310874" y="536902"/>
                  <a:pt x="315038" y="537669"/>
                </a:cubicBezTo>
                <a:cubicBezTo>
                  <a:pt x="325778" y="539533"/>
                  <a:pt x="337176" y="540957"/>
                  <a:pt x="348903" y="542053"/>
                </a:cubicBezTo>
                <a:cubicBezTo>
                  <a:pt x="349122" y="542053"/>
                  <a:pt x="349341" y="542053"/>
                  <a:pt x="349670" y="542053"/>
                </a:cubicBezTo>
                <a:cubicBezTo>
                  <a:pt x="353615" y="542053"/>
                  <a:pt x="356903" y="539094"/>
                  <a:pt x="357342" y="535149"/>
                </a:cubicBezTo>
                <a:cubicBezTo>
                  <a:pt x="357780" y="530984"/>
                  <a:pt x="354602" y="527148"/>
                  <a:pt x="350437" y="526820"/>
                </a:cubicBezTo>
                <a:close/>
                <a:moveTo>
                  <a:pt x="383535" y="426870"/>
                </a:moveTo>
                <a:cubicBezTo>
                  <a:pt x="383535" y="426870"/>
                  <a:pt x="383644" y="426870"/>
                  <a:pt x="383754" y="426870"/>
                </a:cubicBezTo>
                <a:cubicBezTo>
                  <a:pt x="394713" y="426541"/>
                  <a:pt x="406001" y="426541"/>
                  <a:pt x="416851" y="426870"/>
                </a:cubicBezTo>
                <a:cubicBezTo>
                  <a:pt x="416851" y="426870"/>
                  <a:pt x="416961" y="426870"/>
                  <a:pt x="417070" y="426870"/>
                </a:cubicBezTo>
                <a:cubicBezTo>
                  <a:pt x="421235" y="426870"/>
                  <a:pt x="424632" y="423582"/>
                  <a:pt x="424742" y="419417"/>
                </a:cubicBezTo>
                <a:cubicBezTo>
                  <a:pt x="424852" y="415143"/>
                  <a:pt x="421564" y="411636"/>
                  <a:pt x="417290" y="411526"/>
                </a:cubicBezTo>
                <a:cubicBezTo>
                  <a:pt x="406111" y="411198"/>
                  <a:pt x="394494" y="411198"/>
                  <a:pt x="383315" y="411526"/>
                </a:cubicBezTo>
                <a:cubicBezTo>
                  <a:pt x="379041" y="411636"/>
                  <a:pt x="375753" y="415143"/>
                  <a:pt x="375863" y="419417"/>
                </a:cubicBezTo>
                <a:cubicBezTo>
                  <a:pt x="375973" y="423582"/>
                  <a:pt x="379370" y="426870"/>
                  <a:pt x="383535" y="426870"/>
                </a:cubicBezTo>
                <a:close/>
                <a:moveTo>
                  <a:pt x="514719" y="439911"/>
                </a:moveTo>
                <a:cubicBezTo>
                  <a:pt x="526226" y="442980"/>
                  <a:pt x="536528" y="446597"/>
                  <a:pt x="545296" y="450432"/>
                </a:cubicBezTo>
                <a:cubicBezTo>
                  <a:pt x="546282" y="450871"/>
                  <a:pt x="547378" y="451090"/>
                  <a:pt x="548474" y="451090"/>
                </a:cubicBezTo>
                <a:cubicBezTo>
                  <a:pt x="551433" y="451090"/>
                  <a:pt x="554173" y="449446"/>
                  <a:pt x="555488" y="446597"/>
                </a:cubicBezTo>
                <a:cubicBezTo>
                  <a:pt x="557241" y="442761"/>
                  <a:pt x="555488" y="438158"/>
                  <a:pt x="551652" y="436404"/>
                </a:cubicBezTo>
                <a:cubicBezTo>
                  <a:pt x="542227" y="432130"/>
                  <a:pt x="531158" y="428294"/>
                  <a:pt x="518774" y="425007"/>
                </a:cubicBezTo>
                <a:cubicBezTo>
                  <a:pt x="514609" y="423911"/>
                  <a:pt x="510445" y="426322"/>
                  <a:pt x="509349" y="430377"/>
                </a:cubicBezTo>
                <a:cubicBezTo>
                  <a:pt x="508253" y="434432"/>
                  <a:pt x="510664" y="438706"/>
                  <a:pt x="514719" y="439802"/>
                </a:cubicBezTo>
                <a:close/>
                <a:moveTo>
                  <a:pt x="449839" y="428842"/>
                </a:moveTo>
                <a:cubicBezTo>
                  <a:pt x="461127" y="429829"/>
                  <a:pt x="472087" y="431253"/>
                  <a:pt x="482608" y="433007"/>
                </a:cubicBezTo>
                <a:cubicBezTo>
                  <a:pt x="483046" y="433007"/>
                  <a:pt x="483485" y="433007"/>
                  <a:pt x="483923" y="433007"/>
                </a:cubicBezTo>
                <a:cubicBezTo>
                  <a:pt x="487649" y="433007"/>
                  <a:pt x="490827" y="430377"/>
                  <a:pt x="491485" y="426650"/>
                </a:cubicBezTo>
                <a:cubicBezTo>
                  <a:pt x="492142" y="422486"/>
                  <a:pt x="489403" y="418540"/>
                  <a:pt x="485128" y="417773"/>
                </a:cubicBezTo>
                <a:cubicBezTo>
                  <a:pt x="474279" y="416020"/>
                  <a:pt x="462990" y="414485"/>
                  <a:pt x="451264" y="413390"/>
                </a:cubicBezTo>
                <a:cubicBezTo>
                  <a:pt x="446880" y="412951"/>
                  <a:pt x="443263" y="416129"/>
                  <a:pt x="442935" y="420294"/>
                </a:cubicBezTo>
                <a:cubicBezTo>
                  <a:pt x="442496" y="424459"/>
                  <a:pt x="445675" y="428294"/>
                  <a:pt x="449839" y="428623"/>
                </a:cubicBezTo>
                <a:close/>
                <a:moveTo>
                  <a:pt x="546611" y="504682"/>
                </a:moveTo>
                <a:cubicBezTo>
                  <a:pt x="537953" y="508627"/>
                  <a:pt x="527761" y="512353"/>
                  <a:pt x="516253" y="515422"/>
                </a:cubicBezTo>
                <a:cubicBezTo>
                  <a:pt x="512198" y="516518"/>
                  <a:pt x="509787" y="520792"/>
                  <a:pt x="510883" y="524847"/>
                </a:cubicBezTo>
                <a:cubicBezTo>
                  <a:pt x="511760" y="528244"/>
                  <a:pt x="514938" y="530546"/>
                  <a:pt x="518226" y="530546"/>
                </a:cubicBezTo>
                <a:cubicBezTo>
                  <a:pt x="518883" y="530546"/>
                  <a:pt x="519541" y="530546"/>
                  <a:pt x="520199" y="530217"/>
                </a:cubicBezTo>
                <a:cubicBezTo>
                  <a:pt x="532583" y="526820"/>
                  <a:pt x="543542" y="522874"/>
                  <a:pt x="552967" y="518600"/>
                </a:cubicBezTo>
                <a:cubicBezTo>
                  <a:pt x="556803" y="516846"/>
                  <a:pt x="558447" y="512244"/>
                  <a:pt x="556693" y="508408"/>
                </a:cubicBezTo>
                <a:cubicBezTo>
                  <a:pt x="554940" y="504572"/>
                  <a:pt x="550337" y="502818"/>
                  <a:pt x="546501" y="504682"/>
                </a:cubicBezTo>
                <a:close/>
                <a:moveTo>
                  <a:pt x="285448" y="515641"/>
                </a:moveTo>
                <a:cubicBezTo>
                  <a:pt x="273940" y="512463"/>
                  <a:pt x="263638" y="508846"/>
                  <a:pt x="254981" y="504901"/>
                </a:cubicBezTo>
                <a:cubicBezTo>
                  <a:pt x="251145" y="503147"/>
                  <a:pt x="246542" y="504901"/>
                  <a:pt x="244788" y="508737"/>
                </a:cubicBezTo>
                <a:cubicBezTo>
                  <a:pt x="243035" y="512572"/>
                  <a:pt x="244788" y="517175"/>
                  <a:pt x="248624" y="518929"/>
                </a:cubicBezTo>
                <a:cubicBezTo>
                  <a:pt x="258049" y="523203"/>
                  <a:pt x="269118" y="527148"/>
                  <a:pt x="281393" y="530436"/>
                </a:cubicBezTo>
                <a:cubicBezTo>
                  <a:pt x="282050" y="530655"/>
                  <a:pt x="282708" y="530655"/>
                  <a:pt x="283365" y="530655"/>
                </a:cubicBezTo>
                <a:cubicBezTo>
                  <a:pt x="286763" y="530655"/>
                  <a:pt x="289831" y="528354"/>
                  <a:pt x="290818" y="524957"/>
                </a:cubicBezTo>
                <a:cubicBezTo>
                  <a:pt x="291914" y="520901"/>
                  <a:pt x="289503" y="516627"/>
                  <a:pt x="285448" y="515531"/>
                </a:cubicBezTo>
                <a:close/>
                <a:moveTo>
                  <a:pt x="418057" y="528902"/>
                </a:moveTo>
                <a:cubicBezTo>
                  <a:pt x="418057" y="528902"/>
                  <a:pt x="417947" y="528902"/>
                  <a:pt x="417838" y="528902"/>
                </a:cubicBezTo>
                <a:cubicBezTo>
                  <a:pt x="412139" y="529011"/>
                  <a:pt x="406330" y="529121"/>
                  <a:pt x="400522" y="529121"/>
                </a:cubicBezTo>
                <a:cubicBezTo>
                  <a:pt x="394713" y="529121"/>
                  <a:pt x="388905" y="529121"/>
                  <a:pt x="383206" y="528902"/>
                </a:cubicBezTo>
                <a:cubicBezTo>
                  <a:pt x="383206" y="528902"/>
                  <a:pt x="383096" y="528902"/>
                  <a:pt x="382987" y="528902"/>
                </a:cubicBezTo>
                <a:cubicBezTo>
                  <a:pt x="378822" y="528902"/>
                  <a:pt x="375425" y="532190"/>
                  <a:pt x="375315" y="536354"/>
                </a:cubicBezTo>
                <a:cubicBezTo>
                  <a:pt x="375205" y="540628"/>
                  <a:pt x="378493" y="544135"/>
                  <a:pt x="382767" y="544245"/>
                </a:cubicBezTo>
                <a:cubicBezTo>
                  <a:pt x="388576" y="544464"/>
                  <a:pt x="394494" y="544574"/>
                  <a:pt x="400522" y="544574"/>
                </a:cubicBezTo>
                <a:cubicBezTo>
                  <a:pt x="406549" y="544574"/>
                  <a:pt x="412467" y="544574"/>
                  <a:pt x="418276" y="544245"/>
                </a:cubicBezTo>
                <a:cubicBezTo>
                  <a:pt x="422550" y="544135"/>
                  <a:pt x="425838" y="540628"/>
                  <a:pt x="425728" y="536354"/>
                </a:cubicBezTo>
                <a:cubicBezTo>
                  <a:pt x="425619" y="532190"/>
                  <a:pt x="422221" y="528902"/>
                  <a:pt x="418057" y="528902"/>
                </a:cubicBezTo>
                <a:close/>
                <a:moveTo>
                  <a:pt x="132345" y="227299"/>
                </a:moveTo>
                <a:cubicBezTo>
                  <a:pt x="180895" y="227299"/>
                  <a:pt x="220458" y="187735"/>
                  <a:pt x="220458" y="139185"/>
                </a:cubicBezTo>
                <a:cubicBezTo>
                  <a:pt x="220458" y="90634"/>
                  <a:pt x="180895" y="51071"/>
                  <a:pt x="132345" y="51071"/>
                </a:cubicBezTo>
                <a:cubicBezTo>
                  <a:pt x="83794" y="51071"/>
                  <a:pt x="44231" y="90634"/>
                  <a:pt x="44231" y="139185"/>
                </a:cubicBezTo>
                <a:cubicBezTo>
                  <a:pt x="44231" y="187735"/>
                  <a:pt x="83794" y="227299"/>
                  <a:pt x="132345" y="227299"/>
                </a:cubicBezTo>
                <a:close/>
                <a:moveTo>
                  <a:pt x="132345" y="66414"/>
                </a:moveTo>
                <a:cubicBezTo>
                  <a:pt x="172456" y="66414"/>
                  <a:pt x="205115" y="99073"/>
                  <a:pt x="205115" y="139185"/>
                </a:cubicBezTo>
                <a:cubicBezTo>
                  <a:pt x="205115" y="179296"/>
                  <a:pt x="172456" y="211955"/>
                  <a:pt x="132345" y="211955"/>
                </a:cubicBezTo>
                <a:cubicBezTo>
                  <a:pt x="92233" y="211955"/>
                  <a:pt x="59574" y="179296"/>
                  <a:pt x="59574" y="139185"/>
                </a:cubicBezTo>
                <a:cubicBezTo>
                  <a:pt x="59574" y="99073"/>
                  <a:pt x="92233" y="66414"/>
                  <a:pt x="132345" y="66414"/>
                </a:cubicBezTo>
                <a:close/>
                <a:moveTo>
                  <a:pt x="125878" y="335139"/>
                </a:moveTo>
                <a:cubicBezTo>
                  <a:pt x="113604" y="335358"/>
                  <a:pt x="101768" y="336235"/>
                  <a:pt x="90370" y="337550"/>
                </a:cubicBezTo>
                <a:cubicBezTo>
                  <a:pt x="86205" y="337989"/>
                  <a:pt x="83137" y="341824"/>
                  <a:pt x="83685" y="346099"/>
                </a:cubicBezTo>
                <a:cubicBezTo>
                  <a:pt x="84123" y="350044"/>
                  <a:pt x="87411" y="352894"/>
                  <a:pt x="91247" y="352894"/>
                </a:cubicBezTo>
                <a:cubicBezTo>
                  <a:pt x="91575" y="352894"/>
                  <a:pt x="91795" y="352894"/>
                  <a:pt x="92123" y="352894"/>
                </a:cubicBezTo>
                <a:cubicBezTo>
                  <a:pt x="102973" y="351578"/>
                  <a:pt x="114371" y="350921"/>
                  <a:pt x="126098" y="350592"/>
                </a:cubicBezTo>
                <a:cubicBezTo>
                  <a:pt x="130372" y="350592"/>
                  <a:pt x="133660" y="346975"/>
                  <a:pt x="133660" y="342811"/>
                </a:cubicBezTo>
                <a:cubicBezTo>
                  <a:pt x="133660" y="338537"/>
                  <a:pt x="129933" y="335797"/>
                  <a:pt x="125878" y="335249"/>
                </a:cubicBezTo>
                <a:close/>
                <a:moveTo>
                  <a:pt x="64506" y="349386"/>
                </a:moveTo>
                <a:cubicBezTo>
                  <a:pt x="63519" y="345222"/>
                  <a:pt x="59245" y="342811"/>
                  <a:pt x="55190" y="343797"/>
                </a:cubicBezTo>
                <a:cubicBezTo>
                  <a:pt x="41162" y="347304"/>
                  <a:pt x="29655" y="351578"/>
                  <a:pt x="20668" y="356729"/>
                </a:cubicBezTo>
                <a:cubicBezTo>
                  <a:pt x="16942" y="358812"/>
                  <a:pt x="15736" y="363524"/>
                  <a:pt x="17819" y="367250"/>
                </a:cubicBezTo>
                <a:cubicBezTo>
                  <a:pt x="19243" y="369771"/>
                  <a:pt x="21874" y="371086"/>
                  <a:pt x="24504" y="371086"/>
                </a:cubicBezTo>
                <a:cubicBezTo>
                  <a:pt x="25819" y="371086"/>
                  <a:pt x="27134" y="370757"/>
                  <a:pt x="28340" y="370100"/>
                </a:cubicBezTo>
                <a:cubicBezTo>
                  <a:pt x="35902" y="365826"/>
                  <a:pt x="46532" y="361880"/>
                  <a:pt x="58916" y="358702"/>
                </a:cubicBezTo>
                <a:cubicBezTo>
                  <a:pt x="63081" y="357716"/>
                  <a:pt x="65492" y="353551"/>
                  <a:pt x="64506" y="349386"/>
                </a:cubicBezTo>
                <a:close/>
                <a:moveTo>
                  <a:pt x="107138" y="415581"/>
                </a:moveTo>
                <a:cubicBezTo>
                  <a:pt x="95302" y="414705"/>
                  <a:pt x="84013" y="413280"/>
                  <a:pt x="73383" y="411417"/>
                </a:cubicBezTo>
                <a:cubicBezTo>
                  <a:pt x="69218" y="410650"/>
                  <a:pt x="65163" y="413390"/>
                  <a:pt x="64506" y="417554"/>
                </a:cubicBezTo>
                <a:cubicBezTo>
                  <a:pt x="63739" y="421719"/>
                  <a:pt x="66478" y="425774"/>
                  <a:pt x="70643" y="426431"/>
                </a:cubicBezTo>
                <a:cubicBezTo>
                  <a:pt x="81822" y="428514"/>
                  <a:pt x="93658" y="429938"/>
                  <a:pt x="106042" y="430815"/>
                </a:cubicBezTo>
                <a:cubicBezTo>
                  <a:pt x="106261" y="430815"/>
                  <a:pt x="106371" y="430815"/>
                  <a:pt x="106590" y="430815"/>
                </a:cubicBezTo>
                <a:cubicBezTo>
                  <a:pt x="110535" y="430815"/>
                  <a:pt x="113933" y="427746"/>
                  <a:pt x="114261" y="423691"/>
                </a:cubicBezTo>
                <a:cubicBezTo>
                  <a:pt x="114590" y="419417"/>
                  <a:pt x="111412" y="415801"/>
                  <a:pt x="107138" y="415472"/>
                </a:cubicBezTo>
                <a:close/>
                <a:moveTo>
                  <a:pt x="175305" y="414266"/>
                </a:moveTo>
                <a:cubicBezTo>
                  <a:pt x="164346" y="415581"/>
                  <a:pt x="152948" y="416239"/>
                  <a:pt x="141331" y="416458"/>
                </a:cubicBezTo>
                <a:cubicBezTo>
                  <a:pt x="137057" y="416458"/>
                  <a:pt x="133769" y="420075"/>
                  <a:pt x="133769" y="424239"/>
                </a:cubicBezTo>
                <a:cubicBezTo>
                  <a:pt x="133769" y="428404"/>
                  <a:pt x="137276" y="431801"/>
                  <a:pt x="141441" y="431801"/>
                </a:cubicBezTo>
                <a:lnTo>
                  <a:pt x="141550" y="431801"/>
                </a:lnTo>
                <a:cubicBezTo>
                  <a:pt x="153606" y="431582"/>
                  <a:pt x="165552" y="430815"/>
                  <a:pt x="177059" y="429500"/>
                </a:cubicBezTo>
                <a:cubicBezTo>
                  <a:pt x="181224" y="429062"/>
                  <a:pt x="184292" y="425226"/>
                  <a:pt x="183854" y="420952"/>
                </a:cubicBezTo>
                <a:cubicBezTo>
                  <a:pt x="183415" y="416677"/>
                  <a:pt x="179689" y="413828"/>
                  <a:pt x="175305" y="414157"/>
                </a:cubicBezTo>
                <a:close/>
                <a:moveTo>
                  <a:pt x="196896" y="340509"/>
                </a:moveTo>
                <a:cubicBezTo>
                  <a:pt x="185717" y="338537"/>
                  <a:pt x="173881" y="337002"/>
                  <a:pt x="161497" y="336126"/>
                </a:cubicBezTo>
                <a:cubicBezTo>
                  <a:pt x="157332" y="335906"/>
                  <a:pt x="153606" y="338975"/>
                  <a:pt x="153277" y="343249"/>
                </a:cubicBezTo>
                <a:cubicBezTo>
                  <a:pt x="152948" y="347414"/>
                  <a:pt x="156126" y="351140"/>
                  <a:pt x="160401" y="351469"/>
                </a:cubicBezTo>
                <a:cubicBezTo>
                  <a:pt x="172237" y="352346"/>
                  <a:pt x="183525" y="353661"/>
                  <a:pt x="194156" y="355633"/>
                </a:cubicBezTo>
                <a:cubicBezTo>
                  <a:pt x="194594" y="355633"/>
                  <a:pt x="195032" y="355743"/>
                  <a:pt x="195580" y="355743"/>
                </a:cubicBezTo>
                <a:cubicBezTo>
                  <a:pt x="199197" y="355743"/>
                  <a:pt x="202485" y="353113"/>
                  <a:pt x="203142" y="349386"/>
                </a:cubicBezTo>
                <a:cubicBezTo>
                  <a:pt x="203910" y="345222"/>
                  <a:pt x="201170" y="341277"/>
                  <a:pt x="197005" y="340509"/>
                </a:cubicBezTo>
                <a:close/>
                <a:moveTo>
                  <a:pt x="664315" y="227408"/>
                </a:moveTo>
                <a:cubicBezTo>
                  <a:pt x="712865" y="227408"/>
                  <a:pt x="752429" y="187845"/>
                  <a:pt x="752429" y="139294"/>
                </a:cubicBezTo>
                <a:cubicBezTo>
                  <a:pt x="752429" y="90744"/>
                  <a:pt x="712865" y="51181"/>
                  <a:pt x="664315" y="51181"/>
                </a:cubicBezTo>
                <a:cubicBezTo>
                  <a:pt x="615765" y="51181"/>
                  <a:pt x="576201" y="90744"/>
                  <a:pt x="576201" y="139294"/>
                </a:cubicBezTo>
                <a:cubicBezTo>
                  <a:pt x="576201" y="187845"/>
                  <a:pt x="615765" y="227408"/>
                  <a:pt x="664315" y="227408"/>
                </a:cubicBezTo>
                <a:close/>
                <a:moveTo>
                  <a:pt x="664315" y="66524"/>
                </a:moveTo>
                <a:cubicBezTo>
                  <a:pt x="704427" y="66524"/>
                  <a:pt x="737086" y="99183"/>
                  <a:pt x="737086" y="139294"/>
                </a:cubicBezTo>
                <a:cubicBezTo>
                  <a:pt x="737086" y="179406"/>
                  <a:pt x="704427" y="212065"/>
                  <a:pt x="664315" y="212065"/>
                </a:cubicBezTo>
                <a:cubicBezTo>
                  <a:pt x="624204" y="212065"/>
                  <a:pt x="591544" y="179406"/>
                  <a:pt x="591544" y="139294"/>
                </a:cubicBezTo>
                <a:cubicBezTo>
                  <a:pt x="591544" y="99183"/>
                  <a:pt x="624204" y="66524"/>
                  <a:pt x="664315" y="66524"/>
                </a:cubicBezTo>
                <a:close/>
                <a:moveTo>
                  <a:pt x="763059" y="288671"/>
                </a:moveTo>
                <a:cubicBezTo>
                  <a:pt x="739058" y="262369"/>
                  <a:pt x="704317" y="248450"/>
                  <a:pt x="662781" y="248450"/>
                </a:cubicBezTo>
                <a:cubicBezTo>
                  <a:pt x="580804" y="248450"/>
                  <a:pt x="549132" y="299850"/>
                  <a:pt x="536967" y="339304"/>
                </a:cubicBezTo>
                <a:cubicBezTo>
                  <a:pt x="508801" y="308946"/>
                  <a:pt x="465949" y="285822"/>
                  <a:pt x="400741" y="285822"/>
                </a:cubicBezTo>
                <a:cubicBezTo>
                  <a:pt x="342765" y="285822"/>
                  <a:pt x="294434" y="304891"/>
                  <a:pt x="260351" y="340838"/>
                </a:cubicBezTo>
                <a:cubicBezTo>
                  <a:pt x="248514" y="301165"/>
                  <a:pt x="217061" y="248450"/>
                  <a:pt x="134098" y="248450"/>
                </a:cubicBezTo>
                <a:cubicBezTo>
                  <a:pt x="92562" y="248450"/>
                  <a:pt x="57820" y="262369"/>
                  <a:pt x="33819" y="288671"/>
                </a:cubicBezTo>
                <a:cubicBezTo>
                  <a:pt x="7297" y="317714"/>
                  <a:pt x="-2128" y="357606"/>
                  <a:pt x="393" y="384347"/>
                </a:cubicBezTo>
                <a:cubicBezTo>
                  <a:pt x="612" y="386320"/>
                  <a:pt x="1489" y="388073"/>
                  <a:pt x="2914" y="389388"/>
                </a:cubicBezTo>
                <a:cubicBezTo>
                  <a:pt x="2585" y="391142"/>
                  <a:pt x="2695" y="393005"/>
                  <a:pt x="3681" y="394649"/>
                </a:cubicBezTo>
                <a:cubicBezTo>
                  <a:pt x="8613" y="403526"/>
                  <a:pt x="19462" y="411088"/>
                  <a:pt x="35902" y="417335"/>
                </a:cubicBezTo>
                <a:cubicBezTo>
                  <a:pt x="36778" y="417664"/>
                  <a:pt x="37765" y="417773"/>
                  <a:pt x="38641" y="417773"/>
                </a:cubicBezTo>
                <a:cubicBezTo>
                  <a:pt x="41710" y="417773"/>
                  <a:pt x="44669" y="415910"/>
                  <a:pt x="45875" y="412842"/>
                </a:cubicBezTo>
                <a:cubicBezTo>
                  <a:pt x="47409" y="408896"/>
                  <a:pt x="45327" y="404403"/>
                  <a:pt x="41381" y="402978"/>
                </a:cubicBezTo>
                <a:cubicBezTo>
                  <a:pt x="28888" y="398266"/>
                  <a:pt x="20120" y="392567"/>
                  <a:pt x="17161" y="387197"/>
                </a:cubicBezTo>
                <a:cubicBezTo>
                  <a:pt x="16723" y="386429"/>
                  <a:pt x="16175" y="385772"/>
                  <a:pt x="15517" y="385224"/>
                </a:cubicBezTo>
                <a:cubicBezTo>
                  <a:pt x="15627" y="384457"/>
                  <a:pt x="15846" y="383689"/>
                  <a:pt x="15736" y="382922"/>
                </a:cubicBezTo>
                <a:cubicBezTo>
                  <a:pt x="13544" y="359579"/>
                  <a:pt x="21874" y="324618"/>
                  <a:pt x="45217" y="298973"/>
                </a:cubicBezTo>
                <a:cubicBezTo>
                  <a:pt x="66588" y="275520"/>
                  <a:pt x="96507" y="263684"/>
                  <a:pt x="134208" y="263684"/>
                </a:cubicBezTo>
                <a:cubicBezTo>
                  <a:pt x="214540" y="263684"/>
                  <a:pt x="240185" y="319467"/>
                  <a:pt x="248405" y="355085"/>
                </a:cubicBezTo>
                <a:cubicBezTo>
                  <a:pt x="247966" y="355633"/>
                  <a:pt x="247419" y="356181"/>
                  <a:pt x="246980" y="356839"/>
                </a:cubicBezTo>
                <a:cubicBezTo>
                  <a:pt x="242706" y="354428"/>
                  <a:pt x="237884" y="352017"/>
                  <a:pt x="232295" y="349934"/>
                </a:cubicBezTo>
                <a:cubicBezTo>
                  <a:pt x="228349" y="348510"/>
                  <a:pt x="223965" y="350482"/>
                  <a:pt x="222431" y="354428"/>
                </a:cubicBezTo>
                <a:cubicBezTo>
                  <a:pt x="220897" y="358373"/>
                  <a:pt x="222979" y="362867"/>
                  <a:pt x="226924" y="364291"/>
                </a:cubicBezTo>
                <a:cubicBezTo>
                  <a:pt x="231418" y="365935"/>
                  <a:pt x="235144" y="367798"/>
                  <a:pt x="238541" y="369661"/>
                </a:cubicBezTo>
                <a:cubicBezTo>
                  <a:pt x="231637" y="381059"/>
                  <a:pt x="226048" y="392786"/>
                  <a:pt x="221773" y="404732"/>
                </a:cubicBezTo>
                <a:cubicBezTo>
                  <a:pt x="217718" y="406047"/>
                  <a:pt x="213444" y="407362"/>
                  <a:pt x="208841" y="408458"/>
                </a:cubicBezTo>
                <a:cubicBezTo>
                  <a:pt x="204677" y="409444"/>
                  <a:pt x="202266" y="413609"/>
                  <a:pt x="203252" y="417773"/>
                </a:cubicBezTo>
                <a:cubicBezTo>
                  <a:pt x="204129" y="421280"/>
                  <a:pt x="207307" y="423582"/>
                  <a:pt x="210704" y="423582"/>
                </a:cubicBezTo>
                <a:cubicBezTo>
                  <a:pt x="211362" y="423582"/>
                  <a:pt x="211910" y="423582"/>
                  <a:pt x="212568" y="423363"/>
                </a:cubicBezTo>
                <a:cubicBezTo>
                  <a:pt x="213883" y="423034"/>
                  <a:pt x="215088" y="422705"/>
                  <a:pt x="216403" y="422376"/>
                </a:cubicBezTo>
                <a:cubicBezTo>
                  <a:pt x="211143" y="442870"/>
                  <a:pt x="209280" y="462597"/>
                  <a:pt x="210704" y="478817"/>
                </a:cubicBezTo>
                <a:cubicBezTo>
                  <a:pt x="210704" y="479804"/>
                  <a:pt x="211033" y="480680"/>
                  <a:pt x="211472" y="481448"/>
                </a:cubicBezTo>
                <a:cubicBezTo>
                  <a:pt x="212129" y="487146"/>
                  <a:pt x="214540" y="492736"/>
                  <a:pt x="218814" y="497996"/>
                </a:cubicBezTo>
                <a:cubicBezTo>
                  <a:pt x="220349" y="499859"/>
                  <a:pt x="222541" y="500846"/>
                  <a:pt x="224732" y="500846"/>
                </a:cubicBezTo>
                <a:cubicBezTo>
                  <a:pt x="226486" y="500846"/>
                  <a:pt x="228130" y="500298"/>
                  <a:pt x="229555" y="499092"/>
                </a:cubicBezTo>
                <a:cubicBezTo>
                  <a:pt x="232842" y="496462"/>
                  <a:pt x="233390" y="491640"/>
                  <a:pt x="230651" y="488352"/>
                </a:cubicBezTo>
                <a:cubicBezTo>
                  <a:pt x="227801" y="484845"/>
                  <a:pt x="226376" y="481448"/>
                  <a:pt x="226376" y="478160"/>
                </a:cubicBezTo>
                <a:cubicBezTo>
                  <a:pt x="226376" y="474872"/>
                  <a:pt x="227911" y="471255"/>
                  <a:pt x="230870" y="467639"/>
                </a:cubicBezTo>
                <a:cubicBezTo>
                  <a:pt x="233610" y="464351"/>
                  <a:pt x="233171" y="459529"/>
                  <a:pt x="229883" y="456789"/>
                </a:cubicBezTo>
                <a:cubicBezTo>
                  <a:pt x="228787" y="455803"/>
                  <a:pt x="227363" y="455474"/>
                  <a:pt x="226048" y="455255"/>
                </a:cubicBezTo>
                <a:cubicBezTo>
                  <a:pt x="228568" y="423034"/>
                  <a:pt x="241720" y="383689"/>
                  <a:pt x="269557" y="353222"/>
                </a:cubicBezTo>
                <a:cubicBezTo>
                  <a:pt x="301120" y="318590"/>
                  <a:pt x="345286" y="301055"/>
                  <a:pt x="400850" y="301055"/>
                </a:cubicBezTo>
                <a:cubicBezTo>
                  <a:pt x="426386" y="301055"/>
                  <a:pt x="489841" y="306535"/>
                  <a:pt x="533021" y="356620"/>
                </a:cubicBezTo>
                <a:cubicBezTo>
                  <a:pt x="533021" y="360127"/>
                  <a:pt x="535323" y="363305"/>
                  <a:pt x="538939" y="364072"/>
                </a:cubicBezTo>
                <a:cubicBezTo>
                  <a:pt x="538939" y="364072"/>
                  <a:pt x="538939" y="364072"/>
                  <a:pt x="538939" y="364072"/>
                </a:cubicBezTo>
                <a:cubicBezTo>
                  <a:pt x="548145" y="376347"/>
                  <a:pt x="556255" y="391032"/>
                  <a:pt x="562392" y="408348"/>
                </a:cubicBezTo>
                <a:cubicBezTo>
                  <a:pt x="561296" y="411636"/>
                  <a:pt x="562502" y="415033"/>
                  <a:pt x="565242" y="416897"/>
                </a:cubicBezTo>
                <a:cubicBezTo>
                  <a:pt x="568749" y="428404"/>
                  <a:pt x="571489" y="441117"/>
                  <a:pt x="573352" y="455035"/>
                </a:cubicBezTo>
                <a:cubicBezTo>
                  <a:pt x="572585" y="455364"/>
                  <a:pt x="571708" y="455693"/>
                  <a:pt x="571050" y="456350"/>
                </a:cubicBezTo>
                <a:cubicBezTo>
                  <a:pt x="567872" y="459090"/>
                  <a:pt x="567434" y="463912"/>
                  <a:pt x="570174" y="467200"/>
                </a:cubicBezTo>
                <a:cubicBezTo>
                  <a:pt x="573352" y="470927"/>
                  <a:pt x="574996" y="474543"/>
                  <a:pt x="574996" y="478050"/>
                </a:cubicBezTo>
                <a:cubicBezTo>
                  <a:pt x="574996" y="481228"/>
                  <a:pt x="573681" y="484516"/>
                  <a:pt x="571050" y="487804"/>
                </a:cubicBezTo>
                <a:cubicBezTo>
                  <a:pt x="568420" y="491092"/>
                  <a:pt x="568968" y="495914"/>
                  <a:pt x="572365" y="498544"/>
                </a:cubicBezTo>
                <a:cubicBezTo>
                  <a:pt x="573790" y="499640"/>
                  <a:pt x="575434" y="500188"/>
                  <a:pt x="577078" y="500188"/>
                </a:cubicBezTo>
                <a:cubicBezTo>
                  <a:pt x="579379" y="500188"/>
                  <a:pt x="581571" y="499202"/>
                  <a:pt x="583106" y="497229"/>
                </a:cubicBezTo>
                <a:cubicBezTo>
                  <a:pt x="587161" y="492078"/>
                  <a:pt x="589353" y="486708"/>
                  <a:pt x="590010" y="481119"/>
                </a:cubicBezTo>
                <a:cubicBezTo>
                  <a:pt x="590449" y="480023"/>
                  <a:pt x="590777" y="478927"/>
                  <a:pt x="590777" y="477612"/>
                </a:cubicBezTo>
                <a:cubicBezTo>
                  <a:pt x="590339" y="468077"/>
                  <a:pt x="588476" y="447145"/>
                  <a:pt x="581571" y="422486"/>
                </a:cubicBezTo>
                <a:cubicBezTo>
                  <a:pt x="582558" y="422705"/>
                  <a:pt x="583544" y="423034"/>
                  <a:pt x="584530" y="423253"/>
                </a:cubicBezTo>
                <a:cubicBezTo>
                  <a:pt x="585188" y="423363"/>
                  <a:pt x="585736" y="423472"/>
                  <a:pt x="586394" y="423472"/>
                </a:cubicBezTo>
                <a:cubicBezTo>
                  <a:pt x="589791" y="423472"/>
                  <a:pt x="592969" y="421171"/>
                  <a:pt x="593846" y="417664"/>
                </a:cubicBezTo>
                <a:cubicBezTo>
                  <a:pt x="594832" y="413499"/>
                  <a:pt x="592312" y="409444"/>
                  <a:pt x="588257" y="408348"/>
                </a:cubicBezTo>
                <a:cubicBezTo>
                  <a:pt x="583873" y="407252"/>
                  <a:pt x="579818" y="406047"/>
                  <a:pt x="575982" y="404841"/>
                </a:cubicBezTo>
                <a:cubicBezTo>
                  <a:pt x="571708" y="393115"/>
                  <a:pt x="566338" y="380950"/>
                  <a:pt x="559324" y="369223"/>
                </a:cubicBezTo>
                <a:cubicBezTo>
                  <a:pt x="562502" y="367470"/>
                  <a:pt x="566119" y="365826"/>
                  <a:pt x="570174" y="364291"/>
                </a:cubicBezTo>
                <a:cubicBezTo>
                  <a:pt x="574119" y="362757"/>
                  <a:pt x="576092" y="358373"/>
                  <a:pt x="574667" y="354428"/>
                </a:cubicBezTo>
                <a:cubicBezTo>
                  <a:pt x="573133" y="350482"/>
                  <a:pt x="568749" y="348510"/>
                  <a:pt x="564803" y="349934"/>
                </a:cubicBezTo>
                <a:cubicBezTo>
                  <a:pt x="559543" y="351907"/>
                  <a:pt x="555050" y="354099"/>
                  <a:pt x="550885" y="356401"/>
                </a:cubicBezTo>
                <a:cubicBezTo>
                  <a:pt x="550227" y="355524"/>
                  <a:pt x="549679" y="354647"/>
                  <a:pt x="549022" y="353661"/>
                </a:cubicBezTo>
                <a:cubicBezTo>
                  <a:pt x="557570" y="318043"/>
                  <a:pt x="583654" y="263684"/>
                  <a:pt x="662890" y="263684"/>
                </a:cubicBezTo>
                <a:cubicBezTo>
                  <a:pt x="700591" y="263684"/>
                  <a:pt x="730510" y="275520"/>
                  <a:pt x="751881" y="298973"/>
                </a:cubicBezTo>
                <a:cubicBezTo>
                  <a:pt x="775224" y="324618"/>
                  <a:pt x="783554" y="359579"/>
                  <a:pt x="781362" y="382922"/>
                </a:cubicBezTo>
                <a:cubicBezTo>
                  <a:pt x="781362" y="383689"/>
                  <a:pt x="781362" y="384457"/>
                  <a:pt x="781581" y="385224"/>
                </a:cubicBezTo>
                <a:cubicBezTo>
                  <a:pt x="780923" y="385772"/>
                  <a:pt x="780375" y="386320"/>
                  <a:pt x="779937" y="387087"/>
                </a:cubicBezTo>
                <a:cubicBezTo>
                  <a:pt x="776978" y="392457"/>
                  <a:pt x="768101" y="398156"/>
                  <a:pt x="755717" y="402868"/>
                </a:cubicBezTo>
                <a:cubicBezTo>
                  <a:pt x="751771" y="404403"/>
                  <a:pt x="749799" y="408787"/>
                  <a:pt x="751223" y="412732"/>
                </a:cubicBezTo>
                <a:cubicBezTo>
                  <a:pt x="752429" y="415801"/>
                  <a:pt x="755278" y="417664"/>
                  <a:pt x="758457" y="417664"/>
                </a:cubicBezTo>
                <a:cubicBezTo>
                  <a:pt x="759333" y="417664"/>
                  <a:pt x="760320" y="417554"/>
                  <a:pt x="761196" y="417225"/>
                </a:cubicBezTo>
                <a:cubicBezTo>
                  <a:pt x="777745" y="410978"/>
                  <a:pt x="788595" y="403416"/>
                  <a:pt x="793417" y="394539"/>
                </a:cubicBezTo>
                <a:cubicBezTo>
                  <a:pt x="794294" y="392895"/>
                  <a:pt x="794513" y="391032"/>
                  <a:pt x="794184" y="389279"/>
                </a:cubicBezTo>
                <a:cubicBezTo>
                  <a:pt x="795609" y="388073"/>
                  <a:pt x="796486" y="386320"/>
                  <a:pt x="796705" y="384237"/>
                </a:cubicBezTo>
                <a:cubicBezTo>
                  <a:pt x="799116" y="357496"/>
                  <a:pt x="789800" y="317604"/>
                  <a:pt x="763279" y="288562"/>
                </a:cubicBezTo>
                <a:close/>
                <a:moveTo>
                  <a:pt x="655548" y="416568"/>
                </a:moveTo>
                <a:cubicBezTo>
                  <a:pt x="643931" y="416349"/>
                  <a:pt x="632533" y="415581"/>
                  <a:pt x="621573" y="414376"/>
                </a:cubicBezTo>
                <a:cubicBezTo>
                  <a:pt x="617409" y="413938"/>
                  <a:pt x="613573" y="416897"/>
                  <a:pt x="613025" y="421171"/>
                </a:cubicBezTo>
                <a:cubicBezTo>
                  <a:pt x="612587" y="425335"/>
                  <a:pt x="615546" y="429171"/>
                  <a:pt x="619820" y="429719"/>
                </a:cubicBezTo>
                <a:cubicBezTo>
                  <a:pt x="631218" y="431034"/>
                  <a:pt x="643163" y="431801"/>
                  <a:pt x="655328" y="432021"/>
                </a:cubicBezTo>
                <a:lnTo>
                  <a:pt x="655438" y="432021"/>
                </a:lnTo>
                <a:cubicBezTo>
                  <a:pt x="659603" y="432021"/>
                  <a:pt x="663000" y="428733"/>
                  <a:pt x="663110" y="424459"/>
                </a:cubicBezTo>
                <a:cubicBezTo>
                  <a:pt x="663110" y="420184"/>
                  <a:pt x="659822" y="416677"/>
                  <a:pt x="655548" y="416677"/>
                </a:cubicBezTo>
                <a:close/>
                <a:moveTo>
                  <a:pt x="723386" y="411526"/>
                </a:moveTo>
                <a:cubicBezTo>
                  <a:pt x="712756" y="413499"/>
                  <a:pt x="701468" y="414814"/>
                  <a:pt x="689631" y="415691"/>
                </a:cubicBezTo>
                <a:cubicBezTo>
                  <a:pt x="685357" y="416020"/>
                  <a:pt x="682179" y="419636"/>
                  <a:pt x="682508" y="423911"/>
                </a:cubicBezTo>
                <a:cubicBezTo>
                  <a:pt x="682836" y="427966"/>
                  <a:pt x="686124" y="431034"/>
                  <a:pt x="690179" y="431034"/>
                </a:cubicBezTo>
                <a:cubicBezTo>
                  <a:pt x="690398" y="431034"/>
                  <a:pt x="690508" y="431034"/>
                  <a:pt x="690727" y="431034"/>
                </a:cubicBezTo>
                <a:cubicBezTo>
                  <a:pt x="703111" y="430157"/>
                  <a:pt x="714948" y="428623"/>
                  <a:pt x="726126" y="426650"/>
                </a:cubicBezTo>
                <a:cubicBezTo>
                  <a:pt x="730291" y="425883"/>
                  <a:pt x="733031" y="421938"/>
                  <a:pt x="732263" y="417773"/>
                </a:cubicBezTo>
                <a:cubicBezTo>
                  <a:pt x="731496" y="413609"/>
                  <a:pt x="727441" y="410869"/>
                  <a:pt x="723386" y="411636"/>
                </a:cubicBezTo>
                <a:close/>
                <a:moveTo>
                  <a:pt x="772265" y="371196"/>
                </a:moveTo>
                <a:cubicBezTo>
                  <a:pt x="774896" y="371196"/>
                  <a:pt x="777526" y="369771"/>
                  <a:pt x="778951" y="367360"/>
                </a:cubicBezTo>
                <a:cubicBezTo>
                  <a:pt x="781033" y="363634"/>
                  <a:pt x="779718" y="359031"/>
                  <a:pt x="776101" y="356839"/>
                </a:cubicBezTo>
                <a:cubicBezTo>
                  <a:pt x="767224" y="351798"/>
                  <a:pt x="755607" y="347414"/>
                  <a:pt x="741579" y="343907"/>
                </a:cubicBezTo>
                <a:cubicBezTo>
                  <a:pt x="737524" y="342811"/>
                  <a:pt x="733250" y="345331"/>
                  <a:pt x="732263" y="349496"/>
                </a:cubicBezTo>
                <a:cubicBezTo>
                  <a:pt x="731277" y="353661"/>
                  <a:pt x="733688" y="357716"/>
                  <a:pt x="737853" y="358812"/>
                </a:cubicBezTo>
                <a:cubicBezTo>
                  <a:pt x="750237" y="361880"/>
                  <a:pt x="760868" y="365826"/>
                  <a:pt x="768430" y="370209"/>
                </a:cubicBezTo>
                <a:cubicBezTo>
                  <a:pt x="769635" y="370867"/>
                  <a:pt x="770950" y="371196"/>
                  <a:pt x="772265" y="371196"/>
                </a:cubicBezTo>
                <a:close/>
                <a:moveTo>
                  <a:pt x="643602" y="343249"/>
                </a:moveTo>
                <a:cubicBezTo>
                  <a:pt x="643273" y="338975"/>
                  <a:pt x="639656" y="335906"/>
                  <a:pt x="635382" y="336126"/>
                </a:cubicBezTo>
                <a:cubicBezTo>
                  <a:pt x="622998" y="337002"/>
                  <a:pt x="611162" y="338427"/>
                  <a:pt x="599983" y="340509"/>
                </a:cubicBezTo>
                <a:cubicBezTo>
                  <a:pt x="595819" y="341277"/>
                  <a:pt x="593079" y="345222"/>
                  <a:pt x="593846" y="349386"/>
                </a:cubicBezTo>
                <a:cubicBezTo>
                  <a:pt x="594504" y="353113"/>
                  <a:pt x="597791" y="355743"/>
                  <a:pt x="601408" y="355743"/>
                </a:cubicBezTo>
                <a:cubicBezTo>
                  <a:pt x="601846" y="355743"/>
                  <a:pt x="602285" y="355743"/>
                  <a:pt x="602833" y="355633"/>
                </a:cubicBezTo>
                <a:cubicBezTo>
                  <a:pt x="613463" y="353661"/>
                  <a:pt x="624752" y="352346"/>
                  <a:pt x="636588" y="351469"/>
                </a:cubicBezTo>
                <a:cubicBezTo>
                  <a:pt x="640862" y="351140"/>
                  <a:pt x="644040" y="347523"/>
                  <a:pt x="643711" y="343249"/>
                </a:cubicBezTo>
                <a:close/>
                <a:moveTo>
                  <a:pt x="705522" y="352894"/>
                </a:moveTo>
                <a:cubicBezTo>
                  <a:pt x="709358" y="352894"/>
                  <a:pt x="712646" y="350044"/>
                  <a:pt x="713084" y="346099"/>
                </a:cubicBezTo>
                <a:cubicBezTo>
                  <a:pt x="713523" y="341934"/>
                  <a:pt x="710564" y="338098"/>
                  <a:pt x="706399" y="337550"/>
                </a:cubicBezTo>
                <a:cubicBezTo>
                  <a:pt x="695001" y="336235"/>
                  <a:pt x="683056" y="335468"/>
                  <a:pt x="670891" y="335139"/>
                </a:cubicBezTo>
                <a:cubicBezTo>
                  <a:pt x="666617" y="335578"/>
                  <a:pt x="663110" y="338427"/>
                  <a:pt x="663110" y="342701"/>
                </a:cubicBezTo>
                <a:cubicBezTo>
                  <a:pt x="663110" y="346975"/>
                  <a:pt x="666397" y="350482"/>
                  <a:pt x="670671" y="350482"/>
                </a:cubicBezTo>
                <a:cubicBezTo>
                  <a:pt x="682289" y="350702"/>
                  <a:pt x="693796" y="351469"/>
                  <a:pt x="704646" y="352784"/>
                </a:cubicBezTo>
                <a:cubicBezTo>
                  <a:pt x="704975" y="352784"/>
                  <a:pt x="705194" y="352784"/>
                  <a:pt x="705522" y="352784"/>
                </a:cubicBezTo>
                <a:close/>
              </a:path>
            </a:pathLst>
          </a:custGeom>
          <a:solidFill>
            <a:schemeClr val="bg1"/>
          </a:solidFill>
          <a:ln w="109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a:endParaRPr>
          </a:p>
        </p:txBody>
      </p:sp>
      <p:grpSp>
        <p:nvGrpSpPr>
          <p:cNvPr id="11" name="Group 10">
            <a:extLst>
              <a:ext uri="{FF2B5EF4-FFF2-40B4-BE49-F238E27FC236}">
                <a16:creationId xmlns:a16="http://schemas.microsoft.com/office/drawing/2014/main" id="{5D41C29E-B78A-6595-932E-9F4658F68A72}"/>
              </a:ext>
            </a:extLst>
          </p:cNvPr>
          <p:cNvGrpSpPr/>
          <p:nvPr/>
        </p:nvGrpSpPr>
        <p:grpSpPr>
          <a:xfrm>
            <a:off x="5076988" y="3909925"/>
            <a:ext cx="6671961" cy="2251556"/>
            <a:chOff x="5076988" y="3909925"/>
            <a:chExt cx="6671961" cy="2251556"/>
          </a:xfrm>
        </p:grpSpPr>
        <p:sp>
          <p:nvSpPr>
            <p:cNvPr id="21" name="Rectangle: Rounded Corners 52">
              <a:extLst>
                <a:ext uri="{FF2B5EF4-FFF2-40B4-BE49-F238E27FC236}">
                  <a16:creationId xmlns:a16="http://schemas.microsoft.com/office/drawing/2014/main" id="{EDEA9F09-4887-697C-5484-7EF53210DC50}"/>
                </a:ext>
              </a:extLst>
            </p:cNvPr>
            <p:cNvSpPr/>
            <p:nvPr/>
          </p:nvSpPr>
          <p:spPr>
            <a:xfrm>
              <a:off x="5076988" y="3909925"/>
              <a:ext cx="6671961" cy="2251556"/>
            </a:xfrm>
            <a:prstGeom prst="rect">
              <a:avLst/>
            </a:prstGeom>
            <a:gradFill>
              <a:gsLst>
                <a:gs pos="0">
                  <a:srgbClr val="00F6FF">
                    <a:alpha val="29846"/>
                  </a:srgbClr>
                </a:gs>
                <a:gs pos="47000">
                  <a:schemeClr val="tx1">
                    <a:alpha val="38000"/>
                  </a:schemeClr>
                </a:gs>
                <a:gs pos="100000">
                  <a:schemeClr val="accent2">
                    <a:alpha val="37106"/>
                  </a:schemeClr>
                </a:gs>
              </a:gsLst>
              <a:lin ang="2400000" scaled="0"/>
            </a:gradFill>
            <a:ln w="12700">
              <a:solidFill>
                <a:schemeClr val="accent2"/>
              </a:solidFill>
            </a:ln>
          </p:spPr>
          <p:style>
            <a:lnRef idx="1">
              <a:schemeClr val="accent2"/>
            </a:lnRef>
            <a:fillRef idx="2">
              <a:schemeClr val="accent2"/>
            </a:fillRef>
            <a:effectRef idx="1">
              <a:schemeClr val="accent2"/>
            </a:effectRef>
            <a:fontRef idx="minor">
              <a:schemeClr val="dk1"/>
            </a:fontRef>
          </p:style>
          <p:txBody>
            <a:bodyPr lIns="91440" tIns="45720" rIns="91440" bIns="45720" rtlCol="0" anchor="t" anchorCtr="0"/>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a:ea typeface="Human Sans" charset="0"/>
                <a:cs typeface="Human Sans" charset="0"/>
              </a:endParaRPr>
            </a:p>
          </p:txBody>
        </p:sp>
        <p:sp>
          <p:nvSpPr>
            <p:cNvPr id="23" name="Rectangle: Rounded Corners 52">
              <a:extLst>
                <a:ext uri="{FF2B5EF4-FFF2-40B4-BE49-F238E27FC236}">
                  <a16:creationId xmlns:a16="http://schemas.microsoft.com/office/drawing/2014/main" id="{EF2908F1-A9D2-A344-BE0C-A1074DC2E57C}"/>
                </a:ext>
              </a:extLst>
            </p:cNvPr>
            <p:cNvSpPr/>
            <p:nvPr/>
          </p:nvSpPr>
          <p:spPr>
            <a:xfrm>
              <a:off x="6799833" y="4100542"/>
              <a:ext cx="1324256" cy="1909157"/>
            </a:xfrm>
            <a:prstGeom prst="rect">
              <a:avLst/>
            </a:prstGeom>
            <a:gradFill>
              <a:gsLst>
                <a:gs pos="0">
                  <a:srgbClr val="00F6FF">
                    <a:alpha val="29846"/>
                  </a:srgbClr>
                </a:gs>
                <a:gs pos="47000">
                  <a:schemeClr val="tx1">
                    <a:alpha val="38000"/>
                  </a:schemeClr>
                </a:gs>
                <a:gs pos="100000">
                  <a:schemeClr val="accent2">
                    <a:alpha val="37106"/>
                  </a:schemeClr>
                </a:gs>
              </a:gsLst>
              <a:lin ang="2400000" scaled="0"/>
            </a:gradFill>
            <a:ln w="12700">
              <a:gradFill>
                <a:gsLst>
                  <a:gs pos="0">
                    <a:srgbClr val="00F4AB"/>
                  </a:gs>
                  <a:gs pos="50000">
                    <a:schemeClr val="accent2"/>
                  </a:gs>
                  <a:gs pos="100000">
                    <a:schemeClr val="accent4"/>
                  </a:gs>
                </a:gsLst>
                <a:lin ang="2400000" scaled="0"/>
              </a:gradFill>
            </a:ln>
          </p:spPr>
          <p:style>
            <a:lnRef idx="1">
              <a:schemeClr val="accent2"/>
            </a:lnRef>
            <a:fillRef idx="2">
              <a:schemeClr val="accent2"/>
            </a:fillRef>
            <a:effectRef idx="1">
              <a:schemeClr val="accent2"/>
            </a:effectRef>
            <a:fontRef idx="minor">
              <a:schemeClr val="dk1"/>
            </a:fontRef>
          </p:style>
          <p:txBody>
            <a:bodyPr lIns="612000" tIns="45720" rIns="91440" bIns="45720" rtlCol="0" anchor="ctr"/>
            <a:lstStyle/>
            <a:p>
              <a:pPr marL="0" marR="0" lvl="1" indent="0" algn="l" defTabSz="914400" rtl="0" eaLnBrk="1" fontAlgn="auto" latinLnBrk="0" hangingPunct="1">
                <a:lnSpc>
                  <a:spcPct val="110000"/>
                </a:lnSpc>
                <a:spcBef>
                  <a:spcPts val="60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endParaRPr>
            </a:p>
          </p:txBody>
        </p:sp>
        <p:sp>
          <p:nvSpPr>
            <p:cNvPr id="30" name="TextBox 29">
              <a:extLst>
                <a:ext uri="{FF2B5EF4-FFF2-40B4-BE49-F238E27FC236}">
                  <a16:creationId xmlns:a16="http://schemas.microsoft.com/office/drawing/2014/main" id="{634FBA1D-1190-5BF6-A563-29D7ED808331}"/>
                </a:ext>
              </a:extLst>
            </p:cNvPr>
            <p:cNvSpPr txBox="1"/>
            <p:nvPr/>
          </p:nvSpPr>
          <p:spPr>
            <a:xfrm>
              <a:off x="5142398" y="3988742"/>
              <a:ext cx="2618848" cy="317395"/>
            </a:xfrm>
            <a:prstGeom prst="rect">
              <a:avLst/>
            </a:prstGeom>
            <a:noFill/>
          </p:spPr>
          <p:txBody>
            <a:bodyPr wrap="square">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400" b="1" i="0" u="none" strike="noStrike" kern="1200" cap="none" spc="0" normalizeH="0" baseline="0" noProof="0">
                  <a:ln>
                    <a:noFill/>
                  </a:ln>
                  <a:gradFill>
                    <a:gsLst>
                      <a:gs pos="0">
                        <a:srgbClr val="08F6FF"/>
                      </a:gs>
                      <a:gs pos="43000">
                        <a:srgbClr val="418DFF"/>
                      </a:gs>
                      <a:gs pos="99000">
                        <a:srgbClr val="B896FF"/>
                      </a:gs>
                    </a:gsLst>
                    <a:lin ang="600000" scaled="0"/>
                  </a:gradFill>
                  <a:effectLst/>
                  <a:uLnTx/>
                  <a:uFillTx/>
                  <a:latin typeface="Calibri"/>
                  <a:ea typeface="+mn-ea"/>
                  <a:cs typeface="Arial"/>
                </a:rPr>
                <a:t>AI Value Stream</a:t>
              </a:r>
            </a:p>
          </p:txBody>
        </p:sp>
        <p:pic>
          <p:nvPicPr>
            <p:cNvPr id="33" name="Graphic 32" descr="Packing Box Open outline">
              <a:extLst>
                <a:ext uri="{FF2B5EF4-FFF2-40B4-BE49-F238E27FC236}">
                  <a16:creationId xmlns:a16="http://schemas.microsoft.com/office/drawing/2014/main" id="{35E98545-7E56-CF32-BA60-E71A55428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5570" y="4525288"/>
              <a:ext cx="396093" cy="396093"/>
            </a:xfrm>
            <a:prstGeom prst="rect">
              <a:avLst/>
            </a:prstGeom>
          </p:spPr>
        </p:pic>
        <p:grpSp>
          <p:nvGrpSpPr>
            <p:cNvPr id="34" name="Group 33">
              <a:extLst>
                <a:ext uri="{FF2B5EF4-FFF2-40B4-BE49-F238E27FC236}">
                  <a16:creationId xmlns:a16="http://schemas.microsoft.com/office/drawing/2014/main" id="{58B2FF55-F937-7A8B-4059-5DBA8E4AA44C}"/>
                </a:ext>
              </a:extLst>
            </p:cNvPr>
            <p:cNvGrpSpPr/>
            <p:nvPr/>
          </p:nvGrpSpPr>
          <p:grpSpPr>
            <a:xfrm rot="5400000">
              <a:off x="5932058" y="4285758"/>
              <a:ext cx="910469" cy="289127"/>
              <a:chOff x="7006141" y="5397347"/>
              <a:chExt cx="910469" cy="289127"/>
            </a:xfrm>
          </p:grpSpPr>
          <p:pic>
            <p:nvPicPr>
              <p:cNvPr id="35" name="Graphic 34">
                <a:extLst>
                  <a:ext uri="{FF2B5EF4-FFF2-40B4-BE49-F238E27FC236}">
                    <a16:creationId xmlns:a16="http://schemas.microsoft.com/office/drawing/2014/main" id="{8AA54888-B4AF-8185-15E1-0F8B7AB82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939623" y="5469190"/>
                <a:ext cx="283802" cy="150766"/>
              </a:xfrm>
              <a:prstGeom prst="rect">
                <a:avLst/>
              </a:prstGeom>
            </p:spPr>
          </p:pic>
          <p:pic>
            <p:nvPicPr>
              <p:cNvPr id="39" name="Graphic 38">
                <a:extLst>
                  <a:ext uri="{FF2B5EF4-FFF2-40B4-BE49-F238E27FC236}">
                    <a16:creationId xmlns:a16="http://schemas.microsoft.com/office/drawing/2014/main" id="{3B9E0205-D3E5-4CB1-F35D-D016E84A7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090760" y="5469189"/>
                <a:ext cx="283802" cy="150766"/>
              </a:xfrm>
              <a:prstGeom prst="rect">
                <a:avLst/>
              </a:prstGeom>
            </p:spPr>
          </p:pic>
          <p:pic>
            <p:nvPicPr>
              <p:cNvPr id="40" name="Graphic 39">
                <a:extLst>
                  <a:ext uri="{FF2B5EF4-FFF2-40B4-BE49-F238E27FC236}">
                    <a16:creationId xmlns:a16="http://schemas.microsoft.com/office/drawing/2014/main" id="{4F165321-FDB6-82ED-6006-9438F565AB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243906" y="5466528"/>
                <a:ext cx="283802" cy="150766"/>
              </a:xfrm>
              <a:prstGeom prst="rect">
                <a:avLst/>
              </a:prstGeom>
            </p:spPr>
          </p:pic>
          <p:pic>
            <p:nvPicPr>
              <p:cNvPr id="41" name="Graphic 40">
                <a:extLst>
                  <a:ext uri="{FF2B5EF4-FFF2-40B4-BE49-F238E27FC236}">
                    <a16:creationId xmlns:a16="http://schemas.microsoft.com/office/drawing/2014/main" id="{1618A6CF-882A-11B3-8FC8-90119F167E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395043" y="5466527"/>
                <a:ext cx="283802" cy="150766"/>
              </a:xfrm>
              <a:prstGeom prst="rect">
                <a:avLst/>
              </a:prstGeom>
            </p:spPr>
          </p:pic>
          <p:pic>
            <p:nvPicPr>
              <p:cNvPr id="46" name="Graphic 45">
                <a:extLst>
                  <a:ext uri="{FF2B5EF4-FFF2-40B4-BE49-F238E27FC236}">
                    <a16:creationId xmlns:a16="http://schemas.microsoft.com/office/drawing/2014/main" id="{8C2828B0-62E6-E34F-F6E7-F599B267D6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548189" y="5463866"/>
                <a:ext cx="283802" cy="150766"/>
              </a:xfrm>
              <a:prstGeom prst="rect">
                <a:avLst/>
              </a:prstGeom>
            </p:spPr>
          </p:pic>
          <p:pic>
            <p:nvPicPr>
              <p:cNvPr id="47" name="Graphic 46">
                <a:extLst>
                  <a:ext uri="{FF2B5EF4-FFF2-40B4-BE49-F238E27FC236}">
                    <a16:creationId xmlns:a16="http://schemas.microsoft.com/office/drawing/2014/main" id="{A4DDD0CB-A48F-388C-F2CF-28C8B4533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699326" y="5463865"/>
                <a:ext cx="283802" cy="150766"/>
              </a:xfrm>
              <a:prstGeom prst="rect">
                <a:avLst/>
              </a:prstGeom>
            </p:spPr>
          </p:pic>
        </p:grpSp>
        <p:pic>
          <p:nvPicPr>
            <p:cNvPr id="48" name="Graphic 47" descr="Robot Hand outline">
              <a:extLst>
                <a:ext uri="{FF2B5EF4-FFF2-40B4-BE49-F238E27FC236}">
                  <a16:creationId xmlns:a16="http://schemas.microsoft.com/office/drawing/2014/main" id="{912D9E17-01DE-629A-E056-EBA925764A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2368" y="4365115"/>
              <a:ext cx="400832" cy="400832"/>
            </a:xfrm>
            <a:prstGeom prst="rect">
              <a:avLst/>
            </a:prstGeom>
          </p:spPr>
        </p:pic>
        <p:grpSp>
          <p:nvGrpSpPr>
            <p:cNvPr id="50" name="Group 49">
              <a:extLst>
                <a:ext uri="{FF2B5EF4-FFF2-40B4-BE49-F238E27FC236}">
                  <a16:creationId xmlns:a16="http://schemas.microsoft.com/office/drawing/2014/main" id="{00C19ADF-E7FD-78B4-9ACD-4FCB47D4B153}"/>
                </a:ext>
              </a:extLst>
            </p:cNvPr>
            <p:cNvGrpSpPr/>
            <p:nvPr/>
          </p:nvGrpSpPr>
          <p:grpSpPr>
            <a:xfrm rot="5400000">
              <a:off x="5932058" y="5194612"/>
              <a:ext cx="910469" cy="289127"/>
              <a:chOff x="7006141" y="5397347"/>
              <a:chExt cx="910469" cy="289127"/>
            </a:xfrm>
          </p:grpSpPr>
          <p:pic>
            <p:nvPicPr>
              <p:cNvPr id="54" name="Graphic 53">
                <a:extLst>
                  <a:ext uri="{FF2B5EF4-FFF2-40B4-BE49-F238E27FC236}">
                    <a16:creationId xmlns:a16="http://schemas.microsoft.com/office/drawing/2014/main" id="{C4E74CB7-F483-65A6-AABE-3DF5A8F73A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939623" y="5469190"/>
                <a:ext cx="283802" cy="150766"/>
              </a:xfrm>
              <a:prstGeom prst="rect">
                <a:avLst/>
              </a:prstGeom>
            </p:spPr>
          </p:pic>
          <p:pic>
            <p:nvPicPr>
              <p:cNvPr id="55" name="Graphic 54">
                <a:extLst>
                  <a:ext uri="{FF2B5EF4-FFF2-40B4-BE49-F238E27FC236}">
                    <a16:creationId xmlns:a16="http://schemas.microsoft.com/office/drawing/2014/main" id="{7407A500-2664-3989-DDCB-50641280D9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090760" y="5469189"/>
                <a:ext cx="283802" cy="150766"/>
              </a:xfrm>
              <a:prstGeom prst="rect">
                <a:avLst/>
              </a:prstGeom>
            </p:spPr>
          </p:pic>
          <p:pic>
            <p:nvPicPr>
              <p:cNvPr id="56" name="Graphic 55">
                <a:extLst>
                  <a:ext uri="{FF2B5EF4-FFF2-40B4-BE49-F238E27FC236}">
                    <a16:creationId xmlns:a16="http://schemas.microsoft.com/office/drawing/2014/main" id="{828BD11E-86E8-0DB8-FA7E-E42A8700CC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243906" y="5466528"/>
                <a:ext cx="283802" cy="150766"/>
              </a:xfrm>
              <a:prstGeom prst="rect">
                <a:avLst/>
              </a:prstGeom>
            </p:spPr>
          </p:pic>
          <p:pic>
            <p:nvPicPr>
              <p:cNvPr id="57" name="Graphic 56">
                <a:extLst>
                  <a:ext uri="{FF2B5EF4-FFF2-40B4-BE49-F238E27FC236}">
                    <a16:creationId xmlns:a16="http://schemas.microsoft.com/office/drawing/2014/main" id="{04968CB1-D405-B596-F96A-488C52FB92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395043" y="5466527"/>
                <a:ext cx="283802" cy="150766"/>
              </a:xfrm>
              <a:prstGeom prst="rect">
                <a:avLst/>
              </a:prstGeom>
            </p:spPr>
          </p:pic>
          <p:pic>
            <p:nvPicPr>
              <p:cNvPr id="58" name="Graphic 57">
                <a:extLst>
                  <a:ext uri="{FF2B5EF4-FFF2-40B4-BE49-F238E27FC236}">
                    <a16:creationId xmlns:a16="http://schemas.microsoft.com/office/drawing/2014/main" id="{1BF929B8-81C7-DF49-B365-2DD826EEE1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548189" y="5463866"/>
                <a:ext cx="283802" cy="150766"/>
              </a:xfrm>
              <a:prstGeom prst="rect">
                <a:avLst/>
              </a:prstGeom>
            </p:spPr>
          </p:pic>
          <p:pic>
            <p:nvPicPr>
              <p:cNvPr id="59" name="Graphic 58">
                <a:extLst>
                  <a:ext uri="{FF2B5EF4-FFF2-40B4-BE49-F238E27FC236}">
                    <a16:creationId xmlns:a16="http://schemas.microsoft.com/office/drawing/2014/main" id="{9C7538C4-C316-5CC4-7EAE-BC35348A71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699326" y="5463865"/>
                <a:ext cx="283802" cy="150766"/>
              </a:xfrm>
              <a:prstGeom prst="rect">
                <a:avLst/>
              </a:prstGeom>
            </p:spPr>
          </p:pic>
        </p:grpSp>
        <p:pic>
          <p:nvPicPr>
            <p:cNvPr id="60" name="Graphic 59" descr="Packing Box Open outline">
              <a:extLst>
                <a:ext uri="{FF2B5EF4-FFF2-40B4-BE49-F238E27FC236}">
                  <a16:creationId xmlns:a16="http://schemas.microsoft.com/office/drawing/2014/main" id="{54075E55-3E1E-7938-3C74-722860B11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9884" y="5038460"/>
              <a:ext cx="396093" cy="396093"/>
            </a:xfrm>
            <a:prstGeom prst="rect">
              <a:avLst/>
            </a:prstGeom>
          </p:spPr>
        </p:pic>
        <p:pic>
          <p:nvPicPr>
            <p:cNvPr id="61" name="Graphic 60" descr="Packing Box Open outline">
              <a:extLst>
                <a:ext uri="{FF2B5EF4-FFF2-40B4-BE49-F238E27FC236}">
                  <a16:creationId xmlns:a16="http://schemas.microsoft.com/office/drawing/2014/main" id="{0390A968-AD48-3237-430B-9B0841C83E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4198" y="5551632"/>
              <a:ext cx="396093" cy="396093"/>
            </a:xfrm>
            <a:prstGeom prst="rect">
              <a:avLst/>
            </a:prstGeom>
          </p:spPr>
        </p:pic>
        <p:pic>
          <p:nvPicPr>
            <p:cNvPr id="62" name="Graphic 61" descr="Robot Hand outline">
              <a:extLst>
                <a:ext uri="{FF2B5EF4-FFF2-40B4-BE49-F238E27FC236}">
                  <a16:creationId xmlns:a16="http://schemas.microsoft.com/office/drawing/2014/main" id="{2BF9FF81-FAAC-3B38-480A-8BA5D9908C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5086" y="5455759"/>
              <a:ext cx="400832" cy="400832"/>
            </a:xfrm>
            <a:prstGeom prst="rect">
              <a:avLst/>
            </a:prstGeom>
          </p:spPr>
        </p:pic>
        <p:pic>
          <p:nvPicPr>
            <p:cNvPr id="63" name="Graphic 62" descr="Packing Box Open outline">
              <a:extLst>
                <a:ext uri="{FF2B5EF4-FFF2-40B4-BE49-F238E27FC236}">
                  <a16:creationId xmlns:a16="http://schemas.microsoft.com/office/drawing/2014/main" id="{5C2B2FD7-8239-C62F-3046-4185D46CD5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0121" y="5040062"/>
              <a:ext cx="396093" cy="396093"/>
            </a:xfrm>
            <a:prstGeom prst="rect">
              <a:avLst/>
            </a:prstGeom>
          </p:spPr>
        </p:pic>
        <p:pic>
          <p:nvPicPr>
            <p:cNvPr id="65" name="Graphic 64" descr="Packing Box Open outline">
              <a:extLst>
                <a:ext uri="{FF2B5EF4-FFF2-40B4-BE49-F238E27FC236}">
                  <a16:creationId xmlns:a16="http://schemas.microsoft.com/office/drawing/2014/main" id="{3A13A9D7-B489-55CD-E8F4-B64716277D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45737" y="4624648"/>
              <a:ext cx="213345" cy="213345"/>
            </a:xfrm>
            <a:prstGeom prst="rect">
              <a:avLst/>
            </a:prstGeom>
          </p:spPr>
        </p:pic>
        <p:pic>
          <p:nvPicPr>
            <p:cNvPr id="66" name="Graphic 65" descr="Packing Box Open outline">
              <a:extLst>
                <a:ext uri="{FF2B5EF4-FFF2-40B4-BE49-F238E27FC236}">
                  <a16:creationId xmlns:a16="http://schemas.microsoft.com/office/drawing/2014/main" id="{085FF587-B130-EFBD-46D7-FAAFDEAA0A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6796" y="4371414"/>
              <a:ext cx="720142" cy="720142"/>
            </a:xfrm>
            <a:prstGeom prst="rect">
              <a:avLst/>
            </a:prstGeom>
          </p:spPr>
        </p:pic>
        <p:sp>
          <p:nvSpPr>
            <p:cNvPr id="67" name="TextBox 66">
              <a:extLst>
                <a:ext uri="{FF2B5EF4-FFF2-40B4-BE49-F238E27FC236}">
                  <a16:creationId xmlns:a16="http://schemas.microsoft.com/office/drawing/2014/main" id="{E1C47C04-4EF8-0CC1-4155-F318C444F312}"/>
                </a:ext>
              </a:extLst>
            </p:cNvPr>
            <p:cNvSpPr txBox="1"/>
            <p:nvPr/>
          </p:nvSpPr>
          <p:spPr>
            <a:xfrm>
              <a:off x="6786088" y="5538573"/>
              <a:ext cx="1366542" cy="43890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AI Optimized Work Units</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pic>
          <p:nvPicPr>
            <p:cNvPr id="68" name="Graphic 67" descr="Packing Box Open outline">
              <a:extLst>
                <a:ext uri="{FF2B5EF4-FFF2-40B4-BE49-F238E27FC236}">
                  <a16:creationId xmlns:a16="http://schemas.microsoft.com/office/drawing/2014/main" id="{6CDD3A42-3D72-73F0-D04B-9A7CC8E91F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98137" y="4777048"/>
              <a:ext cx="213345" cy="213345"/>
            </a:xfrm>
            <a:prstGeom prst="rect">
              <a:avLst/>
            </a:prstGeom>
          </p:spPr>
        </p:pic>
        <p:pic>
          <p:nvPicPr>
            <p:cNvPr id="69" name="Graphic 68" descr="Packing Box Open outline">
              <a:extLst>
                <a:ext uri="{FF2B5EF4-FFF2-40B4-BE49-F238E27FC236}">
                  <a16:creationId xmlns:a16="http://schemas.microsoft.com/office/drawing/2014/main" id="{859ADB46-03B0-A2F2-C826-A0F099AF01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83523" y="4837993"/>
              <a:ext cx="213345" cy="213345"/>
            </a:xfrm>
            <a:prstGeom prst="rect">
              <a:avLst/>
            </a:prstGeom>
          </p:spPr>
        </p:pic>
        <p:sp>
          <p:nvSpPr>
            <p:cNvPr id="71" name="Rectangle: Rounded Corners 52">
              <a:extLst>
                <a:ext uri="{FF2B5EF4-FFF2-40B4-BE49-F238E27FC236}">
                  <a16:creationId xmlns:a16="http://schemas.microsoft.com/office/drawing/2014/main" id="{A762A8F5-2EA4-E25A-39BB-A5FF8A1A8154}"/>
                </a:ext>
              </a:extLst>
            </p:cNvPr>
            <p:cNvSpPr/>
            <p:nvPr/>
          </p:nvSpPr>
          <p:spPr>
            <a:xfrm>
              <a:off x="8247936" y="4100542"/>
              <a:ext cx="1602875" cy="1909157"/>
            </a:xfrm>
            <a:prstGeom prst="rect">
              <a:avLst/>
            </a:prstGeom>
            <a:gradFill>
              <a:gsLst>
                <a:gs pos="0">
                  <a:srgbClr val="00F6FF">
                    <a:alpha val="29846"/>
                  </a:srgbClr>
                </a:gs>
                <a:gs pos="47000">
                  <a:schemeClr val="tx1">
                    <a:alpha val="38000"/>
                  </a:schemeClr>
                </a:gs>
                <a:gs pos="100000">
                  <a:schemeClr val="accent2">
                    <a:alpha val="37106"/>
                  </a:schemeClr>
                </a:gs>
              </a:gsLst>
              <a:lin ang="2400000" scaled="0"/>
            </a:gradFill>
            <a:ln w="12700">
              <a:gradFill>
                <a:gsLst>
                  <a:gs pos="0">
                    <a:srgbClr val="00F4AB"/>
                  </a:gs>
                  <a:gs pos="50000">
                    <a:schemeClr val="accent2"/>
                  </a:gs>
                  <a:gs pos="100000">
                    <a:schemeClr val="accent4"/>
                  </a:gs>
                </a:gsLst>
                <a:lin ang="2400000" scaled="0"/>
              </a:gradFill>
            </a:ln>
          </p:spPr>
          <p:style>
            <a:lnRef idx="1">
              <a:schemeClr val="accent2"/>
            </a:lnRef>
            <a:fillRef idx="2">
              <a:schemeClr val="accent2"/>
            </a:fillRef>
            <a:effectRef idx="1">
              <a:schemeClr val="accent2"/>
            </a:effectRef>
            <a:fontRef idx="minor">
              <a:schemeClr val="dk1"/>
            </a:fontRef>
          </p:style>
          <p:txBody>
            <a:bodyPr lIns="612000" tIns="45720" rIns="91440" bIns="45720" rtlCol="0" anchor="ctr"/>
            <a:lstStyle/>
            <a:p>
              <a:pPr marL="0" marR="0" lvl="1" indent="0" algn="l" defTabSz="914400" rtl="0" eaLnBrk="1" fontAlgn="auto" latinLnBrk="0" hangingPunct="1">
                <a:lnSpc>
                  <a:spcPct val="110000"/>
                </a:lnSpc>
                <a:spcBef>
                  <a:spcPts val="60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endParaRPr>
            </a:p>
          </p:txBody>
        </p:sp>
        <p:grpSp>
          <p:nvGrpSpPr>
            <p:cNvPr id="72" name="Group 71">
              <a:extLst>
                <a:ext uri="{FF2B5EF4-FFF2-40B4-BE49-F238E27FC236}">
                  <a16:creationId xmlns:a16="http://schemas.microsoft.com/office/drawing/2014/main" id="{A038A109-65A9-7E5E-19AF-B70CE1092D93}"/>
                </a:ext>
              </a:extLst>
            </p:cNvPr>
            <p:cNvGrpSpPr/>
            <p:nvPr/>
          </p:nvGrpSpPr>
          <p:grpSpPr>
            <a:xfrm rot="5400000">
              <a:off x="8987509" y="4708232"/>
              <a:ext cx="910469" cy="289127"/>
              <a:chOff x="7006141" y="5397347"/>
              <a:chExt cx="910469" cy="289127"/>
            </a:xfrm>
          </p:grpSpPr>
          <p:pic>
            <p:nvPicPr>
              <p:cNvPr id="76" name="Graphic 75">
                <a:extLst>
                  <a:ext uri="{FF2B5EF4-FFF2-40B4-BE49-F238E27FC236}">
                    <a16:creationId xmlns:a16="http://schemas.microsoft.com/office/drawing/2014/main" id="{45C153E3-33AA-5CEB-81EE-166234236F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939623" y="5469190"/>
                <a:ext cx="283802" cy="150766"/>
              </a:xfrm>
              <a:prstGeom prst="rect">
                <a:avLst/>
              </a:prstGeom>
            </p:spPr>
          </p:pic>
          <p:pic>
            <p:nvPicPr>
              <p:cNvPr id="79" name="Graphic 78">
                <a:extLst>
                  <a:ext uri="{FF2B5EF4-FFF2-40B4-BE49-F238E27FC236}">
                    <a16:creationId xmlns:a16="http://schemas.microsoft.com/office/drawing/2014/main" id="{38AB98FB-8256-E8BF-8CAA-E61F202FEA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090760" y="5469189"/>
                <a:ext cx="283802" cy="150766"/>
              </a:xfrm>
              <a:prstGeom prst="rect">
                <a:avLst/>
              </a:prstGeom>
            </p:spPr>
          </p:pic>
          <p:pic>
            <p:nvPicPr>
              <p:cNvPr id="80" name="Graphic 79">
                <a:extLst>
                  <a:ext uri="{FF2B5EF4-FFF2-40B4-BE49-F238E27FC236}">
                    <a16:creationId xmlns:a16="http://schemas.microsoft.com/office/drawing/2014/main" id="{DF982A50-8863-C948-20B9-81DED07C80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243906" y="5466528"/>
                <a:ext cx="283802" cy="150766"/>
              </a:xfrm>
              <a:prstGeom prst="rect">
                <a:avLst/>
              </a:prstGeom>
            </p:spPr>
          </p:pic>
          <p:pic>
            <p:nvPicPr>
              <p:cNvPr id="81" name="Graphic 80">
                <a:extLst>
                  <a:ext uri="{FF2B5EF4-FFF2-40B4-BE49-F238E27FC236}">
                    <a16:creationId xmlns:a16="http://schemas.microsoft.com/office/drawing/2014/main" id="{8365C1E8-3EBB-9DB3-8501-92C5E9097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395043" y="5466527"/>
                <a:ext cx="283802" cy="150766"/>
              </a:xfrm>
              <a:prstGeom prst="rect">
                <a:avLst/>
              </a:prstGeom>
            </p:spPr>
          </p:pic>
          <p:pic>
            <p:nvPicPr>
              <p:cNvPr id="82" name="Graphic 81">
                <a:extLst>
                  <a:ext uri="{FF2B5EF4-FFF2-40B4-BE49-F238E27FC236}">
                    <a16:creationId xmlns:a16="http://schemas.microsoft.com/office/drawing/2014/main" id="{600428FB-C6DB-1116-8804-118DB7B602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548189" y="5463866"/>
                <a:ext cx="283802" cy="150766"/>
              </a:xfrm>
              <a:prstGeom prst="rect">
                <a:avLst/>
              </a:prstGeom>
            </p:spPr>
          </p:pic>
          <p:pic>
            <p:nvPicPr>
              <p:cNvPr id="83" name="Graphic 82">
                <a:extLst>
                  <a:ext uri="{FF2B5EF4-FFF2-40B4-BE49-F238E27FC236}">
                    <a16:creationId xmlns:a16="http://schemas.microsoft.com/office/drawing/2014/main" id="{19F2870C-0261-F547-0288-1033C92D04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699326" y="5463865"/>
                <a:ext cx="283802" cy="150766"/>
              </a:xfrm>
              <a:prstGeom prst="rect">
                <a:avLst/>
              </a:prstGeom>
            </p:spPr>
          </p:pic>
        </p:grpSp>
        <p:pic>
          <p:nvPicPr>
            <p:cNvPr id="84" name="Graphic 83" descr="User outline">
              <a:extLst>
                <a:ext uri="{FF2B5EF4-FFF2-40B4-BE49-F238E27FC236}">
                  <a16:creationId xmlns:a16="http://schemas.microsoft.com/office/drawing/2014/main" id="{540E1AAF-A383-DE58-0557-22CE5671FF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97968" y="4931437"/>
              <a:ext cx="419402" cy="419402"/>
            </a:xfrm>
            <a:prstGeom prst="rect">
              <a:avLst/>
            </a:prstGeom>
          </p:spPr>
        </p:pic>
        <p:pic>
          <p:nvPicPr>
            <p:cNvPr id="86" name="Graphic 85" descr="Packing Box Open outline">
              <a:extLst>
                <a:ext uri="{FF2B5EF4-FFF2-40B4-BE49-F238E27FC236}">
                  <a16:creationId xmlns:a16="http://schemas.microsoft.com/office/drawing/2014/main" id="{F92E47AA-9B68-9C47-5A80-8090EE099C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0614" y="4397687"/>
              <a:ext cx="396093" cy="396093"/>
            </a:xfrm>
            <a:prstGeom prst="rect">
              <a:avLst/>
            </a:prstGeom>
          </p:spPr>
        </p:pic>
        <p:pic>
          <p:nvPicPr>
            <p:cNvPr id="97" name="Graphic 96" descr="Packing Box Open outline">
              <a:extLst>
                <a:ext uri="{FF2B5EF4-FFF2-40B4-BE49-F238E27FC236}">
                  <a16:creationId xmlns:a16="http://schemas.microsoft.com/office/drawing/2014/main" id="{0840A1D8-B099-7C38-71E4-E71A1759C9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4928" y="4910859"/>
              <a:ext cx="396093" cy="396093"/>
            </a:xfrm>
            <a:prstGeom prst="rect">
              <a:avLst/>
            </a:prstGeom>
          </p:spPr>
        </p:pic>
        <p:pic>
          <p:nvPicPr>
            <p:cNvPr id="99" name="Graphic 98" descr="Robot Hand outline">
              <a:extLst>
                <a:ext uri="{FF2B5EF4-FFF2-40B4-BE49-F238E27FC236}">
                  <a16:creationId xmlns:a16="http://schemas.microsoft.com/office/drawing/2014/main" id="{147827C4-EAD0-D73E-1002-0849BD1259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5816" y="4814986"/>
              <a:ext cx="400832" cy="400832"/>
            </a:xfrm>
            <a:prstGeom prst="rect">
              <a:avLst/>
            </a:prstGeom>
          </p:spPr>
        </p:pic>
        <p:pic>
          <p:nvPicPr>
            <p:cNvPr id="103" name="Graphic 102" descr="User outline">
              <a:extLst>
                <a:ext uri="{FF2B5EF4-FFF2-40B4-BE49-F238E27FC236}">
                  <a16:creationId xmlns:a16="http://schemas.microsoft.com/office/drawing/2014/main" id="{0CBE2BB0-5E29-E092-06C5-93FB85F227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78698" y="4331304"/>
              <a:ext cx="419402" cy="419402"/>
            </a:xfrm>
            <a:prstGeom prst="rect">
              <a:avLst/>
            </a:prstGeom>
          </p:spPr>
        </p:pic>
        <p:sp>
          <p:nvSpPr>
            <p:cNvPr id="105" name="TextBox 104">
              <a:extLst>
                <a:ext uri="{FF2B5EF4-FFF2-40B4-BE49-F238E27FC236}">
                  <a16:creationId xmlns:a16="http://schemas.microsoft.com/office/drawing/2014/main" id="{FC9DA8EB-811B-00FA-D1BE-933EB01C6C3E}"/>
                </a:ext>
              </a:extLst>
            </p:cNvPr>
            <p:cNvSpPr txBox="1"/>
            <p:nvPr/>
          </p:nvSpPr>
          <p:spPr>
            <a:xfrm>
              <a:off x="8356561" y="5538573"/>
              <a:ext cx="1366542" cy="43890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Humans, Agents &amp; Workflows</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110" name="Rectangle: Rounded Corners 52">
              <a:extLst>
                <a:ext uri="{FF2B5EF4-FFF2-40B4-BE49-F238E27FC236}">
                  <a16:creationId xmlns:a16="http://schemas.microsoft.com/office/drawing/2014/main" id="{D5623664-173D-0DF9-C7AA-2435998E8DEC}"/>
                </a:ext>
              </a:extLst>
            </p:cNvPr>
            <p:cNvSpPr/>
            <p:nvPr/>
          </p:nvSpPr>
          <p:spPr>
            <a:xfrm>
              <a:off x="9974568" y="4100542"/>
              <a:ext cx="1602875" cy="1909157"/>
            </a:xfrm>
            <a:prstGeom prst="rect">
              <a:avLst/>
            </a:prstGeom>
            <a:gradFill>
              <a:gsLst>
                <a:gs pos="0">
                  <a:srgbClr val="00F6FF">
                    <a:alpha val="29846"/>
                  </a:srgbClr>
                </a:gs>
                <a:gs pos="47000">
                  <a:schemeClr val="tx1">
                    <a:alpha val="38000"/>
                  </a:schemeClr>
                </a:gs>
                <a:gs pos="100000">
                  <a:schemeClr val="accent2">
                    <a:alpha val="37106"/>
                  </a:schemeClr>
                </a:gs>
              </a:gsLst>
              <a:lin ang="2400000" scaled="0"/>
            </a:gradFill>
            <a:ln w="12700">
              <a:gradFill>
                <a:gsLst>
                  <a:gs pos="0">
                    <a:srgbClr val="00F4AB"/>
                  </a:gs>
                  <a:gs pos="50000">
                    <a:schemeClr val="accent2"/>
                  </a:gs>
                  <a:gs pos="100000">
                    <a:schemeClr val="accent4"/>
                  </a:gs>
                </a:gsLst>
                <a:lin ang="2400000" scaled="0"/>
              </a:gradFill>
            </a:ln>
          </p:spPr>
          <p:style>
            <a:lnRef idx="1">
              <a:schemeClr val="accent2"/>
            </a:lnRef>
            <a:fillRef idx="2">
              <a:schemeClr val="accent2"/>
            </a:fillRef>
            <a:effectRef idx="1">
              <a:schemeClr val="accent2"/>
            </a:effectRef>
            <a:fontRef idx="minor">
              <a:schemeClr val="dk1"/>
            </a:fontRef>
          </p:style>
          <p:txBody>
            <a:bodyPr lIns="612000" tIns="45720" rIns="91440" bIns="45720" rtlCol="0" anchor="ctr"/>
            <a:lstStyle/>
            <a:p>
              <a:pPr marL="0" marR="0" lvl="1" indent="0" algn="l" defTabSz="914400" rtl="0" eaLnBrk="1" fontAlgn="auto" latinLnBrk="0" hangingPunct="1">
                <a:lnSpc>
                  <a:spcPct val="110000"/>
                </a:lnSpc>
                <a:spcBef>
                  <a:spcPts val="60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endParaRPr>
            </a:p>
          </p:txBody>
        </p:sp>
        <p:grpSp>
          <p:nvGrpSpPr>
            <p:cNvPr id="111" name="Group 110">
              <a:extLst>
                <a:ext uri="{FF2B5EF4-FFF2-40B4-BE49-F238E27FC236}">
                  <a16:creationId xmlns:a16="http://schemas.microsoft.com/office/drawing/2014/main" id="{F6A5B35F-8D25-5A01-CB0E-AD49A7DFA85A}"/>
                </a:ext>
              </a:extLst>
            </p:cNvPr>
            <p:cNvGrpSpPr/>
            <p:nvPr/>
          </p:nvGrpSpPr>
          <p:grpSpPr>
            <a:xfrm rot="5400000">
              <a:off x="10714141" y="4708232"/>
              <a:ext cx="910469" cy="289127"/>
              <a:chOff x="7006141" y="5397347"/>
              <a:chExt cx="910469" cy="289127"/>
            </a:xfrm>
          </p:grpSpPr>
          <p:pic>
            <p:nvPicPr>
              <p:cNvPr id="112" name="Graphic 111">
                <a:extLst>
                  <a:ext uri="{FF2B5EF4-FFF2-40B4-BE49-F238E27FC236}">
                    <a16:creationId xmlns:a16="http://schemas.microsoft.com/office/drawing/2014/main" id="{D884F902-C00F-E5A5-3EBC-F1D89DA36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939623" y="5469190"/>
                <a:ext cx="283802" cy="150766"/>
              </a:xfrm>
              <a:prstGeom prst="rect">
                <a:avLst/>
              </a:prstGeom>
            </p:spPr>
          </p:pic>
          <p:pic>
            <p:nvPicPr>
              <p:cNvPr id="113" name="Graphic 112">
                <a:extLst>
                  <a:ext uri="{FF2B5EF4-FFF2-40B4-BE49-F238E27FC236}">
                    <a16:creationId xmlns:a16="http://schemas.microsoft.com/office/drawing/2014/main" id="{AF1A8682-D1DC-F99F-0905-977ACB1CDA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090760" y="5469189"/>
                <a:ext cx="283802" cy="150766"/>
              </a:xfrm>
              <a:prstGeom prst="rect">
                <a:avLst/>
              </a:prstGeom>
            </p:spPr>
          </p:pic>
          <p:pic>
            <p:nvPicPr>
              <p:cNvPr id="114" name="Graphic 113">
                <a:extLst>
                  <a:ext uri="{FF2B5EF4-FFF2-40B4-BE49-F238E27FC236}">
                    <a16:creationId xmlns:a16="http://schemas.microsoft.com/office/drawing/2014/main" id="{8533086C-58FB-60F7-A25E-542B7E32B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243906" y="5466528"/>
                <a:ext cx="283802" cy="150766"/>
              </a:xfrm>
              <a:prstGeom prst="rect">
                <a:avLst/>
              </a:prstGeom>
            </p:spPr>
          </p:pic>
          <p:pic>
            <p:nvPicPr>
              <p:cNvPr id="115" name="Graphic 114">
                <a:extLst>
                  <a:ext uri="{FF2B5EF4-FFF2-40B4-BE49-F238E27FC236}">
                    <a16:creationId xmlns:a16="http://schemas.microsoft.com/office/drawing/2014/main" id="{62D66185-4A20-A382-3066-A0D2CCE3BF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395043" y="5466527"/>
                <a:ext cx="283802" cy="150766"/>
              </a:xfrm>
              <a:prstGeom prst="rect">
                <a:avLst/>
              </a:prstGeom>
            </p:spPr>
          </p:pic>
          <p:pic>
            <p:nvPicPr>
              <p:cNvPr id="116" name="Graphic 115">
                <a:extLst>
                  <a:ext uri="{FF2B5EF4-FFF2-40B4-BE49-F238E27FC236}">
                    <a16:creationId xmlns:a16="http://schemas.microsoft.com/office/drawing/2014/main" id="{4EC6C8FE-D7C5-5418-C5CC-4FC8495F49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548189" y="5463866"/>
                <a:ext cx="283802" cy="150766"/>
              </a:xfrm>
              <a:prstGeom prst="rect">
                <a:avLst/>
              </a:prstGeom>
            </p:spPr>
          </p:pic>
          <p:pic>
            <p:nvPicPr>
              <p:cNvPr id="124" name="Graphic 123">
                <a:extLst>
                  <a:ext uri="{FF2B5EF4-FFF2-40B4-BE49-F238E27FC236}">
                    <a16:creationId xmlns:a16="http://schemas.microsoft.com/office/drawing/2014/main" id="{C599B96D-D1E4-F1E8-E1FE-8242DF7FD2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699326" y="5463865"/>
                <a:ext cx="283802" cy="150766"/>
              </a:xfrm>
              <a:prstGeom prst="rect">
                <a:avLst/>
              </a:prstGeom>
            </p:spPr>
          </p:pic>
        </p:grpSp>
        <p:pic>
          <p:nvPicPr>
            <p:cNvPr id="125" name="Graphic 124" descr="Packing Box Open outline">
              <a:extLst>
                <a:ext uri="{FF2B5EF4-FFF2-40B4-BE49-F238E27FC236}">
                  <a16:creationId xmlns:a16="http://schemas.microsoft.com/office/drawing/2014/main" id="{4681C02C-80B8-28E0-0689-F2ECC2B70A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87246" y="4397687"/>
              <a:ext cx="396093" cy="396093"/>
            </a:xfrm>
            <a:prstGeom prst="rect">
              <a:avLst/>
            </a:prstGeom>
          </p:spPr>
        </p:pic>
        <p:sp>
          <p:nvSpPr>
            <p:cNvPr id="132" name="TextBox 131">
              <a:extLst>
                <a:ext uri="{FF2B5EF4-FFF2-40B4-BE49-F238E27FC236}">
                  <a16:creationId xmlns:a16="http://schemas.microsoft.com/office/drawing/2014/main" id="{BBFE9515-6445-B8C2-ECF7-1F4803C04115}"/>
                </a:ext>
              </a:extLst>
            </p:cNvPr>
            <p:cNvSpPr txBox="1"/>
            <p:nvPr/>
          </p:nvSpPr>
          <p:spPr>
            <a:xfrm>
              <a:off x="10118578" y="5538573"/>
              <a:ext cx="1366542" cy="43890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AI Output Quality Gates</a:t>
              </a:r>
              <a:endParaRPr kumimoji="0" lang="en-US" sz="105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pic>
          <p:nvPicPr>
            <p:cNvPr id="133" name="Graphic 132" descr="Bug under magnifying glass outline">
              <a:extLst>
                <a:ext uri="{FF2B5EF4-FFF2-40B4-BE49-F238E27FC236}">
                  <a16:creationId xmlns:a16="http://schemas.microsoft.com/office/drawing/2014/main" id="{86D19CE8-E78E-8A79-57C2-7607586A40F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9156" y="4650961"/>
              <a:ext cx="620237" cy="620237"/>
            </a:xfrm>
            <a:prstGeom prst="rect">
              <a:avLst/>
            </a:prstGeom>
          </p:spPr>
        </p:pic>
        <p:pic>
          <p:nvPicPr>
            <p:cNvPr id="134" name="Graphic 133" descr="Robot Hand outline">
              <a:extLst>
                <a:ext uri="{FF2B5EF4-FFF2-40B4-BE49-F238E27FC236}">
                  <a16:creationId xmlns:a16="http://schemas.microsoft.com/office/drawing/2014/main" id="{470FE739-1459-678F-BC83-16E6445032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6028" y="4237641"/>
              <a:ext cx="400832" cy="400832"/>
            </a:xfrm>
            <a:prstGeom prst="rect">
              <a:avLst/>
            </a:prstGeom>
          </p:spPr>
        </p:pic>
      </p:grpSp>
      <p:sp>
        <p:nvSpPr>
          <p:cNvPr id="22" name="Rectangle: Rounded Corners 52">
            <a:extLst>
              <a:ext uri="{FF2B5EF4-FFF2-40B4-BE49-F238E27FC236}">
                <a16:creationId xmlns:a16="http://schemas.microsoft.com/office/drawing/2014/main" id="{BC5E3D10-4B38-B1CC-48B2-6919CFAAC289}"/>
              </a:ext>
            </a:extLst>
          </p:cNvPr>
          <p:cNvSpPr/>
          <p:nvPr/>
        </p:nvSpPr>
        <p:spPr>
          <a:xfrm>
            <a:off x="478043" y="4561624"/>
            <a:ext cx="4063055" cy="540000"/>
          </a:xfrm>
          <a:prstGeom prst="rect">
            <a:avLst/>
          </a:prstGeom>
          <a:gradFill>
            <a:gsLst>
              <a:gs pos="0">
                <a:srgbClr val="00F6FF">
                  <a:alpha val="29846"/>
                </a:srgbClr>
              </a:gs>
              <a:gs pos="47000">
                <a:schemeClr val="tx1">
                  <a:alpha val="38000"/>
                </a:schemeClr>
              </a:gs>
              <a:gs pos="100000">
                <a:schemeClr val="accent2">
                  <a:alpha val="37106"/>
                </a:schemeClr>
              </a:gs>
            </a:gsLst>
            <a:lin ang="2400000" scaled="0"/>
          </a:gradFill>
          <a:ln w="12700">
            <a:gradFill>
              <a:gsLst>
                <a:gs pos="0">
                  <a:srgbClr val="00F4AB"/>
                </a:gs>
                <a:gs pos="50000">
                  <a:schemeClr val="accent2"/>
                </a:gs>
                <a:gs pos="100000">
                  <a:schemeClr val="accent4"/>
                </a:gs>
              </a:gsLst>
              <a:lin ang="2400000" scaled="0"/>
            </a:gradFill>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                Engineering AI Tools Center of Excellence</a:t>
            </a:r>
          </a:p>
        </p:txBody>
      </p:sp>
    </p:spTree>
    <p:extLst>
      <p:ext uri="{BB962C8B-B14F-4D97-AF65-F5344CB8AC3E}">
        <p14:creationId xmlns:p14="http://schemas.microsoft.com/office/powerpoint/2010/main" val="3593661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308C1-4DB1-8618-B49D-C3DC20EA8DE0}"/>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777E13D0-8E8A-26DE-5194-D86DC9C86229}"/>
              </a:ext>
            </a:extLst>
          </p:cNvPr>
          <p:cNvSpPr>
            <a:spLocks noGrp="1"/>
          </p:cNvSpPr>
          <p:nvPr>
            <p:ph type="title"/>
          </p:nvPr>
        </p:nvSpPr>
        <p:spPr/>
        <p:txBody>
          <a:bodyPr/>
          <a:lstStyle/>
          <a:p>
            <a:r>
              <a:rPr lang="en-US"/>
              <a:t>Build Business Case for AI SLDC Investment, Benefits, and ROI Calculator</a:t>
            </a:r>
            <a:endParaRPr lang="en-GE"/>
          </a:p>
        </p:txBody>
      </p:sp>
      <p:sp>
        <p:nvSpPr>
          <p:cNvPr id="10" name="Text Placeholder 9">
            <a:extLst>
              <a:ext uri="{FF2B5EF4-FFF2-40B4-BE49-F238E27FC236}">
                <a16:creationId xmlns:a16="http://schemas.microsoft.com/office/drawing/2014/main" id="{67034999-EF1A-04A6-7A4A-4C05EDAB71DC}"/>
              </a:ext>
            </a:extLst>
          </p:cNvPr>
          <p:cNvSpPr>
            <a:spLocks noGrp="1"/>
          </p:cNvSpPr>
          <p:nvPr>
            <p:ph type="body" sz="quarter" idx="15"/>
          </p:nvPr>
        </p:nvSpPr>
        <p:spPr>
          <a:xfrm>
            <a:off x="457200" y="382446"/>
            <a:ext cx="4163568" cy="225707"/>
          </a:xfrm>
        </p:spPr>
        <p:txBody>
          <a:bodyPr/>
          <a:lstStyle/>
          <a:p>
            <a:r>
              <a:rPr lang="en-US"/>
              <a:t>Innovation center: processes</a:t>
            </a:r>
            <a:endParaRPr lang="en-GE"/>
          </a:p>
        </p:txBody>
      </p:sp>
      <p:sp>
        <p:nvSpPr>
          <p:cNvPr id="13" name="Text Placeholder 12">
            <a:extLst>
              <a:ext uri="{FF2B5EF4-FFF2-40B4-BE49-F238E27FC236}">
                <a16:creationId xmlns:a16="http://schemas.microsoft.com/office/drawing/2014/main" id="{71ED6D2B-AD9B-4391-0C1B-CC458B8C3431}"/>
              </a:ext>
            </a:extLst>
          </p:cNvPr>
          <p:cNvSpPr>
            <a:spLocks noGrp="1"/>
          </p:cNvSpPr>
          <p:nvPr>
            <p:ph type="body" sz="quarter" idx="11"/>
          </p:nvPr>
        </p:nvSpPr>
        <p:spPr/>
        <p:txBody>
          <a:bodyPr/>
          <a:lstStyle/>
          <a:p>
            <a:r>
              <a:rPr lang="en-US" sz="1400"/>
              <a:t>One of the primary functions of the Center of Excellence is to define KPIs and develop business cases based on thorough analysis and comprehensive discovery.</a:t>
            </a:r>
            <a:endParaRPr lang="en-US" sz="1400" noProof="0"/>
          </a:p>
        </p:txBody>
      </p:sp>
      <p:graphicFrame>
        <p:nvGraphicFramePr>
          <p:cNvPr id="5" name="Chart 4">
            <a:extLst>
              <a:ext uri="{FF2B5EF4-FFF2-40B4-BE49-F238E27FC236}">
                <a16:creationId xmlns:a16="http://schemas.microsoft.com/office/drawing/2014/main" id="{E528F648-B5B6-28CD-8494-53DC37456068}"/>
              </a:ext>
            </a:extLst>
          </p:cNvPr>
          <p:cNvGraphicFramePr/>
          <p:nvPr/>
        </p:nvGraphicFramePr>
        <p:xfrm>
          <a:off x="5105475" y="3427551"/>
          <a:ext cx="4206240" cy="22951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7A1A59F2-A8BD-E67B-4F2E-440552554CAB}"/>
              </a:ext>
            </a:extLst>
          </p:cNvPr>
          <p:cNvGraphicFramePr/>
          <p:nvPr/>
        </p:nvGraphicFramePr>
        <p:xfrm>
          <a:off x="477516" y="3391700"/>
          <a:ext cx="4206240" cy="229312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0E5D0A8-E8AB-6F66-62A2-5CA97546F5B0}"/>
              </a:ext>
            </a:extLst>
          </p:cNvPr>
          <p:cNvSpPr txBox="1"/>
          <p:nvPr/>
        </p:nvSpPr>
        <p:spPr>
          <a:xfrm>
            <a:off x="477516" y="2956526"/>
            <a:ext cx="3617763" cy="215444"/>
          </a:xfrm>
          <a:prstGeom prst="rect">
            <a:avLst/>
          </a:prstGeom>
        </p:spPr>
        <p:txBody>
          <a:bodyPr wrap="none" lIns="18000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Accumulated cost vs accumulated savings, FTE</a:t>
            </a:r>
          </a:p>
        </p:txBody>
      </p:sp>
      <p:sp>
        <p:nvSpPr>
          <p:cNvPr id="8" name="TextBox 7">
            <a:extLst>
              <a:ext uri="{FF2B5EF4-FFF2-40B4-BE49-F238E27FC236}">
                <a16:creationId xmlns:a16="http://schemas.microsoft.com/office/drawing/2014/main" id="{E595D3AB-3100-FAF2-F243-CFB03C74A5E4}"/>
              </a:ext>
            </a:extLst>
          </p:cNvPr>
          <p:cNvSpPr txBox="1"/>
          <p:nvPr/>
        </p:nvSpPr>
        <p:spPr>
          <a:xfrm>
            <a:off x="5105475" y="2994400"/>
            <a:ext cx="2838319" cy="215444"/>
          </a:xfrm>
          <a:prstGeom prst="rect">
            <a:avLst/>
          </a:prstGeom>
        </p:spPr>
        <p:txBody>
          <a:bodyPr wrap="none" lIns="18000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Monthly based costs vs savings, FTE</a:t>
            </a:r>
          </a:p>
        </p:txBody>
      </p:sp>
      <p:sp>
        <p:nvSpPr>
          <p:cNvPr id="9" name="TextBox 8">
            <a:extLst>
              <a:ext uri="{FF2B5EF4-FFF2-40B4-BE49-F238E27FC236}">
                <a16:creationId xmlns:a16="http://schemas.microsoft.com/office/drawing/2014/main" id="{C6CEF718-9954-D682-0D20-BD6AB66D5CFE}"/>
              </a:ext>
            </a:extLst>
          </p:cNvPr>
          <p:cNvSpPr txBox="1"/>
          <p:nvPr/>
        </p:nvSpPr>
        <p:spPr>
          <a:xfrm>
            <a:off x="1311335" y="1837041"/>
            <a:ext cx="2538603" cy="8207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gradFill>
                  <a:gsLst>
                    <a:gs pos="0">
                      <a:srgbClr val="418DFF"/>
                    </a:gs>
                    <a:gs pos="72000">
                      <a:srgbClr val="418DFF">
                        <a:lumMod val="75000"/>
                      </a:srgbClr>
                    </a:gs>
                    <a:gs pos="92000">
                      <a:srgbClr val="8353D2"/>
                    </a:gs>
                  </a:gsLst>
                  <a:lin ang="1200000" scaled="0"/>
                </a:gradFill>
                <a:effectLst/>
                <a:uLnTx/>
                <a:uFillTx/>
                <a:latin typeface="Calibri"/>
                <a:ea typeface="Calibri"/>
                <a:cs typeface="Arial"/>
              </a:rPr>
              <a:t>ROI in 10 Months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Anticipated total boost of efficiency about 20%</a:t>
            </a:r>
            <a:endParaRPr kumimoji="0" lang="uk-UA" sz="1400" b="0" i="1" u="none" strike="noStrike" kern="1200" cap="none" spc="0" normalizeH="0" baseline="0" noProof="0">
              <a:ln>
                <a:noFill/>
              </a:ln>
              <a:solidFill>
                <a:srgbClr val="FFFFFF"/>
              </a:solidFill>
              <a:effectLst/>
              <a:uLnTx/>
              <a:uFillTx/>
              <a:latin typeface="Calibri"/>
              <a:ea typeface="Calibri"/>
              <a:cs typeface="Arial"/>
            </a:endParaRPr>
          </a:p>
        </p:txBody>
      </p:sp>
      <p:sp>
        <p:nvSpPr>
          <p:cNvPr id="11" name="TextBox 10">
            <a:extLst>
              <a:ext uri="{FF2B5EF4-FFF2-40B4-BE49-F238E27FC236}">
                <a16:creationId xmlns:a16="http://schemas.microsoft.com/office/drawing/2014/main" id="{4F66D277-7C5A-5416-DDDB-6AB28C4BEF6E}"/>
              </a:ext>
            </a:extLst>
          </p:cNvPr>
          <p:cNvSpPr txBox="1"/>
          <p:nvPr/>
        </p:nvSpPr>
        <p:spPr>
          <a:xfrm>
            <a:off x="5724851" y="1960152"/>
            <a:ext cx="2967489" cy="60529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gradFill>
                  <a:gsLst>
                    <a:gs pos="0">
                      <a:srgbClr val="418DFF"/>
                    </a:gs>
                    <a:gs pos="72000">
                      <a:srgbClr val="418DFF">
                        <a:lumMod val="75000"/>
                      </a:srgbClr>
                    </a:gs>
                    <a:gs pos="92000">
                      <a:srgbClr val="8353D2"/>
                    </a:gs>
                  </a:gsLst>
                  <a:lin ang="1200000" scaled="0"/>
                </a:gradFill>
                <a:effectLst/>
                <a:uLnTx/>
                <a:uFillTx/>
                <a:latin typeface="Calibri"/>
                <a:ea typeface="Calibri"/>
                <a:cs typeface="Arial"/>
              </a:rPr>
              <a:t>Savings from 3rd month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Swift tangible results  </a:t>
            </a:r>
            <a:endParaRPr kumimoji="0" lang="uk-UA" sz="1400" b="0" i="1" u="none" strike="noStrike" kern="1200" cap="none" spc="0" normalizeH="0" baseline="0" noProof="0">
              <a:ln>
                <a:noFill/>
              </a:ln>
              <a:solidFill>
                <a:srgbClr val="FFFFFF"/>
              </a:solidFill>
              <a:effectLst/>
              <a:uLnTx/>
              <a:uFillTx/>
              <a:latin typeface="Calibri"/>
              <a:ea typeface="Calibri"/>
              <a:cs typeface="Arial"/>
            </a:endParaRPr>
          </a:p>
        </p:txBody>
      </p:sp>
      <p:sp>
        <p:nvSpPr>
          <p:cNvPr id="14" name="TextBox 13">
            <a:extLst>
              <a:ext uri="{FF2B5EF4-FFF2-40B4-BE49-F238E27FC236}">
                <a16:creationId xmlns:a16="http://schemas.microsoft.com/office/drawing/2014/main" id="{73FD862F-6EE8-9B10-2FD3-DEEEA6E5F1BA}"/>
              </a:ext>
            </a:extLst>
          </p:cNvPr>
          <p:cNvSpPr txBox="1"/>
          <p:nvPr/>
        </p:nvSpPr>
        <p:spPr>
          <a:xfrm>
            <a:off x="10156549" y="2389106"/>
            <a:ext cx="1584000" cy="605294"/>
          </a:xfrm>
          <a:prstGeom prst="rect">
            <a:avLst/>
          </a:prstGeom>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a:ln>
                  <a:noFill/>
                </a:ln>
                <a:gradFill>
                  <a:gsLst>
                    <a:gs pos="0">
                      <a:srgbClr val="418DFF"/>
                    </a:gs>
                    <a:gs pos="32000">
                      <a:srgbClr val="418DFF">
                        <a:lumMod val="75000"/>
                      </a:srgbClr>
                    </a:gs>
                    <a:gs pos="99000">
                      <a:srgbClr val="8353D2"/>
                    </a:gs>
                  </a:gsLst>
                  <a:lin ang="2400000" scaled="0"/>
                </a:gradFill>
                <a:effectLst/>
                <a:uLnTx/>
                <a:uFillTx/>
                <a:latin typeface="Calibri"/>
                <a:ea typeface="Calibri"/>
                <a:cs typeface="Arial"/>
              </a:rPr>
              <a:t>Team Composition</a:t>
            </a:r>
          </a:p>
          <a:p>
            <a:pPr marL="194310" marR="0" lvl="0" indent="-19431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5 functional QA</a:t>
            </a:r>
          </a:p>
          <a:p>
            <a:pPr marL="194310" marR="0" lvl="0" indent="-19431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uk-UA" sz="1100" b="0" i="0" u="none" strike="noStrike" kern="1200" cap="none" spc="0" normalizeH="0" baseline="0" noProof="0">
                <a:ln>
                  <a:noFill/>
                </a:ln>
                <a:solidFill>
                  <a:srgbClr val="FFFFFF"/>
                </a:solidFill>
                <a:effectLst/>
                <a:uLnTx/>
                <a:uFillTx/>
                <a:latin typeface="Calibri"/>
                <a:ea typeface="Calibri"/>
                <a:cs typeface="Arial"/>
              </a:rPr>
              <a:t>5</a:t>
            </a:r>
            <a:r>
              <a:rPr kumimoji="0" lang="en-US" sz="1100" b="0" i="0" u="none" strike="noStrike" kern="1200" cap="none" spc="0" normalizeH="0" baseline="0" noProof="0">
                <a:ln>
                  <a:noFill/>
                </a:ln>
                <a:solidFill>
                  <a:srgbClr val="FFFFFF"/>
                </a:solidFill>
                <a:effectLst/>
                <a:uLnTx/>
                <a:uFillTx/>
                <a:latin typeface="Calibri"/>
                <a:ea typeface="Calibri"/>
                <a:cs typeface="Arial"/>
              </a:rPr>
              <a:t> test automation</a:t>
            </a:r>
            <a:endParaRPr kumimoji="0" lang="en-US" sz="1100" b="1" i="0" u="none" strike="noStrike" kern="1200" cap="none" spc="0" normalizeH="0" baseline="0" noProof="0">
              <a:ln>
                <a:noFill/>
              </a:ln>
              <a:solidFill>
                <a:srgbClr val="FFFFFF"/>
              </a:solidFill>
              <a:effectLst/>
              <a:uLnTx/>
              <a:uFillTx/>
              <a:latin typeface="Calibri"/>
              <a:ea typeface="Calibri"/>
              <a:cs typeface="Arial"/>
            </a:endParaRPr>
          </a:p>
        </p:txBody>
      </p:sp>
      <p:sp>
        <p:nvSpPr>
          <p:cNvPr id="16" name="TextBox 15">
            <a:extLst>
              <a:ext uri="{FF2B5EF4-FFF2-40B4-BE49-F238E27FC236}">
                <a16:creationId xmlns:a16="http://schemas.microsoft.com/office/drawing/2014/main" id="{3FE1AA22-8FF9-2299-5531-8DD1CEE6D192}"/>
              </a:ext>
            </a:extLst>
          </p:cNvPr>
          <p:cNvSpPr txBox="1"/>
          <p:nvPr/>
        </p:nvSpPr>
        <p:spPr>
          <a:xfrm>
            <a:off x="10156549" y="3054722"/>
            <a:ext cx="1584000" cy="943848"/>
          </a:xfrm>
          <a:prstGeom prst="rect">
            <a:avLst/>
          </a:prstGeom>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a:ln>
                  <a:noFill/>
                </a:ln>
                <a:gradFill>
                  <a:gsLst>
                    <a:gs pos="0">
                      <a:srgbClr val="418DFF"/>
                    </a:gs>
                    <a:gs pos="32000">
                      <a:srgbClr val="418DFF">
                        <a:lumMod val="75000"/>
                      </a:srgbClr>
                    </a:gs>
                    <a:gs pos="99000">
                      <a:srgbClr val="8353D2"/>
                    </a:gs>
                  </a:gsLst>
                  <a:lin ang="2400000" scaled="0"/>
                </a:gradFill>
                <a:effectLst/>
                <a:uLnTx/>
                <a:uFillTx/>
                <a:latin typeface="Calibri"/>
                <a:ea typeface="Calibri"/>
                <a:cs typeface="Arial"/>
              </a:rPr>
              <a:t>Selected AI use cases</a:t>
            </a:r>
          </a:p>
          <a:p>
            <a:pPr marL="194310" marR="0" lvl="0" indent="-19431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Test case authoring</a:t>
            </a:r>
          </a:p>
          <a:p>
            <a:pPr marL="194310" marR="0" lvl="0" indent="-19431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Test automation code authoring and scripts maintenance </a:t>
            </a:r>
          </a:p>
        </p:txBody>
      </p:sp>
      <p:sp>
        <p:nvSpPr>
          <p:cNvPr id="18" name="TextBox 17">
            <a:extLst>
              <a:ext uri="{FF2B5EF4-FFF2-40B4-BE49-F238E27FC236}">
                <a16:creationId xmlns:a16="http://schemas.microsoft.com/office/drawing/2014/main" id="{5BE12FCC-4AAB-F878-D1F2-A49677559136}"/>
              </a:ext>
            </a:extLst>
          </p:cNvPr>
          <p:cNvSpPr txBox="1"/>
          <p:nvPr/>
        </p:nvSpPr>
        <p:spPr>
          <a:xfrm>
            <a:off x="10130484" y="4058892"/>
            <a:ext cx="1584000" cy="1282402"/>
          </a:xfrm>
          <a:prstGeom prst="rect">
            <a:avLst/>
          </a:prstGeom>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a:ln>
                  <a:noFill/>
                </a:ln>
                <a:gradFill>
                  <a:gsLst>
                    <a:gs pos="0">
                      <a:srgbClr val="418DFF"/>
                    </a:gs>
                    <a:gs pos="32000">
                      <a:srgbClr val="418DFF">
                        <a:lumMod val="75000"/>
                      </a:srgbClr>
                    </a:gs>
                    <a:gs pos="99000">
                      <a:srgbClr val="8353D2"/>
                    </a:gs>
                  </a:gsLst>
                  <a:lin ang="2400000" scaled="0"/>
                </a:gradFill>
                <a:effectLst/>
                <a:uLnTx/>
                <a:uFillTx/>
                <a:latin typeface="Calibri"/>
                <a:ea typeface="Calibri"/>
                <a:cs typeface="Arial"/>
              </a:rPr>
              <a:t>Investments Details</a:t>
            </a:r>
          </a:p>
          <a:p>
            <a:pPr marL="194310" marR="0" lvl="0" indent="-19431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3 months</a:t>
            </a:r>
          </a:p>
          <a:p>
            <a:pPr marL="194310" marR="0" lvl="0" indent="-19431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3 FTE for AI enablement</a:t>
            </a:r>
          </a:p>
          <a:p>
            <a:pPr marL="194310" marR="0" lvl="0" indent="-19431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2 FTE part-time from the project team as early adopters (Alpha group)</a:t>
            </a:r>
          </a:p>
        </p:txBody>
      </p:sp>
      <p:sp>
        <p:nvSpPr>
          <p:cNvPr id="19" name="TextBox 18">
            <a:extLst>
              <a:ext uri="{FF2B5EF4-FFF2-40B4-BE49-F238E27FC236}">
                <a16:creationId xmlns:a16="http://schemas.microsoft.com/office/drawing/2014/main" id="{2A11FBD6-221D-2DE2-DD6D-B3CC71117140}"/>
              </a:ext>
            </a:extLst>
          </p:cNvPr>
          <p:cNvSpPr txBox="1"/>
          <p:nvPr/>
        </p:nvSpPr>
        <p:spPr>
          <a:xfrm>
            <a:off x="10156549" y="1679123"/>
            <a:ext cx="1584000" cy="494834"/>
          </a:xfrm>
          <a:prstGeom prst="rect">
            <a:avLst/>
          </a:prstGeom>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gradFill>
                  <a:gsLst>
                    <a:gs pos="0">
                      <a:srgbClr val="418DFF"/>
                    </a:gs>
                    <a:gs pos="32000">
                      <a:srgbClr val="418DFF">
                        <a:lumMod val="75000"/>
                      </a:srgbClr>
                    </a:gs>
                    <a:gs pos="99000">
                      <a:srgbClr val="8353D2"/>
                    </a:gs>
                  </a:gsLst>
                  <a:lin ang="2400000" scaled="0"/>
                </a:gradFill>
                <a:effectLst/>
                <a:uLnTx/>
                <a:uFillTx/>
                <a:latin typeface="Calibri"/>
                <a:ea typeface="Calibri"/>
                <a:cs typeface="Arial"/>
              </a:rPr>
              <a:t>Calculation Baseline</a:t>
            </a:r>
            <a:endParaRPr kumimoji="0" lang="en-US" sz="1600" b="0" i="0" u="none" strike="noStrike" kern="1200" cap="none" spc="0" normalizeH="0" baseline="0" noProof="0">
              <a:ln>
                <a:noFill/>
              </a:ln>
              <a:solidFill>
                <a:srgbClr val="000000"/>
              </a:solidFill>
              <a:effectLst/>
              <a:uLnTx/>
              <a:uFillTx/>
              <a:latin typeface="Calibri"/>
              <a:ea typeface="Calibri"/>
              <a:cs typeface="Arial"/>
            </a:endParaRPr>
          </a:p>
        </p:txBody>
      </p:sp>
      <p:sp>
        <p:nvSpPr>
          <p:cNvPr id="21" name="TextBox 20">
            <a:extLst>
              <a:ext uri="{FF2B5EF4-FFF2-40B4-BE49-F238E27FC236}">
                <a16:creationId xmlns:a16="http://schemas.microsoft.com/office/drawing/2014/main" id="{6B18FA6A-7BEA-95F9-FFC2-C908BDC8C5F8}"/>
              </a:ext>
            </a:extLst>
          </p:cNvPr>
          <p:cNvSpPr txBox="1"/>
          <p:nvPr/>
        </p:nvSpPr>
        <p:spPr>
          <a:xfrm>
            <a:off x="717632" y="5684821"/>
            <a:ext cx="62646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Sample: ROI Calculation for AI Adoption</a:t>
            </a:r>
          </a:p>
        </p:txBody>
      </p:sp>
    </p:spTree>
    <p:extLst>
      <p:ext uri="{BB962C8B-B14F-4D97-AF65-F5344CB8AC3E}">
        <p14:creationId xmlns:p14="http://schemas.microsoft.com/office/powerpoint/2010/main" val="212839312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CD13B-08E5-1F86-ED30-68B634A48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2A77D-F2A2-057C-57B2-6C058329DEBB}"/>
              </a:ext>
            </a:extLst>
          </p:cNvPr>
          <p:cNvSpPr>
            <a:spLocks noGrp="1"/>
          </p:cNvSpPr>
          <p:nvPr>
            <p:ph type="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200">
                <a:solidFill>
                  <a:schemeClr val="bg1"/>
                </a:solidFill>
                <a:ea typeface="Calibri" panose="020F0502020204030204" pitchFamily="34" charset="0"/>
                <a:cs typeface="Calibri" panose="020F0502020204030204" pitchFamily="34" charset="0"/>
              </a:rPr>
              <a:t>AI Development Ecosystem with AI Run</a:t>
            </a:r>
          </a:p>
        </p:txBody>
      </p:sp>
      <p:sp>
        <p:nvSpPr>
          <p:cNvPr id="28" name="Text Placeholder 27">
            <a:extLst>
              <a:ext uri="{FF2B5EF4-FFF2-40B4-BE49-F238E27FC236}">
                <a16:creationId xmlns:a16="http://schemas.microsoft.com/office/drawing/2014/main" id="{A5FDB46D-DDA1-B82D-2343-4378DF01C6D1}"/>
              </a:ext>
            </a:extLst>
          </p:cNvPr>
          <p:cNvSpPr>
            <a:spLocks noGrp="1"/>
          </p:cNvSpPr>
          <p:nvPr>
            <p:ph type="body" sz="quarter" idx="15"/>
          </p:nvPr>
        </p:nvSpPr>
        <p:spPr/>
        <p:txBody>
          <a:bodyPr/>
          <a:lstStyle/>
          <a:p>
            <a:r>
              <a:rPr lang="en-US"/>
              <a:t>Innovation center: Technology</a:t>
            </a:r>
            <a:endParaRPr lang="en-GE"/>
          </a:p>
        </p:txBody>
      </p:sp>
      <p:sp>
        <p:nvSpPr>
          <p:cNvPr id="4" name="Rounded Rectangle 3">
            <a:extLst>
              <a:ext uri="{FF2B5EF4-FFF2-40B4-BE49-F238E27FC236}">
                <a16:creationId xmlns:a16="http://schemas.microsoft.com/office/drawing/2014/main" id="{B4ED7D3A-3F0B-50EA-BE69-8CF623EAD146}"/>
              </a:ext>
            </a:extLst>
          </p:cNvPr>
          <p:cNvSpPr/>
          <p:nvPr/>
        </p:nvSpPr>
        <p:spPr bwMode="auto">
          <a:xfrm>
            <a:off x="3698939" y="3107437"/>
            <a:ext cx="8005975" cy="1891401"/>
          </a:xfrm>
          <a:prstGeom prst="roundRect">
            <a:avLst>
              <a:gd name="adj" fmla="val 3128"/>
            </a:avLst>
          </a:prstGeom>
          <a:noFill/>
          <a:ln w="15875">
            <a:solidFill>
              <a:schemeClr val="tx1">
                <a:lumMod val="75000"/>
                <a:lumOff val="25000"/>
              </a:schemeClr>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pic>
        <p:nvPicPr>
          <p:cNvPr id="5" name="Picture 4" descr="Home - Mobile Heroes">
            <a:extLst>
              <a:ext uri="{FF2B5EF4-FFF2-40B4-BE49-F238E27FC236}">
                <a16:creationId xmlns:a16="http://schemas.microsoft.com/office/drawing/2014/main" id="{565F7003-898B-7656-79B6-E04BA8C485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68153" b="-12589"/>
          <a:stretch/>
        </p:blipFill>
        <p:spPr bwMode="auto">
          <a:xfrm>
            <a:off x="9907067" y="1404168"/>
            <a:ext cx="276916" cy="2667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3AAD57D-4962-CC67-A234-649E94572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6382" y="1404783"/>
            <a:ext cx="248955" cy="2512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telliJ IDEA Logo / Software / Logonoid.com">
            <a:extLst>
              <a:ext uri="{FF2B5EF4-FFF2-40B4-BE49-F238E27FC236}">
                <a16:creationId xmlns:a16="http://schemas.microsoft.com/office/drawing/2014/main" id="{E6506397-D093-6BCF-98A9-ABCE7EAD92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487" y="1377132"/>
            <a:ext cx="275565" cy="275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visual studio code&quot; Icon - Download for free – Iconduck">
            <a:extLst>
              <a:ext uri="{FF2B5EF4-FFF2-40B4-BE49-F238E27FC236}">
                <a16:creationId xmlns:a16="http://schemas.microsoft.com/office/drawing/2014/main" id="{B7816171-42C2-CA06-D316-C8B89F4BB7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955" y="1355846"/>
            <a:ext cx="300080" cy="296851"/>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CE4C1605-ECAE-5C4E-07B7-310E6B040DB3}"/>
              </a:ext>
            </a:extLst>
          </p:cNvPr>
          <p:cNvSpPr/>
          <p:nvPr/>
        </p:nvSpPr>
        <p:spPr bwMode="auto">
          <a:xfrm>
            <a:off x="3831368" y="4189945"/>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Tools</a:t>
            </a:r>
          </a:p>
        </p:txBody>
      </p:sp>
      <p:sp>
        <p:nvSpPr>
          <p:cNvPr id="10" name="TextBox 9">
            <a:extLst>
              <a:ext uri="{FF2B5EF4-FFF2-40B4-BE49-F238E27FC236}">
                <a16:creationId xmlns:a16="http://schemas.microsoft.com/office/drawing/2014/main" id="{9263439E-5EF8-D259-7363-2DBBD051047A}"/>
              </a:ext>
            </a:extLst>
          </p:cNvPr>
          <p:cNvSpPr txBox="1"/>
          <p:nvPr/>
        </p:nvSpPr>
        <p:spPr>
          <a:xfrm>
            <a:off x="3934814" y="3566360"/>
            <a:ext cx="1701091" cy="153888"/>
          </a:xfrm>
          <a:prstGeom prst="rect">
            <a:avLst/>
          </a:prstGeom>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Integrations</a:t>
            </a:r>
          </a:p>
        </p:txBody>
      </p:sp>
      <p:sp>
        <p:nvSpPr>
          <p:cNvPr id="11" name="Rounded Rectangle 10">
            <a:extLst>
              <a:ext uri="{FF2B5EF4-FFF2-40B4-BE49-F238E27FC236}">
                <a16:creationId xmlns:a16="http://schemas.microsoft.com/office/drawing/2014/main" id="{98A4F276-DA06-54B8-B750-1A90AC571E35}"/>
              </a:ext>
            </a:extLst>
          </p:cNvPr>
          <p:cNvSpPr/>
          <p:nvPr/>
        </p:nvSpPr>
        <p:spPr bwMode="auto">
          <a:xfrm>
            <a:off x="3685988" y="5511868"/>
            <a:ext cx="4800127" cy="452707"/>
          </a:xfrm>
          <a:prstGeom prst="roundRect">
            <a:avLst>
              <a:gd name="adj" fmla="val 10192"/>
            </a:avLst>
          </a:prstGeom>
          <a:noFill/>
          <a:ln w="15875">
            <a:solidFill>
              <a:schemeClr val="tx1">
                <a:lumMod val="75000"/>
                <a:lumOff val="25000"/>
              </a:schemeClr>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12" name="TextBox 11">
            <a:extLst>
              <a:ext uri="{FF2B5EF4-FFF2-40B4-BE49-F238E27FC236}">
                <a16:creationId xmlns:a16="http://schemas.microsoft.com/office/drawing/2014/main" id="{D4EF0F06-C632-5CEE-908A-57A4F40CB400}"/>
              </a:ext>
            </a:extLst>
          </p:cNvPr>
          <p:cNvSpPr txBox="1"/>
          <p:nvPr/>
        </p:nvSpPr>
        <p:spPr>
          <a:xfrm>
            <a:off x="3831369" y="5646658"/>
            <a:ext cx="1489521" cy="184666"/>
          </a:xfrm>
          <a:prstGeom prst="rect">
            <a:avLst/>
          </a:prstGeom>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LLM providers</a:t>
            </a:r>
          </a:p>
        </p:txBody>
      </p:sp>
      <p:pic>
        <p:nvPicPr>
          <p:cNvPr id="13" name="Picture 2" descr="Google Cloud launches Vertex AI, a new managed machine learning platform |  TechCrunch">
            <a:extLst>
              <a:ext uri="{FF2B5EF4-FFF2-40B4-BE49-F238E27FC236}">
                <a16:creationId xmlns:a16="http://schemas.microsoft.com/office/drawing/2014/main" id="{81644B7F-1BF7-0EB3-30D3-5A79BE20D3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0900" y="5561498"/>
            <a:ext cx="339975" cy="3393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rand assets - Hugging Face">
            <a:extLst>
              <a:ext uri="{FF2B5EF4-FFF2-40B4-BE49-F238E27FC236}">
                <a16:creationId xmlns:a16="http://schemas.microsoft.com/office/drawing/2014/main" id="{205847FC-706D-68AF-84AD-36F0F0197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9754" y="5525650"/>
            <a:ext cx="373671" cy="3736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A générative : cas d'utilisation et solutions – AWS">
            <a:extLst>
              <a:ext uri="{FF2B5EF4-FFF2-40B4-BE49-F238E27FC236}">
                <a16:creationId xmlns:a16="http://schemas.microsoft.com/office/drawing/2014/main" id="{66A33DE6-FC2D-8D36-016A-BF3C87E26BE1}"/>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5860141" y="5579525"/>
            <a:ext cx="278720" cy="278720"/>
          </a:xfrm>
          <a:prstGeom prst="rect">
            <a:avLst/>
          </a:prstGeom>
          <a:solidFill>
            <a:schemeClr val="accent2"/>
          </a:solidFill>
        </p:spPr>
      </p:pic>
      <p:pic>
        <p:nvPicPr>
          <p:cNvPr id="16" name="Picture 6" descr="Anthropic Console">
            <a:extLst>
              <a:ext uri="{FF2B5EF4-FFF2-40B4-BE49-F238E27FC236}">
                <a16:creationId xmlns:a16="http://schemas.microsoft.com/office/drawing/2014/main" id="{B52E7A0C-33B7-25D9-2648-3F121E1CC22E}"/>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05962" y="5548688"/>
            <a:ext cx="364931" cy="36493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FDB0362B-3626-F896-09CB-CF30C7189C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66744" y="5580569"/>
            <a:ext cx="313534" cy="313534"/>
          </a:xfrm>
          <a:prstGeom prst="rect">
            <a:avLst/>
          </a:prstGeom>
        </p:spPr>
      </p:pic>
      <p:sp>
        <p:nvSpPr>
          <p:cNvPr id="18" name="TextBox 17">
            <a:extLst>
              <a:ext uri="{FF2B5EF4-FFF2-40B4-BE49-F238E27FC236}">
                <a16:creationId xmlns:a16="http://schemas.microsoft.com/office/drawing/2014/main" id="{BBF7E8FE-BEEF-7CDA-89EB-7E0E1B4F4B6E}"/>
              </a:ext>
            </a:extLst>
          </p:cNvPr>
          <p:cNvSpPr txBox="1"/>
          <p:nvPr/>
        </p:nvSpPr>
        <p:spPr>
          <a:xfrm>
            <a:off x="5791650" y="3566360"/>
            <a:ext cx="1701091" cy="153888"/>
          </a:xfrm>
          <a:prstGeom prst="rect">
            <a:avLst/>
          </a:prstGeom>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Workloads</a:t>
            </a:r>
          </a:p>
        </p:txBody>
      </p:sp>
      <p:sp>
        <p:nvSpPr>
          <p:cNvPr id="19" name="Rounded Rectangle 18">
            <a:extLst>
              <a:ext uri="{FF2B5EF4-FFF2-40B4-BE49-F238E27FC236}">
                <a16:creationId xmlns:a16="http://schemas.microsoft.com/office/drawing/2014/main" id="{A9F63391-285E-B03E-7F1F-2E9977820EF8}"/>
              </a:ext>
            </a:extLst>
          </p:cNvPr>
          <p:cNvSpPr/>
          <p:nvPr/>
        </p:nvSpPr>
        <p:spPr bwMode="auto">
          <a:xfrm>
            <a:off x="5791650" y="3825538"/>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Agents</a:t>
            </a:r>
          </a:p>
        </p:txBody>
      </p:sp>
      <p:sp>
        <p:nvSpPr>
          <p:cNvPr id="20" name="Rounded Rectangle 19">
            <a:extLst>
              <a:ext uri="{FF2B5EF4-FFF2-40B4-BE49-F238E27FC236}">
                <a16:creationId xmlns:a16="http://schemas.microsoft.com/office/drawing/2014/main" id="{CA7CCA8B-8FBF-3980-79CF-C5F4B8DBE8B1}"/>
              </a:ext>
            </a:extLst>
          </p:cNvPr>
          <p:cNvSpPr/>
          <p:nvPr/>
        </p:nvSpPr>
        <p:spPr bwMode="auto">
          <a:xfrm>
            <a:off x="5791649" y="4189945"/>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Workflows</a:t>
            </a:r>
          </a:p>
        </p:txBody>
      </p:sp>
      <p:sp>
        <p:nvSpPr>
          <p:cNvPr id="21" name="TextBox 20">
            <a:extLst>
              <a:ext uri="{FF2B5EF4-FFF2-40B4-BE49-F238E27FC236}">
                <a16:creationId xmlns:a16="http://schemas.microsoft.com/office/drawing/2014/main" id="{6A5EFE6D-5966-6B0E-341F-76B1134AC849}"/>
              </a:ext>
            </a:extLst>
          </p:cNvPr>
          <p:cNvSpPr txBox="1"/>
          <p:nvPr/>
        </p:nvSpPr>
        <p:spPr>
          <a:xfrm>
            <a:off x="7838982" y="3239658"/>
            <a:ext cx="1701091" cy="153888"/>
          </a:xfrm>
          <a:prstGeom prst="rect">
            <a:avLst/>
          </a:prstGeom>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Runtime</a:t>
            </a:r>
          </a:p>
        </p:txBody>
      </p:sp>
      <p:sp>
        <p:nvSpPr>
          <p:cNvPr id="22" name="Rounded Rectangle 21">
            <a:extLst>
              <a:ext uri="{FF2B5EF4-FFF2-40B4-BE49-F238E27FC236}">
                <a16:creationId xmlns:a16="http://schemas.microsoft.com/office/drawing/2014/main" id="{E3305585-020D-1025-CF79-2356BE134C6A}"/>
              </a:ext>
            </a:extLst>
          </p:cNvPr>
          <p:cNvSpPr/>
          <p:nvPr/>
        </p:nvSpPr>
        <p:spPr bwMode="auto">
          <a:xfrm>
            <a:off x="7770656" y="4189945"/>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Orchestration</a:t>
            </a:r>
          </a:p>
        </p:txBody>
      </p:sp>
      <p:sp>
        <p:nvSpPr>
          <p:cNvPr id="24" name="Rounded Rectangle 23">
            <a:extLst>
              <a:ext uri="{FF2B5EF4-FFF2-40B4-BE49-F238E27FC236}">
                <a16:creationId xmlns:a16="http://schemas.microsoft.com/office/drawing/2014/main" id="{D268455C-E732-31F7-500D-884AE4E17F75}"/>
              </a:ext>
            </a:extLst>
          </p:cNvPr>
          <p:cNvSpPr/>
          <p:nvPr/>
        </p:nvSpPr>
        <p:spPr bwMode="auto">
          <a:xfrm>
            <a:off x="7770655" y="3461131"/>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Hosting &amp; Execution</a:t>
            </a:r>
          </a:p>
        </p:txBody>
      </p:sp>
      <p:sp>
        <p:nvSpPr>
          <p:cNvPr id="25" name="TextBox 24">
            <a:extLst>
              <a:ext uri="{FF2B5EF4-FFF2-40B4-BE49-F238E27FC236}">
                <a16:creationId xmlns:a16="http://schemas.microsoft.com/office/drawing/2014/main" id="{51EB3228-B8F4-7414-71BB-142D657BA2D2}"/>
              </a:ext>
            </a:extLst>
          </p:cNvPr>
          <p:cNvSpPr txBox="1"/>
          <p:nvPr/>
        </p:nvSpPr>
        <p:spPr>
          <a:xfrm>
            <a:off x="9741023" y="3208538"/>
            <a:ext cx="1701091" cy="153888"/>
          </a:xfrm>
          <a:prstGeom prst="rect">
            <a:avLst/>
          </a:prstGeom>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Enterprise Enablement</a:t>
            </a:r>
          </a:p>
        </p:txBody>
      </p:sp>
      <p:sp>
        <p:nvSpPr>
          <p:cNvPr id="26" name="Rounded Rectangle 25">
            <a:extLst>
              <a:ext uri="{FF2B5EF4-FFF2-40B4-BE49-F238E27FC236}">
                <a16:creationId xmlns:a16="http://schemas.microsoft.com/office/drawing/2014/main" id="{65AE2315-41D9-4671-6D51-6C4FF07973D7}"/>
              </a:ext>
            </a:extLst>
          </p:cNvPr>
          <p:cNvSpPr/>
          <p:nvPr/>
        </p:nvSpPr>
        <p:spPr bwMode="auto">
          <a:xfrm>
            <a:off x="9707621" y="3461131"/>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Security</a:t>
            </a:r>
          </a:p>
        </p:txBody>
      </p:sp>
      <p:sp>
        <p:nvSpPr>
          <p:cNvPr id="27" name="Rounded Rectangle 26">
            <a:extLst>
              <a:ext uri="{FF2B5EF4-FFF2-40B4-BE49-F238E27FC236}">
                <a16:creationId xmlns:a16="http://schemas.microsoft.com/office/drawing/2014/main" id="{7A4264F1-E090-431E-7717-BDC4A5E723A2}"/>
              </a:ext>
            </a:extLst>
          </p:cNvPr>
          <p:cNvSpPr/>
          <p:nvPr/>
        </p:nvSpPr>
        <p:spPr bwMode="auto">
          <a:xfrm>
            <a:off x="9712211" y="4189945"/>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Observability</a:t>
            </a:r>
          </a:p>
        </p:txBody>
      </p:sp>
      <p:sp>
        <p:nvSpPr>
          <p:cNvPr id="29" name="Rounded Rectangle 28">
            <a:extLst>
              <a:ext uri="{FF2B5EF4-FFF2-40B4-BE49-F238E27FC236}">
                <a16:creationId xmlns:a16="http://schemas.microsoft.com/office/drawing/2014/main" id="{4D2367CB-48F2-907A-D00C-F0CFA7D0CCE9}"/>
              </a:ext>
            </a:extLst>
          </p:cNvPr>
          <p:cNvSpPr/>
          <p:nvPr/>
        </p:nvSpPr>
        <p:spPr bwMode="auto">
          <a:xfrm>
            <a:off x="7770655" y="3825538"/>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Discovery</a:t>
            </a:r>
          </a:p>
        </p:txBody>
      </p:sp>
      <p:sp>
        <p:nvSpPr>
          <p:cNvPr id="30" name="Rounded Rectangle 29">
            <a:extLst>
              <a:ext uri="{FF2B5EF4-FFF2-40B4-BE49-F238E27FC236}">
                <a16:creationId xmlns:a16="http://schemas.microsoft.com/office/drawing/2014/main" id="{06ACC1BF-C8E5-BFA8-26AC-EAD5D48E40E2}"/>
              </a:ext>
            </a:extLst>
          </p:cNvPr>
          <p:cNvSpPr/>
          <p:nvPr/>
        </p:nvSpPr>
        <p:spPr bwMode="auto">
          <a:xfrm>
            <a:off x="9712211" y="3825538"/>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Auditability</a:t>
            </a:r>
          </a:p>
        </p:txBody>
      </p:sp>
      <p:sp>
        <p:nvSpPr>
          <p:cNvPr id="31" name="Rounded Rectangle 30">
            <a:extLst>
              <a:ext uri="{FF2B5EF4-FFF2-40B4-BE49-F238E27FC236}">
                <a16:creationId xmlns:a16="http://schemas.microsoft.com/office/drawing/2014/main" id="{C1967335-4E51-D075-CAC2-BE9ACB26068B}"/>
              </a:ext>
            </a:extLst>
          </p:cNvPr>
          <p:cNvSpPr/>
          <p:nvPr/>
        </p:nvSpPr>
        <p:spPr bwMode="auto">
          <a:xfrm>
            <a:off x="8699492" y="5517922"/>
            <a:ext cx="3005420" cy="452707"/>
          </a:xfrm>
          <a:prstGeom prst="roundRect">
            <a:avLst>
              <a:gd name="adj" fmla="val 10192"/>
            </a:avLst>
          </a:prstGeom>
          <a:noFill/>
          <a:ln w="15875">
            <a:solidFill>
              <a:schemeClr val="tx1">
                <a:lumMod val="75000"/>
                <a:lumOff val="25000"/>
              </a:schemeClr>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sp>
        <p:nvSpPr>
          <p:cNvPr id="32" name="TextBox 31">
            <a:extLst>
              <a:ext uri="{FF2B5EF4-FFF2-40B4-BE49-F238E27FC236}">
                <a16:creationId xmlns:a16="http://schemas.microsoft.com/office/drawing/2014/main" id="{BCC277CF-54D5-D841-8DFE-5AD38D9AFC14}"/>
              </a:ext>
            </a:extLst>
          </p:cNvPr>
          <p:cNvSpPr txBox="1"/>
          <p:nvPr/>
        </p:nvSpPr>
        <p:spPr>
          <a:xfrm>
            <a:off x="8926058" y="5652713"/>
            <a:ext cx="1489521" cy="184666"/>
          </a:xfrm>
          <a:prstGeom prst="rect">
            <a:avLst/>
          </a:prstGeom>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Data providers</a:t>
            </a:r>
          </a:p>
        </p:txBody>
      </p:sp>
      <p:sp>
        <p:nvSpPr>
          <p:cNvPr id="34" name="Rounded Rectangle 33">
            <a:extLst>
              <a:ext uri="{FF2B5EF4-FFF2-40B4-BE49-F238E27FC236}">
                <a16:creationId xmlns:a16="http://schemas.microsoft.com/office/drawing/2014/main" id="{2F7B46A8-D749-282B-F11B-E51572E5E987}"/>
              </a:ext>
            </a:extLst>
          </p:cNvPr>
          <p:cNvSpPr/>
          <p:nvPr/>
        </p:nvSpPr>
        <p:spPr bwMode="auto">
          <a:xfrm>
            <a:off x="9350092" y="1282182"/>
            <a:ext cx="980426" cy="419500"/>
          </a:xfrm>
          <a:prstGeom prst="roundRect">
            <a:avLst>
              <a:gd name="adj" fmla="val 13227"/>
            </a:avLst>
          </a:prstGeom>
          <a:noFill/>
          <a:ln w="15875">
            <a:solidFill>
              <a:schemeClr val="tx1">
                <a:lumMod val="75000"/>
                <a:lumOff val="25000"/>
              </a:schemeClr>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endParaRPr>
          </a:p>
        </p:txBody>
      </p:sp>
      <p:sp>
        <p:nvSpPr>
          <p:cNvPr id="35" name="Rectangle 34">
            <a:extLst>
              <a:ext uri="{FF2B5EF4-FFF2-40B4-BE49-F238E27FC236}">
                <a16:creationId xmlns:a16="http://schemas.microsoft.com/office/drawing/2014/main" id="{BACBE33D-D327-2859-FC9C-F6D3D78155ED}"/>
              </a:ext>
            </a:extLst>
          </p:cNvPr>
          <p:cNvSpPr/>
          <p:nvPr/>
        </p:nvSpPr>
        <p:spPr bwMode="auto">
          <a:xfrm>
            <a:off x="9391659" y="1225444"/>
            <a:ext cx="867000" cy="127747"/>
          </a:xfrm>
          <a:prstGeom prst="rect">
            <a:avLst/>
          </a:prstGeom>
          <a:solidFill>
            <a:schemeClr val="tx1"/>
          </a:solidFill>
          <a:ln>
            <a:no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Messengers</a:t>
            </a:r>
          </a:p>
        </p:txBody>
      </p:sp>
      <p:sp>
        <p:nvSpPr>
          <p:cNvPr id="37" name="Rounded Rectangle 36">
            <a:extLst>
              <a:ext uri="{FF2B5EF4-FFF2-40B4-BE49-F238E27FC236}">
                <a16:creationId xmlns:a16="http://schemas.microsoft.com/office/drawing/2014/main" id="{77B941CC-5D55-F602-9149-6E25E4143F93}"/>
              </a:ext>
            </a:extLst>
          </p:cNvPr>
          <p:cNvSpPr/>
          <p:nvPr/>
        </p:nvSpPr>
        <p:spPr bwMode="auto">
          <a:xfrm>
            <a:off x="3697963" y="1305232"/>
            <a:ext cx="5446820" cy="414259"/>
          </a:xfrm>
          <a:prstGeom prst="roundRect">
            <a:avLst>
              <a:gd name="adj" fmla="val 9573"/>
            </a:avLst>
          </a:prstGeom>
          <a:noFill/>
          <a:ln w="15875">
            <a:solidFill>
              <a:schemeClr val="tx1">
                <a:lumMod val="75000"/>
                <a:lumOff val="25000"/>
              </a:schemeClr>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endParaRPr>
          </a:p>
        </p:txBody>
      </p:sp>
      <p:sp>
        <p:nvSpPr>
          <p:cNvPr id="38" name="Rectangle 37">
            <a:extLst>
              <a:ext uri="{FF2B5EF4-FFF2-40B4-BE49-F238E27FC236}">
                <a16:creationId xmlns:a16="http://schemas.microsoft.com/office/drawing/2014/main" id="{06401833-3735-A0DC-0F2A-02C15E2F122E}"/>
              </a:ext>
            </a:extLst>
          </p:cNvPr>
          <p:cNvSpPr/>
          <p:nvPr/>
        </p:nvSpPr>
        <p:spPr bwMode="auto">
          <a:xfrm>
            <a:off x="6081180" y="1240749"/>
            <a:ext cx="1130399" cy="155846"/>
          </a:xfrm>
          <a:prstGeom prst="rect">
            <a:avLst/>
          </a:prstGeom>
          <a:solidFill>
            <a:schemeClr val="tx1"/>
          </a:solidFill>
          <a:ln>
            <a:no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Developer Toolset</a:t>
            </a:r>
          </a:p>
        </p:txBody>
      </p:sp>
      <p:sp>
        <p:nvSpPr>
          <p:cNvPr id="40" name="Rounded Rectangle 39">
            <a:extLst>
              <a:ext uri="{FF2B5EF4-FFF2-40B4-BE49-F238E27FC236}">
                <a16:creationId xmlns:a16="http://schemas.microsoft.com/office/drawing/2014/main" id="{881C7E89-CFBE-B793-6B25-86CD63569DF0}"/>
              </a:ext>
            </a:extLst>
          </p:cNvPr>
          <p:cNvSpPr/>
          <p:nvPr/>
        </p:nvSpPr>
        <p:spPr bwMode="auto">
          <a:xfrm>
            <a:off x="10538903" y="1301772"/>
            <a:ext cx="1166010" cy="414259"/>
          </a:xfrm>
          <a:prstGeom prst="roundRect">
            <a:avLst>
              <a:gd name="adj" fmla="val 9573"/>
            </a:avLst>
          </a:prstGeom>
          <a:noFill/>
          <a:ln w="15875">
            <a:solidFill>
              <a:schemeClr val="tx1">
                <a:lumMod val="75000"/>
                <a:lumOff val="25000"/>
              </a:schemeClr>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endParaRPr>
          </a:p>
        </p:txBody>
      </p:sp>
      <p:sp>
        <p:nvSpPr>
          <p:cNvPr id="41" name="Rectangle 40">
            <a:extLst>
              <a:ext uri="{FF2B5EF4-FFF2-40B4-BE49-F238E27FC236}">
                <a16:creationId xmlns:a16="http://schemas.microsoft.com/office/drawing/2014/main" id="{6424A71C-0E02-717F-F4DC-F412FCCE8EDF}"/>
              </a:ext>
            </a:extLst>
          </p:cNvPr>
          <p:cNvSpPr/>
          <p:nvPr/>
        </p:nvSpPr>
        <p:spPr bwMode="auto">
          <a:xfrm>
            <a:off x="10623802" y="1221577"/>
            <a:ext cx="1027271" cy="137313"/>
          </a:xfrm>
          <a:prstGeom prst="rect">
            <a:avLst/>
          </a:prstGeom>
          <a:solidFill>
            <a:schemeClr val="tx1"/>
          </a:solidFill>
          <a:ln>
            <a:no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Tasks Tracking</a:t>
            </a:r>
          </a:p>
        </p:txBody>
      </p:sp>
      <p:sp>
        <p:nvSpPr>
          <p:cNvPr id="45" name="Rounded Rectangle 44">
            <a:extLst>
              <a:ext uri="{FF2B5EF4-FFF2-40B4-BE49-F238E27FC236}">
                <a16:creationId xmlns:a16="http://schemas.microsoft.com/office/drawing/2014/main" id="{F841A462-7047-64E7-2F10-E6A64F2993F1}"/>
              </a:ext>
            </a:extLst>
          </p:cNvPr>
          <p:cNvSpPr/>
          <p:nvPr/>
        </p:nvSpPr>
        <p:spPr bwMode="auto">
          <a:xfrm>
            <a:off x="3904513" y="2327597"/>
            <a:ext cx="1489523" cy="286736"/>
          </a:xfrm>
          <a:prstGeom prst="roundRect">
            <a:avLst>
              <a:gd name="adj" fmla="val 50000"/>
            </a:avLst>
          </a:prstGeom>
          <a:ln w="15875">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200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Business Analysis</a:t>
            </a:r>
          </a:p>
        </p:txBody>
      </p:sp>
      <p:sp>
        <p:nvSpPr>
          <p:cNvPr id="50" name="Rounded Rectangle 49">
            <a:extLst>
              <a:ext uri="{FF2B5EF4-FFF2-40B4-BE49-F238E27FC236}">
                <a16:creationId xmlns:a16="http://schemas.microsoft.com/office/drawing/2014/main" id="{569D166C-C1AB-188D-9F0F-D900A9DD6CCD}"/>
              </a:ext>
            </a:extLst>
          </p:cNvPr>
          <p:cNvSpPr/>
          <p:nvPr/>
        </p:nvSpPr>
        <p:spPr bwMode="auto">
          <a:xfrm>
            <a:off x="5795708" y="2327597"/>
            <a:ext cx="1333935" cy="286736"/>
          </a:xfrm>
          <a:prstGeom prst="roundRect">
            <a:avLst>
              <a:gd name="adj" fmla="val 50000"/>
            </a:avLst>
          </a:prstGeom>
          <a:ln w="15875">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200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Development</a:t>
            </a:r>
          </a:p>
        </p:txBody>
      </p:sp>
      <p:sp>
        <p:nvSpPr>
          <p:cNvPr id="52" name="Rounded Rectangle 51">
            <a:extLst>
              <a:ext uri="{FF2B5EF4-FFF2-40B4-BE49-F238E27FC236}">
                <a16:creationId xmlns:a16="http://schemas.microsoft.com/office/drawing/2014/main" id="{0AB69421-DF25-C4EA-B7ED-84029026F356}"/>
              </a:ext>
            </a:extLst>
          </p:cNvPr>
          <p:cNvSpPr/>
          <p:nvPr/>
        </p:nvSpPr>
        <p:spPr bwMode="auto">
          <a:xfrm>
            <a:off x="7531315" y="2327597"/>
            <a:ext cx="994169" cy="286736"/>
          </a:xfrm>
          <a:prstGeom prst="roundRect">
            <a:avLst>
              <a:gd name="adj" fmla="val 50000"/>
            </a:avLst>
          </a:prstGeom>
          <a:ln w="15875">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200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Testing</a:t>
            </a:r>
          </a:p>
        </p:txBody>
      </p:sp>
      <p:sp>
        <p:nvSpPr>
          <p:cNvPr id="53" name="Rounded Rectangle 52">
            <a:extLst>
              <a:ext uri="{FF2B5EF4-FFF2-40B4-BE49-F238E27FC236}">
                <a16:creationId xmlns:a16="http://schemas.microsoft.com/office/drawing/2014/main" id="{CEDEB352-C535-6974-32E4-CAC896DB839D}"/>
              </a:ext>
            </a:extLst>
          </p:cNvPr>
          <p:cNvSpPr/>
          <p:nvPr/>
        </p:nvSpPr>
        <p:spPr bwMode="auto">
          <a:xfrm>
            <a:off x="8927156" y="2327597"/>
            <a:ext cx="1210075" cy="286736"/>
          </a:xfrm>
          <a:prstGeom prst="roundRect">
            <a:avLst>
              <a:gd name="adj" fmla="val 50000"/>
            </a:avLst>
          </a:prstGeom>
          <a:ln w="15875">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200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Support</a:t>
            </a:r>
          </a:p>
        </p:txBody>
      </p:sp>
      <p:sp>
        <p:nvSpPr>
          <p:cNvPr id="54" name="Rounded Rectangle 53">
            <a:extLst>
              <a:ext uri="{FF2B5EF4-FFF2-40B4-BE49-F238E27FC236}">
                <a16:creationId xmlns:a16="http://schemas.microsoft.com/office/drawing/2014/main" id="{080B04A1-D133-DA7B-8CFE-B1135E458474}"/>
              </a:ext>
            </a:extLst>
          </p:cNvPr>
          <p:cNvSpPr/>
          <p:nvPr/>
        </p:nvSpPr>
        <p:spPr bwMode="auto">
          <a:xfrm>
            <a:off x="3698938" y="2121172"/>
            <a:ext cx="8005975" cy="623156"/>
          </a:xfrm>
          <a:prstGeom prst="roundRect">
            <a:avLst>
              <a:gd name="adj" fmla="val 11304"/>
            </a:avLst>
          </a:prstGeom>
          <a:noFill/>
          <a:ln w="15875">
            <a:solidFill>
              <a:schemeClr val="tx1">
                <a:lumMod val="75000"/>
                <a:lumOff val="25000"/>
              </a:schemeClr>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endParaRPr>
          </a:p>
        </p:txBody>
      </p:sp>
      <p:pic>
        <p:nvPicPr>
          <p:cNvPr id="55" name="Picture 2" descr="Jira - Free logo icons">
            <a:extLst>
              <a:ext uri="{FF2B5EF4-FFF2-40B4-BE49-F238E27FC236}">
                <a16:creationId xmlns:a16="http://schemas.microsoft.com/office/drawing/2014/main" id="{6E053B00-2207-17C0-D79B-97239E77EE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32894" y="5600290"/>
            <a:ext cx="276518" cy="28796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Confluence - Free logo icons">
            <a:extLst>
              <a:ext uri="{FF2B5EF4-FFF2-40B4-BE49-F238E27FC236}">
                <a16:creationId xmlns:a16="http://schemas.microsoft.com/office/drawing/2014/main" id="{DC36328D-F423-0817-73E6-65DD3ECC72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14299" y="1422984"/>
            <a:ext cx="213095" cy="21309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Free Azure Devops Logo Icon - Free Download Logos Logo Icons | IconScout">
            <a:extLst>
              <a:ext uri="{FF2B5EF4-FFF2-40B4-BE49-F238E27FC236}">
                <a16:creationId xmlns:a16="http://schemas.microsoft.com/office/drawing/2014/main" id="{EAC40E18-4ABA-1D43-2D1E-7596F4904CB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87806" y="1415575"/>
            <a:ext cx="241349" cy="24134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Free Azure Devops Logo Icon - Free Download Logos Logo Icons | IconScout">
            <a:extLst>
              <a:ext uri="{FF2B5EF4-FFF2-40B4-BE49-F238E27FC236}">
                <a16:creationId xmlns:a16="http://schemas.microsoft.com/office/drawing/2014/main" id="{15946702-E0B4-1900-EE83-FFF1B2EF0BB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16885" y="5591645"/>
            <a:ext cx="265484" cy="26548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Microsoft SharePoint color icon in PNG, SVG">
            <a:extLst>
              <a:ext uri="{FF2B5EF4-FFF2-40B4-BE49-F238E27FC236}">
                <a16:creationId xmlns:a16="http://schemas.microsoft.com/office/drawing/2014/main" id="{EF39AA35-A300-47F6-CDE8-7F5FEAD671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30346" y="5509136"/>
            <a:ext cx="450946" cy="45094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FEE39CA5-F10B-B797-37B0-3460F5DD399C}"/>
              </a:ext>
            </a:extLst>
          </p:cNvPr>
          <p:cNvSpPr/>
          <p:nvPr/>
        </p:nvSpPr>
        <p:spPr bwMode="auto">
          <a:xfrm>
            <a:off x="3831367" y="2071003"/>
            <a:ext cx="1664237" cy="153825"/>
          </a:xfrm>
          <a:prstGeom prst="rect">
            <a:avLst/>
          </a:prstGeom>
          <a:solidFill>
            <a:schemeClr val="tx1"/>
          </a:solidFill>
          <a:ln>
            <a:no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Agents Fleets</a:t>
            </a:r>
          </a:p>
        </p:txBody>
      </p:sp>
      <p:sp>
        <p:nvSpPr>
          <p:cNvPr id="66" name="Rounded Rectangle 65">
            <a:extLst>
              <a:ext uri="{FF2B5EF4-FFF2-40B4-BE49-F238E27FC236}">
                <a16:creationId xmlns:a16="http://schemas.microsoft.com/office/drawing/2014/main" id="{362011A6-6538-79C0-850C-357C28B76A6E}"/>
              </a:ext>
            </a:extLst>
          </p:cNvPr>
          <p:cNvSpPr/>
          <p:nvPr/>
        </p:nvSpPr>
        <p:spPr bwMode="auto">
          <a:xfrm>
            <a:off x="10538902" y="2322136"/>
            <a:ext cx="993625" cy="286736"/>
          </a:xfrm>
          <a:prstGeom prst="roundRect">
            <a:avLst>
              <a:gd name="adj" fmla="val 50000"/>
            </a:avLst>
          </a:prstGeom>
          <a:ln w="15875">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200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DevOps</a:t>
            </a:r>
          </a:p>
        </p:txBody>
      </p:sp>
      <p:pic>
        <p:nvPicPr>
          <p:cNvPr id="42" name="Picture 2" descr="Join the GitHub Copilot waitlist · GitHub">
            <a:extLst>
              <a:ext uri="{FF2B5EF4-FFF2-40B4-BE49-F238E27FC236}">
                <a16:creationId xmlns:a16="http://schemas.microsoft.com/office/drawing/2014/main" id="{B456C4A2-833D-3F9A-4015-46B0E184C42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59171" y="1373445"/>
            <a:ext cx="408035" cy="33411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What Is Amazon Q? Is It Just Another ChatGPT Clone?">
            <a:extLst>
              <a:ext uri="{FF2B5EF4-FFF2-40B4-BE49-F238E27FC236}">
                <a16:creationId xmlns:a16="http://schemas.microsoft.com/office/drawing/2014/main" id="{88988749-F3FA-BCEE-1EC5-BC71EECC9F2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8109" y="1412370"/>
            <a:ext cx="494034" cy="240327"/>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E21BE947-D722-37BA-D2E1-F1BB479125D7}"/>
              </a:ext>
            </a:extLst>
          </p:cNvPr>
          <p:cNvSpPr txBox="1"/>
          <p:nvPr/>
        </p:nvSpPr>
        <p:spPr>
          <a:xfrm>
            <a:off x="456297" y="3430662"/>
            <a:ext cx="2623567" cy="338554"/>
          </a:xfrm>
          <a:prstGeom prst="rect">
            <a:avLst/>
          </a:prstGeom>
          <a:noFill/>
        </p:spPr>
        <p:txBody>
          <a:bodyPr wrap="square" lIns="0" tIns="0" rIns="0" bIns="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18DFF"/>
                </a:solidFill>
                <a:effectLst/>
                <a:uLnTx/>
                <a:uFillTx/>
                <a:latin typeface="Calibri"/>
                <a:ea typeface="Calibri"/>
                <a:cs typeface="Calibri"/>
              </a:rPr>
              <a:t>Custom agents runtime </a:t>
            </a:r>
            <a:r>
              <a:rPr kumimoji="0" lang="en-US" sz="1100" b="0" i="0" u="none" strike="noStrike" kern="1200" cap="none" spc="0" normalizeH="0" baseline="0" noProof="0">
                <a:ln>
                  <a:noFill/>
                </a:ln>
                <a:solidFill>
                  <a:srgbClr val="FFFFFF"/>
                </a:solidFill>
                <a:effectLst/>
                <a:uLnTx/>
                <a:uFillTx/>
                <a:latin typeface="Calibri"/>
                <a:ea typeface="Calibri"/>
                <a:cs typeface="Calibri"/>
              </a:rPr>
              <a:t>supporting build, test and execute phases </a:t>
            </a:r>
          </a:p>
        </p:txBody>
      </p:sp>
      <p:cxnSp>
        <p:nvCxnSpPr>
          <p:cNvPr id="39" name="Straight Connector 38">
            <a:extLst>
              <a:ext uri="{FF2B5EF4-FFF2-40B4-BE49-F238E27FC236}">
                <a16:creationId xmlns:a16="http://schemas.microsoft.com/office/drawing/2014/main" id="{28E25FC1-D404-8DF6-9503-956EC1A02788}"/>
              </a:ext>
            </a:extLst>
          </p:cNvPr>
          <p:cNvCxnSpPr>
            <a:cxnSpLocks/>
          </p:cNvCxnSpPr>
          <p:nvPr/>
        </p:nvCxnSpPr>
        <p:spPr>
          <a:xfrm>
            <a:off x="3333099" y="5739026"/>
            <a:ext cx="359031"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6A65948-45A5-F951-4A26-26E19425CCEC}"/>
              </a:ext>
            </a:extLst>
          </p:cNvPr>
          <p:cNvCxnSpPr>
            <a:cxnSpLocks/>
          </p:cNvCxnSpPr>
          <p:nvPr/>
        </p:nvCxnSpPr>
        <p:spPr>
          <a:xfrm>
            <a:off x="3333099" y="3599939"/>
            <a:ext cx="359031"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3FAA74C-1426-841A-EA79-3332C8158C27}"/>
              </a:ext>
            </a:extLst>
          </p:cNvPr>
          <p:cNvCxnSpPr>
            <a:cxnSpLocks/>
          </p:cNvCxnSpPr>
          <p:nvPr/>
        </p:nvCxnSpPr>
        <p:spPr>
          <a:xfrm>
            <a:off x="3334857" y="5140128"/>
            <a:ext cx="6953261" cy="0"/>
          </a:xfrm>
          <a:prstGeom prst="line">
            <a:avLst/>
          </a:prstGeom>
          <a:ln>
            <a:solidFill>
              <a:schemeClr val="tx1"/>
            </a:solidFill>
            <a:tailEnd type="ova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F04BA80-D6E7-5D99-7EAC-A24ABB28136D}"/>
              </a:ext>
            </a:extLst>
          </p:cNvPr>
          <p:cNvCxnSpPr>
            <a:cxnSpLocks/>
          </p:cNvCxnSpPr>
          <p:nvPr/>
        </p:nvCxnSpPr>
        <p:spPr>
          <a:xfrm>
            <a:off x="3333099" y="2377246"/>
            <a:ext cx="359031"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pic>
        <p:nvPicPr>
          <p:cNvPr id="70" name="Picture 69" descr="A blue and white text&#10;&#10;AI-generated content may be incorrect.">
            <a:extLst>
              <a:ext uri="{FF2B5EF4-FFF2-40B4-BE49-F238E27FC236}">
                <a16:creationId xmlns:a16="http://schemas.microsoft.com/office/drawing/2014/main" id="{B593AC1F-E04E-F168-26F2-A9A1E61FFFF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63047" y="1387686"/>
            <a:ext cx="631785" cy="265011"/>
          </a:xfrm>
          <a:prstGeom prst="rect">
            <a:avLst/>
          </a:prstGeom>
        </p:spPr>
      </p:pic>
      <p:sp>
        <p:nvSpPr>
          <p:cNvPr id="43" name="TextBox 42">
            <a:extLst>
              <a:ext uri="{FF2B5EF4-FFF2-40B4-BE49-F238E27FC236}">
                <a16:creationId xmlns:a16="http://schemas.microsoft.com/office/drawing/2014/main" id="{8096442F-8A6B-5870-EAB9-24702B37A813}"/>
              </a:ext>
            </a:extLst>
          </p:cNvPr>
          <p:cNvSpPr txBox="1"/>
          <p:nvPr/>
        </p:nvSpPr>
        <p:spPr>
          <a:xfrm>
            <a:off x="447618" y="5525650"/>
            <a:ext cx="2618357" cy="338554"/>
          </a:xfrm>
          <a:prstGeom prst="rect">
            <a:avLst/>
          </a:prstGeom>
          <a:noFill/>
        </p:spPr>
        <p:txBody>
          <a:bodyPr wrap="square" lIns="0" tIns="0" rIns="0" bIns="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18DFF"/>
                </a:solidFill>
                <a:effectLst/>
                <a:uLnTx/>
                <a:uFillTx/>
                <a:latin typeface="Calibri"/>
                <a:ea typeface="Calibri"/>
                <a:cs typeface="Calibri"/>
              </a:rPr>
              <a:t>Models and data connectors </a:t>
            </a:r>
            <a:r>
              <a:rPr kumimoji="0" lang="en-US" sz="1100" b="0" i="0" u="none" strike="noStrike" kern="1200" cap="none" spc="0" normalizeH="0" baseline="0" noProof="0">
                <a:ln>
                  <a:noFill/>
                </a:ln>
                <a:solidFill>
                  <a:srgbClr val="FFFFFF"/>
                </a:solidFill>
                <a:effectLst/>
                <a:uLnTx/>
                <a:uFillTx/>
                <a:latin typeface="Calibri"/>
                <a:ea typeface="Calibri"/>
                <a:cs typeface="Calibri"/>
              </a:rPr>
              <a:t>for integrating and extending project toolset</a:t>
            </a:r>
            <a:r>
              <a:rPr kumimoji="0" lang="en-US" sz="1100" b="0" i="0" u="none" strike="noStrike" kern="1200" cap="none" spc="0" normalizeH="0" baseline="0" noProof="0">
                <a:ln>
                  <a:noFill/>
                </a:ln>
                <a:solidFill>
                  <a:srgbClr val="FF0000"/>
                </a:solidFill>
                <a:effectLst/>
                <a:uLnTx/>
                <a:uFillTx/>
                <a:latin typeface="Calibri"/>
                <a:ea typeface="Calibri"/>
                <a:cs typeface="Calibri"/>
              </a:rPr>
              <a:t> </a:t>
            </a:r>
          </a:p>
        </p:txBody>
      </p:sp>
      <p:sp>
        <p:nvSpPr>
          <p:cNvPr id="44" name="TextBox 43">
            <a:extLst>
              <a:ext uri="{FF2B5EF4-FFF2-40B4-BE49-F238E27FC236}">
                <a16:creationId xmlns:a16="http://schemas.microsoft.com/office/drawing/2014/main" id="{1CDC45C5-7479-A90C-8E2B-BFAC41ECA37D}"/>
              </a:ext>
            </a:extLst>
          </p:cNvPr>
          <p:cNvSpPr txBox="1"/>
          <p:nvPr/>
        </p:nvSpPr>
        <p:spPr>
          <a:xfrm>
            <a:off x="451087" y="2204212"/>
            <a:ext cx="2628777" cy="338554"/>
          </a:xfrm>
          <a:prstGeom prst="rect">
            <a:avLst/>
          </a:prstGeom>
          <a:noFill/>
        </p:spPr>
        <p:txBody>
          <a:bodyPr wrap="square" lIns="0" tIns="0" rIns="0" bIns="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18DFF"/>
                </a:solidFill>
                <a:effectLst/>
                <a:uLnTx/>
                <a:uFillTx/>
                <a:latin typeface="Calibri"/>
                <a:ea typeface="Calibri"/>
                <a:cs typeface="Calibri"/>
              </a:rPr>
              <a:t>Library of agents and workflows </a:t>
            </a:r>
            <a:r>
              <a:rPr kumimoji="0" lang="en-US" sz="1100" b="0" i="0" u="none" strike="noStrike" kern="1200" cap="none" spc="0" normalizeH="0" baseline="0" noProof="0">
                <a:ln>
                  <a:noFill/>
                </a:ln>
                <a:solidFill>
                  <a:srgbClr val="FBFAFA"/>
                </a:solidFill>
                <a:effectLst/>
                <a:uLnTx/>
                <a:uFillTx/>
                <a:latin typeface="Calibri"/>
                <a:ea typeface="Calibri"/>
                <a:cs typeface="Calibri"/>
              </a:rPr>
              <a:t>for highly contextualized custom agents and workflows</a:t>
            </a:r>
          </a:p>
        </p:txBody>
      </p:sp>
      <p:sp>
        <p:nvSpPr>
          <p:cNvPr id="63" name="TextBox 62">
            <a:extLst>
              <a:ext uri="{FF2B5EF4-FFF2-40B4-BE49-F238E27FC236}">
                <a16:creationId xmlns:a16="http://schemas.microsoft.com/office/drawing/2014/main" id="{A7DA4CBF-BE5F-DAB0-D238-34C9CBABD9A8}"/>
              </a:ext>
            </a:extLst>
          </p:cNvPr>
          <p:cNvSpPr txBox="1"/>
          <p:nvPr/>
        </p:nvSpPr>
        <p:spPr>
          <a:xfrm>
            <a:off x="458213" y="1275615"/>
            <a:ext cx="2763164" cy="507831"/>
          </a:xfrm>
          <a:prstGeom prst="rect">
            <a:avLst/>
          </a:prstGeom>
          <a:noFill/>
        </p:spPr>
        <p:txBody>
          <a:bodyPr wrap="square" lIns="0" tIns="0" rIns="0" bIns="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18DFF"/>
                </a:solidFill>
                <a:effectLst/>
                <a:uLnTx/>
                <a:uFillTx/>
                <a:latin typeface="Calibri"/>
                <a:ea typeface="Calibri"/>
                <a:cs typeface="Calibri"/>
              </a:rPr>
              <a:t>Role-based c</a:t>
            </a:r>
            <a:r>
              <a:rPr kumimoji="0" lang="en-US" sz="1100" b="1" i="0" u="none" strike="noStrike" kern="1200" cap="none" spc="0" normalizeH="0" baseline="0" noProof="0" err="1">
                <a:ln>
                  <a:noFill/>
                </a:ln>
                <a:solidFill>
                  <a:srgbClr val="418DFF"/>
                </a:solidFill>
                <a:effectLst/>
                <a:uLnTx/>
                <a:uFillTx/>
                <a:latin typeface="Calibri"/>
                <a:ea typeface="Calibri"/>
                <a:cs typeface="Calibri"/>
              </a:rPr>
              <a:t>hannels</a:t>
            </a:r>
            <a:r>
              <a:rPr kumimoji="0" lang="en-US" sz="1100" b="1" i="0" u="none" strike="noStrike" kern="1200" cap="none" spc="0" normalizeH="0" baseline="0" noProof="0">
                <a:ln>
                  <a:noFill/>
                </a:ln>
                <a:solidFill>
                  <a:srgbClr val="418DFF"/>
                </a:solidFill>
                <a:effectLst/>
                <a:uLnTx/>
                <a:uFillTx/>
                <a:latin typeface="Calibri"/>
                <a:ea typeface="Calibri"/>
                <a:cs typeface="Calibri"/>
              </a:rPr>
              <a:t> </a:t>
            </a:r>
            <a:r>
              <a:rPr kumimoji="0" lang="en-US" sz="1100" b="0" i="0" u="none" strike="noStrike" kern="1200" cap="none" spc="0" normalizeH="0" baseline="0" noProof="0">
                <a:ln>
                  <a:noFill/>
                </a:ln>
                <a:solidFill>
                  <a:srgbClr val="FFFFFF"/>
                </a:solidFill>
                <a:effectLst/>
                <a:uLnTx/>
                <a:uFillTx/>
                <a:latin typeface="Calibri"/>
                <a:ea typeface="Calibri"/>
                <a:cs typeface="Calibri"/>
              </a:rPr>
              <a:t>extended with custom agents and workflows to accelerate day-to-day tasks</a:t>
            </a:r>
          </a:p>
        </p:txBody>
      </p:sp>
      <p:cxnSp>
        <p:nvCxnSpPr>
          <p:cNvPr id="64" name="Straight Connector 63">
            <a:extLst>
              <a:ext uri="{FF2B5EF4-FFF2-40B4-BE49-F238E27FC236}">
                <a16:creationId xmlns:a16="http://schemas.microsoft.com/office/drawing/2014/main" id="{F1340985-C95E-756E-5845-680596C6C289}"/>
              </a:ext>
            </a:extLst>
          </p:cNvPr>
          <p:cNvCxnSpPr>
            <a:cxnSpLocks/>
          </p:cNvCxnSpPr>
          <p:nvPr/>
        </p:nvCxnSpPr>
        <p:spPr>
          <a:xfrm>
            <a:off x="3333099" y="1512362"/>
            <a:ext cx="359031"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pic>
        <p:nvPicPr>
          <p:cNvPr id="33" name="Picture 32" descr="A logo with a triangle and a triangle in the middle&#10;&#10;Description automatically generated">
            <a:extLst>
              <a:ext uri="{FF2B5EF4-FFF2-40B4-BE49-F238E27FC236}">
                <a16:creationId xmlns:a16="http://schemas.microsoft.com/office/drawing/2014/main" id="{CA2C461D-C91C-73C8-AF6D-BF408E9DF3BF}"/>
              </a:ext>
            </a:extLst>
          </p:cNvPr>
          <p:cNvPicPr>
            <a:picLocks noChangeAspect="1"/>
          </p:cNvPicPr>
          <p:nvPr/>
        </p:nvPicPr>
        <p:blipFill>
          <a:blip r:embed="rId20">
            <a:extLst>
              <a:ext uri="{28A0092B-C50C-407E-A947-70E740481C1C}">
                <a14:useLocalDpi xmlns:a14="http://schemas.microsoft.com/office/drawing/2010/main" val="0"/>
              </a:ext>
            </a:extLst>
          </a:blip>
          <a:srcRect l="7127" t="30238" r="7521" b="29899"/>
          <a:stretch/>
        </p:blipFill>
        <p:spPr>
          <a:xfrm>
            <a:off x="5630938" y="1395565"/>
            <a:ext cx="827330" cy="257132"/>
          </a:xfrm>
          <a:prstGeom prst="rect">
            <a:avLst/>
          </a:prstGeom>
        </p:spPr>
      </p:pic>
      <p:sp>
        <p:nvSpPr>
          <p:cNvPr id="69" name="Rounded Rectangle 8">
            <a:extLst>
              <a:ext uri="{FF2B5EF4-FFF2-40B4-BE49-F238E27FC236}">
                <a16:creationId xmlns:a16="http://schemas.microsoft.com/office/drawing/2014/main" id="{58C2FC7C-F2E6-578B-ADD6-F3EE9F3323FF}"/>
              </a:ext>
            </a:extLst>
          </p:cNvPr>
          <p:cNvSpPr/>
          <p:nvPr/>
        </p:nvSpPr>
        <p:spPr bwMode="auto">
          <a:xfrm>
            <a:off x="3831367" y="4583786"/>
            <a:ext cx="7697788" cy="267870"/>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Curated High Quality Context</a:t>
            </a:r>
          </a:p>
        </p:txBody>
      </p:sp>
      <p:sp>
        <p:nvSpPr>
          <p:cNvPr id="72" name="TextBox 71">
            <a:extLst>
              <a:ext uri="{FF2B5EF4-FFF2-40B4-BE49-F238E27FC236}">
                <a16:creationId xmlns:a16="http://schemas.microsoft.com/office/drawing/2014/main" id="{DACFA6F2-2AD1-2CB1-A4E6-A147D8B8BAF2}"/>
              </a:ext>
            </a:extLst>
          </p:cNvPr>
          <p:cNvSpPr txBox="1"/>
          <p:nvPr/>
        </p:nvSpPr>
        <p:spPr>
          <a:xfrm>
            <a:off x="451087" y="4491007"/>
            <a:ext cx="2623567" cy="507831"/>
          </a:xfrm>
          <a:prstGeom prst="rect">
            <a:avLst/>
          </a:prstGeom>
          <a:noFill/>
        </p:spPr>
        <p:txBody>
          <a:bodyPr wrap="square" lIns="0" tIns="0" rIns="0" bIns="0" rtlCol="0" anchor="t">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18DFF"/>
                </a:solidFill>
                <a:effectLst/>
                <a:uLnTx/>
                <a:uFillTx/>
                <a:latin typeface="Calibri"/>
                <a:ea typeface="Calibri"/>
                <a:cs typeface="Calibri"/>
              </a:rPr>
              <a:t>Curated high-quality content </a:t>
            </a:r>
            <a:r>
              <a:rPr kumimoji="0" lang="en-US" sz="1100" b="0" i="0" u="none" strike="noStrike" kern="1200" cap="none" spc="0" normalizeH="0" baseline="0" noProof="0">
                <a:ln>
                  <a:noFill/>
                </a:ln>
                <a:solidFill>
                  <a:srgbClr val="FFFFFF"/>
                </a:solidFill>
                <a:effectLst/>
                <a:uLnTx/>
                <a:uFillTx/>
                <a:latin typeface="Calibri"/>
                <a:ea typeface="Calibri"/>
                <a:cs typeface="Calibri"/>
              </a:rPr>
              <a:t>with removed noise and gaps as pre-requirement for quality output</a:t>
            </a:r>
          </a:p>
        </p:txBody>
      </p:sp>
      <p:cxnSp>
        <p:nvCxnSpPr>
          <p:cNvPr id="51" name="Straight Connector 50">
            <a:extLst>
              <a:ext uri="{FF2B5EF4-FFF2-40B4-BE49-F238E27FC236}">
                <a16:creationId xmlns:a16="http://schemas.microsoft.com/office/drawing/2014/main" id="{253D67E7-F583-ACE0-F5C0-35E9A3B40A14}"/>
              </a:ext>
            </a:extLst>
          </p:cNvPr>
          <p:cNvCxnSpPr>
            <a:cxnSpLocks/>
          </p:cNvCxnSpPr>
          <p:nvPr/>
        </p:nvCxnSpPr>
        <p:spPr>
          <a:xfrm>
            <a:off x="3333099" y="4717721"/>
            <a:ext cx="359031"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sp>
        <p:nvSpPr>
          <p:cNvPr id="78" name="Rounded Rectangle 18">
            <a:extLst>
              <a:ext uri="{FF2B5EF4-FFF2-40B4-BE49-F238E27FC236}">
                <a16:creationId xmlns:a16="http://schemas.microsoft.com/office/drawing/2014/main" id="{FCC4B13B-C238-8ECB-6A71-5A58CC14C217}"/>
              </a:ext>
            </a:extLst>
          </p:cNvPr>
          <p:cNvSpPr/>
          <p:nvPr/>
        </p:nvSpPr>
        <p:spPr bwMode="auto">
          <a:xfrm>
            <a:off x="3817445" y="3825538"/>
            <a:ext cx="1785811" cy="259079"/>
          </a:xfrm>
          <a:prstGeom prst="roundRect">
            <a:avLst/>
          </a:prstGeom>
          <a:noFill/>
          <a:ln>
            <a:solidFill>
              <a:schemeClr val="accent2"/>
            </a:solidFill>
          </a:ln>
          <a:effectLst/>
        </p:spPr>
        <p:txBody>
          <a:bodyPr wrap="square" lIns="0" tIns="0" rIns="0" bIns="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Human Sans ExtraLight" charset="0"/>
                <a:cs typeface="Calibri" panose="020F0502020204030204" pitchFamily="34" charset="0"/>
              </a:rPr>
              <a:t>Data sources</a:t>
            </a:r>
          </a:p>
        </p:txBody>
      </p:sp>
      <p:pic>
        <p:nvPicPr>
          <p:cNvPr id="87" name="Picture 86" descr="A logo of a company&#10;&#10;AI-generated content may be incorrect.">
            <a:extLst>
              <a:ext uri="{FF2B5EF4-FFF2-40B4-BE49-F238E27FC236}">
                <a16:creationId xmlns:a16="http://schemas.microsoft.com/office/drawing/2014/main" id="{8605FFE9-668A-4A81-95A2-9C285E7C952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52504" y="1366257"/>
            <a:ext cx="300080" cy="286440"/>
          </a:xfrm>
          <a:prstGeom prst="rect">
            <a:avLst/>
          </a:prstGeom>
        </p:spPr>
      </p:pic>
      <p:cxnSp>
        <p:nvCxnSpPr>
          <p:cNvPr id="89" name="Straight Connector 88">
            <a:extLst>
              <a:ext uri="{FF2B5EF4-FFF2-40B4-BE49-F238E27FC236}">
                <a16:creationId xmlns:a16="http://schemas.microsoft.com/office/drawing/2014/main" id="{880FE774-5CE0-CAC5-9058-A450A6A4E00E}"/>
              </a:ext>
            </a:extLst>
          </p:cNvPr>
          <p:cNvCxnSpPr>
            <a:cxnSpLocks/>
          </p:cNvCxnSpPr>
          <p:nvPr/>
        </p:nvCxnSpPr>
        <p:spPr>
          <a:xfrm>
            <a:off x="5458268" y="1356822"/>
            <a:ext cx="8916" cy="32622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8044CB-B669-AC5A-C70B-947A58249619}"/>
              </a:ext>
            </a:extLst>
          </p:cNvPr>
          <p:cNvSpPr/>
          <p:nvPr/>
        </p:nvSpPr>
        <p:spPr bwMode="auto">
          <a:xfrm>
            <a:off x="3568746" y="1889554"/>
            <a:ext cx="8321040" cy="3310128"/>
          </a:xfrm>
          <a:prstGeom prst="rect">
            <a:avLst/>
          </a:prstGeom>
          <a:noFill/>
          <a:ln w="12700">
            <a:solidFill>
              <a:schemeClr val="tx2"/>
            </a:solidFill>
            <a:prstDash val="dash"/>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3" name="TextBox 22">
            <a:extLst>
              <a:ext uri="{FF2B5EF4-FFF2-40B4-BE49-F238E27FC236}">
                <a16:creationId xmlns:a16="http://schemas.microsoft.com/office/drawing/2014/main" id="{5F4E1DFA-DA3A-ED3B-40C0-B6C8DF90E7D7}"/>
              </a:ext>
            </a:extLst>
          </p:cNvPr>
          <p:cNvSpPr txBox="1"/>
          <p:nvPr/>
        </p:nvSpPr>
        <p:spPr>
          <a:xfrm>
            <a:off x="7229754" y="1906175"/>
            <a:ext cx="1128459" cy="184666"/>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Calibri"/>
                <a:cs typeface="Arial"/>
              </a:rPr>
              <a:t>AI Run Platform</a:t>
            </a:r>
          </a:p>
        </p:txBody>
      </p:sp>
    </p:spTree>
    <p:extLst>
      <p:ext uri="{BB962C8B-B14F-4D97-AF65-F5344CB8AC3E}">
        <p14:creationId xmlns:p14="http://schemas.microsoft.com/office/powerpoint/2010/main" val="290488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263D9-3669-5419-3124-F4D1C99AE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53165-EE2C-A473-CF5C-7A0373E3357F}"/>
              </a:ext>
            </a:extLst>
          </p:cNvPr>
          <p:cNvSpPr>
            <a:spLocks noGrp="1"/>
          </p:cNvSpPr>
          <p:nvPr>
            <p:ph type="title"/>
          </p:nvPr>
        </p:nvSpPr>
        <p:spPr/>
        <p:txBody>
          <a:bodyPr/>
          <a:lstStyle/>
          <a:p>
            <a:r>
              <a:rPr lang="en-US"/>
              <a:t>Examples of Agents</a:t>
            </a:r>
          </a:p>
        </p:txBody>
      </p:sp>
      <p:sp>
        <p:nvSpPr>
          <p:cNvPr id="3" name="Text Placeholder 2">
            <a:extLst>
              <a:ext uri="{FF2B5EF4-FFF2-40B4-BE49-F238E27FC236}">
                <a16:creationId xmlns:a16="http://schemas.microsoft.com/office/drawing/2014/main" id="{7C9FC53D-C709-03FF-8E09-560A57EAD811}"/>
              </a:ext>
            </a:extLst>
          </p:cNvPr>
          <p:cNvSpPr>
            <a:spLocks noGrp="1"/>
          </p:cNvSpPr>
          <p:nvPr>
            <p:ph type="body" sz="quarter" idx="15"/>
          </p:nvPr>
        </p:nvSpPr>
        <p:spPr>
          <a:xfrm>
            <a:off x="457200" y="382446"/>
            <a:ext cx="4305300" cy="246923"/>
          </a:xfrm>
        </p:spPr>
        <p:txBody>
          <a:bodyPr>
            <a:normAutofit/>
          </a:bodyPr>
          <a:lstStyle/>
          <a:p>
            <a:r>
              <a:rPr lang="en-US"/>
              <a:t>Innovation center: Technology</a:t>
            </a:r>
            <a:endParaRPr lang="en-GE"/>
          </a:p>
        </p:txBody>
      </p:sp>
      <p:sp>
        <p:nvSpPr>
          <p:cNvPr id="4" name="Text Placeholder 5">
            <a:extLst>
              <a:ext uri="{FF2B5EF4-FFF2-40B4-BE49-F238E27FC236}">
                <a16:creationId xmlns:a16="http://schemas.microsoft.com/office/drawing/2014/main" id="{2872F82B-3632-F5FE-0542-531C38BE2BE0}"/>
              </a:ext>
            </a:extLst>
          </p:cNvPr>
          <p:cNvSpPr txBox="1">
            <a:spLocks/>
          </p:cNvSpPr>
          <p:nvPr/>
        </p:nvSpPr>
        <p:spPr>
          <a:xfrm>
            <a:off x="457200" y="1903681"/>
            <a:ext cx="2203705" cy="3697592"/>
          </a:xfrm>
          <a:prstGeom prst="rect">
            <a:avLst/>
          </a:prstGeom>
        </p:spPr>
        <p:txBody>
          <a:bodyPr wrap="square" lIns="144000" tIns="180000" rIns="14400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600" b="0" i="0" kern="1200">
                <a:solidFill>
                  <a:schemeClr val="tx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04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Scope:</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Draft user stories in Rally</a:t>
            </a:r>
          </a:p>
          <a:p>
            <a:pPr marL="213750" marR="0" lvl="0" indent="-213750" algn="l"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Standardize stories format</a:t>
            </a:r>
            <a:endParaRPr kumimoji="0" lang="ru-RU"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a:p>
            <a:pPr marL="213750" marR="0" lvl="0" indent="-213750" algn="l"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Enable Dev/QA to get an answer from BA/PO faster by querying documentation/codebase</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04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Solution Highlight:</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Load context from Rally, Confluence, SharePoint</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Get a Teams call transcript and create a summary</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Suggest epics/features/stories list based on the summary</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Create Rally stories for the approved items</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04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endParaRPr>
          </a:p>
        </p:txBody>
      </p:sp>
      <p:sp>
        <p:nvSpPr>
          <p:cNvPr id="8" name="Text Placeholder 7">
            <a:extLst>
              <a:ext uri="{FF2B5EF4-FFF2-40B4-BE49-F238E27FC236}">
                <a16:creationId xmlns:a16="http://schemas.microsoft.com/office/drawing/2014/main" id="{83A6A165-EEDB-C610-0698-FFA3CAEE99A4}"/>
              </a:ext>
            </a:extLst>
          </p:cNvPr>
          <p:cNvSpPr txBox="1">
            <a:spLocks/>
          </p:cNvSpPr>
          <p:nvPr/>
        </p:nvSpPr>
        <p:spPr>
          <a:xfrm>
            <a:off x="3519385" y="1903681"/>
            <a:ext cx="2088000" cy="4164387"/>
          </a:xfrm>
          <a:prstGeom prst="rect">
            <a:avLst/>
          </a:prstGeom>
        </p:spPr>
        <p:txBody>
          <a:bodyPr vert="horz" wrap="square" lIns="144000" tIns="180000" rIns="144000" bIns="0" rtlCol="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lang="en-US" sz="14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04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Scope:</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Augment test case generation process with AI agent, to increase efficiency of test case generation</a:t>
            </a:r>
          </a:p>
          <a:p>
            <a:pPr marL="213750" marR="0" lvl="0" indent="-213750" algn="l"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Minimize operational overhead of working within multiple tools (Rally, QTest) by enabling chat interface to create TCs</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04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Solution Highlight:</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Integrate assistant with Rally and QTest</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Integrate assistant with Confluence as additional data source</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Tune assistant on expected Test case format and all required fields in Rally / Qtest to support traceability between requirements and test cases</a:t>
            </a:r>
          </a:p>
        </p:txBody>
      </p:sp>
      <p:sp>
        <p:nvSpPr>
          <p:cNvPr id="9" name="Text Placeholder 5">
            <a:extLst>
              <a:ext uri="{FF2B5EF4-FFF2-40B4-BE49-F238E27FC236}">
                <a16:creationId xmlns:a16="http://schemas.microsoft.com/office/drawing/2014/main" id="{404DA9A6-8D47-4FC0-EEEC-30A1A32D1AE2}"/>
              </a:ext>
            </a:extLst>
          </p:cNvPr>
          <p:cNvSpPr txBox="1">
            <a:spLocks/>
          </p:cNvSpPr>
          <p:nvPr/>
        </p:nvSpPr>
        <p:spPr>
          <a:xfrm>
            <a:off x="9643752" y="1903681"/>
            <a:ext cx="2088000" cy="4091990"/>
          </a:xfrm>
          <a:prstGeom prst="rect">
            <a:avLst/>
          </a:prstGeom>
        </p:spPr>
        <p:txBody>
          <a:bodyPr vert="horz" wrap="square" lIns="144000" tIns="180000" rIns="144000" bIns="0" rtlCol="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lang="en-US" sz="14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04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Scope:</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Minimise time required on Increasing Unit Tests Coverage in new and legacy code</a:t>
            </a:r>
          </a:p>
          <a:p>
            <a:pPr marL="213750" marR="0" lvl="0" indent="-213750" algn="l"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kumimoji="0" lang="en-GB"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Avoid bugs when changing the code</a:t>
            </a:r>
            <a:endPar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04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Solution Highlight:</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Adjust the agent for  project specific codebase</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Generate Missing Unit Tests</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Offer quality gates that reject generated tests failing to enhance code coverage or adhere to the defined standards of well-written unit tests.</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The tool is integrated into the CI/CD pipeline to become part of the development lifecycle.</a:t>
            </a:r>
          </a:p>
        </p:txBody>
      </p:sp>
      <p:sp>
        <p:nvSpPr>
          <p:cNvPr id="12" name="Text Placeholder 5">
            <a:extLst>
              <a:ext uri="{FF2B5EF4-FFF2-40B4-BE49-F238E27FC236}">
                <a16:creationId xmlns:a16="http://schemas.microsoft.com/office/drawing/2014/main" id="{9219BE5F-AF2C-EEE4-2CC0-A5713BFEDE59}"/>
              </a:ext>
            </a:extLst>
          </p:cNvPr>
          <p:cNvSpPr txBox="1">
            <a:spLocks/>
          </p:cNvSpPr>
          <p:nvPr/>
        </p:nvSpPr>
        <p:spPr>
          <a:xfrm>
            <a:off x="6581569" y="1903681"/>
            <a:ext cx="2088000" cy="4354626"/>
          </a:xfrm>
          <a:prstGeom prst="rect">
            <a:avLst/>
          </a:prstGeom>
        </p:spPr>
        <p:txBody>
          <a:bodyPr wrap="square" lIns="144000" tIns="180000" rIns="14400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600" b="0" i="0" kern="1200">
                <a:solidFill>
                  <a:schemeClr val="tx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04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Scope:</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Support automated testing engineers with generation of code for new automated tests using AI</a:t>
            </a:r>
          </a:p>
          <a:p>
            <a:pPr marL="213750" marR="0" lvl="0" indent="-213750" algn="l"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Aid engineers with supporting assistant for updating existing test</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04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Solution Highlight:</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Create required Data sets / Class Diagrams for existing test automation framework(s)</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Integrate assistant with GitHub, Rally and QTest</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Tune assistant on coding standards and process for automated tests development</a:t>
            </a:r>
          </a:p>
          <a:p>
            <a:pPr marL="213750" marR="0" lvl="0" indent="-2137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40" b="0" i="0" u="none" strike="noStrike" kern="1200" cap="none" spc="0" normalizeH="0" baseline="0" noProof="0">
                <a:ln>
                  <a:noFill/>
                </a:ln>
                <a:solidFill>
                  <a:srgbClr val="FFFFFF"/>
                </a:solidFill>
                <a:effectLst/>
                <a:uLnTx/>
                <a:uFillTx/>
                <a:latin typeface="Calibri Light" panose="020F0302020204030204" pitchFamily="34" charset="0"/>
                <a:ea typeface="Calibri" panose="020F0502020204030204" pitchFamily="34" charset="0"/>
                <a:cs typeface="Calibri Light" panose="020F0302020204030204" pitchFamily="34" charset="0"/>
              </a:rPr>
              <a:t>Provide access to assistant through IDE</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04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endParaRPr>
          </a:p>
        </p:txBody>
      </p:sp>
      <p:sp>
        <p:nvSpPr>
          <p:cNvPr id="15" name="Rounded Rectangle 14">
            <a:extLst>
              <a:ext uri="{FF2B5EF4-FFF2-40B4-BE49-F238E27FC236}">
                <a16:creationId xmlns:a16="http://schemas.microsoft.com/office/drawing/2014/main" id="{EBC1FCB2-7CDD-3915-15BA-1C840F29650D}"/>
              </a:ext>
            </a:extLst>
          </p:cNvPr>
          <p:cNvSpPr/>
          <p:nvPr/>
        </p:nvSpPr>
        <p:spPr bwMode="auto">
          <a:xfrm>
            <a:off x="457201" y="1351950"/>
            <a:ext cx="2088000" cy="457200"/>
          </a:xfrm>
          <a:prstGeom prst="roundRect">
            <a:avLst>
              <a:gd name="adj" fmla="val 50000"/>
            </a:avLst>
          </a:prstGeom>
          <a:solidFill>
            <a:schemeClr val="accent1"/>
          </a:solidFill>
          <a:ln w="15875">
            <a:gradFill>
              <a:gsLst>
                <a:gs pos="0">
                  <a:schemeClr val="accent2"/>
                </a:gs>
                <a:gs pos="49000">
                  <a:schemeClr val="accent2">
                    <a:lumMod val="75000"/>
                  </a:schemeClr>
                </a:gs>
                <a:gs pos="99000">
                  <a:schemeClr val="accent4">
                    <a:lumMod val="75000"/>
                  </a:schemeClr>
                </a:gs>
              </a:gsLst>
              <a:lin ang="30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rPr>
              <a:t>Draft Requirements Agent</a:t>
            </a:r>
          </a:p>
        </p:txBody>
      </p:sp>
      <p:sp>
        <p:nvSpPr>
          <p:cNvPr id="16" name="Rounded Rectangle 15">
            <a:extLst>
              <a:ext uri="{FF2B5EF4-FFF2-40B4-BE49-F238E27FC236}">
                <a16:creationId xmlns:a16="http://schemas.microsoft.com/office/drawing/2014/main" id="{99BF3213-0ED5-F138-D694-77832C7113FD}"/>
              </a:ext>
            </a:extLst>
          </p:cNvPr>
          <p:cNvSpPr/>
          <p:nvPr/>
        </p:nvSpPr>
        <p:spPr bwMode="auto">
          <a:xfrm>
            <a:off x="3519385" y="1351950"/>
            <a:ext cx="2088000" cy="457200"/>
          </a:xfrm>
          <a:prstGeom prst="roundRect">
            <a:avLst>
              <a:gd name="adj" fmla="val 50000"/>
            </a:avLst>
          </a:prstGeom>
          <a:solidFill>
            <a:schemeClr val="accent1"/>
          </a:solidFill>
          <a:ln w="15875">
            <a:gradFill>
              <a:gsLst>
                <a:gs pos="0">
                  <a:schemeClr val="accent2"/>
                </a:gs>
                <a:gs pos="49000">
                  <a:schemeClr val="accent2">
                    <a:lumMod val="75000"/>
                  </a:schemeClr>
                </a:gs>
                <a:gs pos="99000">
                  <a:schemeClr val="accent4">
                    <a:lumMod val="75000"/>
                  </a:schemeClr>
                </a:gs>
              </a:gsLst>
              <a:lin ang="30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Calibri"/>
                <a:cs typeface="Calibri" panose="020F0502020204030204" pitchFamily="34" charset="0"/>
              </a:rPr>
              <a:t>Test Case Agent</a:t>
            </a:r>
          </a:p>
        </p:txBody>
      </p:sp>
      <p:sp>
        <p:nvSpPr>
          <p:cNvPr id="26" name="Rounded Rectangle 25">
            <a:extLst>
              <a:ext uri="{FF2B5EF4-FFF2-40B4-BE49-F238E27FC236}">
                <a16:creationId xmlns:a16="http://schemas.microsoft.com/office/drawing/2014/main" id="{AB02F133-4DEF-5B91-AB06-ECECECEF27C6}"/>
              </a:ext>
            </a:extLst>
          </p:cNvPr>
          <p:cNvSpPr/>
          <p:nvPr/>
        </p:nvSpPr>
        <p:spPr bwMode="auto">
          <a:xfrm>
            <a:off x="6581569" y="1374765"/>
            <a:ext cx="2088000" cy="457200"/>
          </a:xfrm>
          <a:prstGeom prst="roundRect">
            <a:avLst>
              <a:gd name="adj" fmla="val 50000"/>
            </a:avLst>
          </a:prstGeom>
          <a:solidFill>
            <a:schemeClr val="accent1"/>
          </a:solidFill>
          <a:ln w="15875">
            <a:gradFill>
              <a:gsLst>
                <a:gs pos="0">
                  <a:schemeClr val="accent2"/>
                </a:gs>
                <a:gs pos="49000">
                  <a:schemeClr val="accent2">
                    <a:lumMod val="75000"/>
                  </a:schemeClr>
                </a:gs>
                <a:gs pos="99000">
                  <a:schemeClr val="accent4">
                    <a:lumMod val="75000"/>
                  </a:schemeClr>
                </a:gs>
              </a:gsLst>
              <a:lin ang="30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Calibri"/>
                <a:cs typeface="Calibri" panose="020F0502020204030204" pitchFamily="34" charset="0"/>
              </a:rPr>
              <a:t>Test Case Automation Agent</a:t>
            </a:r>
          </a:p>
        </p:txBody>
      </p:sp>
      <p:sp>
        <p:nvSpPr>
          <p:cNvPr id="27" name="Rounded Rectangle 26">
            <a:extLst>
              <a:ext uri="{FF2B5EF4-FFF2-40B4-BE49-F238E27FC236}">
                <a16:creationId xmlns:a16="http://schemas.microsoft.com/office/drawing/2014/main" id="{7BE225EC-E7F7-2889-F594-13BF9FC64400}"/>
              </a:ext>
            </a:extLst>
          </p:cNvPr>
          <p:cNvSpPr/>
          <p:nvPr/>
        </p:nvSpPr>
        <p:spPr bwMode="auto">
          <a:xfrm>
            <a:off x="9643752" y="1351950"/>
            <a:ext cx="2088000" cy="457200"/>
          </a:xfrm>
          <a:prstGeom prst="roundRect">
            <a:avLst>
              <a:gd name="adj" fmla="val 50000"/>
            </a:avLst>
          </a:prstGeom>
          <a:solidFill>
            <a:schemeClr val="accent1"/>
          </a:solidFill>
          <a:ln w="15875">
            <a:gradFill>
              <a:gsLst>
                <a:gs pos="0">
                  <a:schemeClr val="accent2"/>
                </a:gs>
                <a:gs pos="49000">
                  <a:schemeClr val="accent2">
                    <a:lumMod val="75000"/>
                  </a:schemeClr>
                </a:gs>
                <a:gs pos="99000">
                  <a:schemeClr val="accent4">
                    <a:lumMod val="75000"/>
                  </a:schemeClr>
                </a:gs>
              </a:gsLst>
              <a:lin ang="30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Calibri"/>
                <a:cs typeface="Calibri" panose="020F0502020204030204" pitchFamily="34" charset="0"/>
              </a:rPr>
              <a:t>Unit Tests Agent</a:t>
            </a:r>
          </a:p>
        </p:txBody>
      </p:sp>
    </p:spTree>
    <p:extLst>
      <p:ext uri="{BB962C8B-B14F-4D97-AF65-F5344CB8AC3E}">
        <p14:creationId xmlns:p14="http://schemas.microsoft.com/office/powerpoint/2010/main" val="167007121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9C73A-47A5-B7F2-67B9-A211C49A5E40}"/>
            </a:ext>
          </a:extLst>
        </p:cNvPr>
        <p:cNvGrpSpPr/>
        <p:nvPr/>
      </p:nvGrpSpPr>
      <p:grpSpPr>
        <a:xfrm>
          <a:off x="0" y="0"/>
          <a:ext cx="0" cy="0"/>
          <a:chOff x="0" y="0"/>
          <a:chExt cx="0" cy="0"/>
        </a:xfrm>
      </p:grpSpPr>
      <p:sp>
        <p:nvSpPr>
          <p:cNvPr id="20" name="Snip Single Corner of Rectangle 19">
            <a:extLst>
              <a:ext uri="{FF2B5EF4-FFF2-40B4-BE49-F238E27FC236}">
                <a16:creationId xmlns:a16="http://schemas.microsoft.com/office/drawing/2014/main" id="{1FA340C0-E055-F434-F545-BFC72F546759}"/>
              </a:ext>
            </a:extLst>
          </p:cNvPr>
          <p:cNvSpPr>
            <a:spLocks/>
          </p:cNvSpPr>
          <p:nvPr/>
        </p:nvSpPr>
        <p:spPr bwMode="auto">
          <a:xfrm rot="10800000" flipH="1">
            <a:off x="0" y="1957938"/>
            <a:ext cx="12192000" cy="1482299"/>
          </a:xfrm>
          <a:prstGeom prst="rect">
            <a:avLst/>
          </a:prstGeom>
          <a:gradFill>
            <a:gsLst>
              <a:gs pos="100000">
                <a:schemeClr val="tx1"/>
              </a:gs>
              <a:gs pos="7000">
                <a:srgbClr val="209EBD">
                  <a:lumMod val="46437"/>
                </a:srgbClr>
              </a:gs>
            </a:gsLst>
            <a:lin ang="2400000" scaled="0"/>
          </a:gradFill>
          <a:ln w="12700">
            <a:noFill/>
          </a:ln>
          <a:effectLst/>
        </p:spPr>
        <p:txBody>
          <a:bodyPr wrap="square" lIns="0" tIns="0" rIns="180000" bIns="0" rtlCol="0" anchor="ctr"/>
          <a:lstStyle/>
          <a:p>
            <a:pPr algn="r"/>
            <a:endParaRPr lang="en-BY" sz="1600" b="1">
              <a:solidFill>
                <a:srgbClr val="FFFFFF"/>
              </a:solidFill>
              <a:latin typeface="Calibri Bold"/>
            </a:endParaRPr>
          </a:p>
        </p:txBody>
      </p:sp>
      <p:sp>
        <p:nvSpPr>
          <p:cNvPr id="21" name="Snip Single Corner of Rectangle 20">
            <a:extLst>
              <a:ext uri="{FF2B5EF4-FFF2-40B4-BE49-F238E27FC236}">
                <a16:creationId xmlns:a16="http://schemas.microsoft.com/office/drawing/2014/main" id="{147B4082-B6A3-79BD-45EE-264E5B2F9E79}"/>
              </a:ext>
            </a:extLst>
          </p:cNvPr>
          <p:cNvSpPr>
            <a:spLocks/>
          </p:cNvSpPr>
          <p:nvPr/>
        </p:nvSpPr>
        <p:spPr bwMode="auto">
          <a:xfrm rot="10800000" flipH="1">
            <a:off x="1" y="3473581"/>
            <a:ext cx="12192000" cy="1627061"/>
          </a:xfrm>
          <a:prstGeom prst="rect">
            <a:avLst/>
          </a:prstGeom>
          <a:gradFill>
            <a:gsLst>
              <a:gs pos="100000">
                <a:schemeClr val="tx1"/>
              </a:gs>
              <a:gs pos="1000">
                <a:schemeClr val="accent2">
                  <a:lumMod val="38000"/>
                </a:schemeClr>
              </a:gs>
            </a:gsLst>
            <a:lin ang="2400000" scaled="0"/>
          </a:gradFill>
          <a:ln w="12700">
            <a:noFill/>
          </a:ln>
          <a:effectLst/>
        </p:spPr>
        <p:txBody>
          <a:bodyPr wrap="square" lIns="0" tIns="0" rIns="180000" bIns="0" rtlCol="0" anchor="ctr"/>
          <a:lstStyle/>
          <a:p>
            <a:pPr algn="r"/>
            <a:endParaRPr lang="en-BY" sz="1600" b="1">
              <a:solidFill>
                <a:srgbClr val="FFFFFF"/>
              </a:solidFill>
              <a:latin typeface="Calibri Bold"/>
            </a:endParaRPr>
          </a:p>
        </p:txBody>
      </p:sp>
      <p:sp>
        <p:nvSpPr>
          <p:cNvPr id="22" name="Snip Single Corner of Rectangle 21">
            <a:extLst>
              <a:ext uri="{FF2B5EF4-FFF2-40B4-BE49-F238E27FC236}">
                <a16:creationId xmlns:a16="http://schemas.microsoft.com/office/drawing/2014/main" id="{E3BCB6DD-C321-0E64-E4D8-E14E87C902F0}"/>
              </a:ext>
            </a:extLst>
          </p:cNvPr>
          <p:cNvSpPr>
            <a:spLocks/>
          </p:cNvSpPr>
          <p:nvPr/>
        </p:nvSpPr>
        <p:spPr bwMode="auto">
          <a:xfrm rot="10800000" flipH="1">
            <a:off x="0" y="5133982"/>
            <a:ext cx="12192000" cy="1266818"/>
          </a:xfrm>
          <a:prstGeom prst="rect">
            <a:avLst/>
          </a:prstGeom>
          <a:gradFill>
            <a:gsLst>
              <a:gs pos="100000">
                <a:schemeClr val="accent4">
                  <a:lumMod val="0"/>
                </a:schemeClr>
              </a:gs>
              <a:gs pos="2000">
                <a:schemeClr val="accent4">
                  <a:lumMod val="49147"/>
                </a:schemeClr>
              </a:gs>
            </a:gsLst>
            <a:lin ang="2400000" scaled="0"/>
          </a:gradFill>
          <a:ln w="12700">
            <a:noFill/>
          </a:ln>
          <a:effectLst/>
        </p:spPr>
        <p:txBody>
          <a:bodyPr wrap="square" lIns="0" tIns="0" rIns="180000" bIns="0" rtlCol="0" anchor="ctr"/>
          <a:lstStyle/>
          <a:p>
            <a:pPr algn="r"/>
            <a:endParaRPr lang="en-BY" sz="1600" b="1">
              <a:solidFill>
                <a:srgbClr val="FFFFFF"/>
              </a:solidFill>
              <a:latin typeface="Calibri Bold"/>
            </a:endParaRPr>
          </a:p>
        </p:txBody>
      </p:sp>
      <p:cxnSp>
        <p:nvCxnSpPr>
          <p:cNvPr id="18" name="Straight Arrow Connector 17">
            <a:extLst>
              <a:ext uri="{FF2B5EF4-FFF2-40B4-BE49-F238E27FC236}">
                <a16:creationId xmlns:a16="http://schemas.microsoft.com/office/drawing/2014/main" id="{AEB8BEB5-88B0-05C1-E7B7-C527CE157F30}"/>
              </a:ext>
            </a:extLst>
          </p:cNvPr>
          <p:cNvCxnSpPr>
            <a:cxnSpLocks/>
          </p:cNvCxnSpPr>
          <p:nvPr/>
        </p:nvCxnSpPr>
        <p:spPr>
          <a:xfrm flipV="1">
            <a:off x="346047" y="1181100"/>
            <a:ext cx="0" cy="5676900"/>
          </a:xfrm>
          <a:prstGeom prst="straightConnector1">
            <a:avLst/>
          </a:prstGeom>
          <a:ln w="34925">
            <a:gradFill>
              <a:gsLst>
                <a:gs pos="100000">
                  <a:srgbClr val="2CD094"/>
                </a:gs>
                <a:gs pos="63000">
                  <a:schemeClr val="accent2"/>
                </a:gs>
                <a:gs pos="83000">
                  <a:schemeClr val="accent6"/>
                </a:gs>
                <a:gs pos="43000">
                  <a:schemeClr val="accent2">
                    <a:lumMod val="75000"/>
                  </a:schemeClr>
                </a:gs>
                <a:gs pos="0">
                  <a:schemeClr val="accent4">
                    <a:lumMod val="50000"/>
                  </a:schemeClr>
                </a:gs>
                <a:gs pos="26000">
                  <a:schemeClr val="accent4"/>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53" name="Title 52">
            <a:extLst>
              <a:ext uri="{FF2B5EF4-FFF2-40B4-BE49-F238E27FC236}">
                <a16:creationId xmlns:a16="http://schemas.microsoft.com/office/drawing/2014/main" id="{7C2B5746-A4F8-82D4-CEA2-630350FC838F}"/>
              </a:ext>
            </a:extLst>
          </p:cNvPr>
          <p:cNvSpPr>
            <a:spLocks noGrp="1"/>
          </p:cNvSpPr>
          <p:nvPr>
            <p:ph type="title"/>
          </p:nvPr>
        </p:nvSpPr>
        <p:spPr>
          <a:xfrm>
            <a:off x="457200" y="723900"/>
            <a:ext cx="11274552" cy="457200"/>
          </a:xfrm>
        </p:spPr>
        <p:txBody>
          <a:bodyPr/>
          <a:lstStyle/>
          <a:p>
            <a:r>
              <a:rPr lang="en-US"/>
              <a:t>Team Level AI Maturity Model</a:t>
            </a:r>
            <a:endParaRPr lang="en-US">
              <a:solidFill>
                <a:srgbClr val="FF4E33"/>
              </a:solidFill>
            </a:endParaRPr>
          </a:p>
        </p:txBody>
      </p:sp>
      <p:sp>
        <p:nvSpPr>
          <p:cNvPr id="10" name="Text Placeholder 9">
            <a:extLst>
              <a:ext uri="{FF2B5EF4-FFF2-40B4-BE49-F238E27FC236}">
                <a16:creationId xmlns:a16="http://schemas.microsoft.com/office/drawing/2014/main" id="{27FBB771-8213-E679-746A-794C22732728}"/>
              </a:ext>
            </a:extLst>
          </p:cNvPr>
          <p:cNvSpPr>
            <a:spLocks noGrp="1"/>
          </p:cNvSpPr>
          <p:nvPr>
            <p:ph type="body" sz="quarter" idx="15"/>
          </p:nvPr>
        </p:nvSpPr>
        <p:spPr/>
        <p:txBody>
          <a:bodyPr/>
          <a:lstStyle/>
          <a:p>
            <a:r>
              <a:rPr lang="en-US"/>
              <a:t>EPAM AI/Run</a:t>
            </a:r>
            <a:endParaRPr lang="en-BY"/>
          </a:p>
        </p:txBody>
      </p:sp>
      <p:sp>
        <p:nvSpPr>
          <p:cNvPr id="5" name="TextBox 4">
            <a:extLst>
              <a:ext uri="{FF2B5EF4-FFF2-40B4-BE49-F238E27FC236}">
                <a16:creationId xmlns:a16="http://schemas.microsoft.com/office/drawing/2014/main" id="{EF66C427-3E89-6E12-6434-DEB5D82E2B2A}"/>
              </a:ext>
            </a:extLst>
          </p:cNvPr>
          <p:cNvSpPr txBox="1">
            <a:spLocks/>
          </p:cNvSpPr>
          <p:nvPr/>
        </p:nvSpPr>
        <p:spPr>
          <a:xfrm>
            <a:off x="670118" y="5501721"/>
            <a:ext cx="2981192" cy="923330"/>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2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Licenses for Market AI Tools</a:t>
            </a:r>
          </a:p>
          <a:p>
            <a:r>
              <a:rPr lang="en-US"/>
              <a:t>AI Literacy trainings</a:t>
            </a:r>
          </a:p>
          <a:p>
            <a:r>
              <a:rPr lang="en-US"/>
              <a:t>AI Tools usage guides</a:t>
            </a:r>
          </a:p>
          <a:p>
            <a:r>
              <a:rPr lang="en-US"/>
              <a:t>AI Adoption dashboards</a:t>
            </a:r>
          </a:p>
          <a:p>
            <a:endParaRPr lang="en-US"/>
          </a:p>
        </p:txBody>
      </p:sp>
      <p:sp>
        <p:nvSpPr>
          <p:cNvPr id="6" name="TextBox 5">
            <a:extLst>
              <a:ext uri="{FF2B5EF4-FFF2-40B4-BE49-F238E27FC236}">
                <a16:creationId xmlns:a16="http://schemas.microsoft.com/office/drawing/2014/main" id="{2DBE6BBB-BBA9-64DF-D534-1952BE4D58DB}"/>
              </a:ext>
            </a:extLst>
          </p:cNvPr>
          <p:cNvSpPr txBox="1">
            <a:spLocks/>
          </p:cNvSpPr>
          <p:nvPr/>
        </p:nvSpPr>
        <p:spPr>
          <a:xfrm>
            <a:off x="670118" y="3874044"/>
            <a:ext cx="2981192" cy="738664"/>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2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AI Agent Platform with shareable artifacts </a:t>
            </a:r>
            <a:br>
              <a:rPr lang="en-US"/>
            </a:br>
            <a:r>
              <a:rPr lang="en-US"/>
              <a:t>and agents created on request</a:t>
            </a:r>
          </a:p>
          <a:p>
            <a:r>
              <a:rPr lang="en-US"/>
              <a:t>Rewards and recognition system</a:t>
            </a:r>
          </a:p>
          <a:p>
            <a:r>
              <a:rPr lang="en-US"/>
              <a:t>Performance measurement dashboards </a:t>
            </a:r>
          </a:p>
        </p:txBody>
      </p:sp>
      <p:sp>
        <p:nvSpPr>
          <p:cNvPr id="8" name="TextBox 7">
            <a:extLst>
              <a:ext uri="{FF2B5EF4-FFF2-40B4-BE49-F238E27FC236}">
                <a16:creationId xmlns:a16="http://schemas.microsoft.com/office/drawing/2014/main" id="{DF08FCA4-1418-F655-5E77-3AA1B9672720}"/>
              </a:ext>
            </a:extLst>
          </p:cNvPr>
          <p:cNvSpPr txBox="1">
            <a:spLocks/>
          </p:cNvSpPr>
          <p:nvPr/>
        </p:nvSpPr>
        <p:spPr>
          <a:xfrm>
            <a:off x="670118" y="2190198"/>
            <a:ext cx="2981192" cy="923330"/>
          </a:xfrm>
          <a:prstGeom prst="rect">
            <a:avLst/>
          </a:prstGeom>
          <a:noFill/>
        </p:spPr>
        <p:txBody>
          <a:bodyPr wrap="square" lIns="0" tIns="0" rIns="0" bIns="0">
            <a:spAutoFit/>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20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Enterprise AI Ecosystem with Self-Service Agent Factory</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20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Cross-roles/T-shape training and upskilling (Manual QA to BA, or Front-End Developer </a:t>
            </a:r>
            <a:br>
              <a:rPr kumimoji="0" lang="en-US" sz="120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br>
            <a:r>
              <a:rPr kumimoji="0" lang="en-US" sz="120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to Full Stack, etc.) </a:t>
            </a:r>
          </a:p>
        </p:txBody>
      </p:sp>
      <p:sp>
        <p:nvSpPr>
          <p:cNvPr id="9" name="Chevron 8">
            <a:extLst>
              <a:ext uri="{FF2B5EF4-FFF2-40B4-BE49-F238E27FC236}">
                <a16:creationId xmlns:a16="http://schemas.microsoft.com/office/drawing/2014/main" id="{BDFCE420-F07A-25B7-0207-E0FA011E92C5}"/>
              </a:ext>
            </a:extLst>
          </p:cNvPr>
          <p:cNvSpPr>
            <a:spLocks/>
          </p:cNvSpPr>
          <p:nvPr/>
        </p:nvSpPr>
        <p:spPr bwMode="auto">
          <a:xfrm>
            <a:off x="4116969" y="5501721"/>
            <a:ext cx="1152000" cy="210723"/>
          </a:xfrm>
          <a:prstGeom prst="chevron">
            <a:avLst/>
          </a:prstGeom>
          <a:noFill/>
          <a:ln>
            <a:solidFill>
              <a:schemeClr val="bg1"/>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Bold"/>
                <a:ea typeface="Human Sans ExtraLight" charset="0"/>
                <a:cs typeface="Human Sans ExtraLight" charset="0"/>
              </a:rPr>
              <a:t>KPIs</a:t>
            </a:r>
          </a:p>
        </p:txBody>
      </p:sp>
      <p:sp>
        <p:nvSpPr>
          <p:cNvPr id="11" name="TextBox 10">
            <a:extLst>
              <a:ext uri="{FF2B5EF4-FFF2-40B4-BE49-F238E27FC236}">
                <a16:creationId xmlns:a16="http://schemas.microsoft.com/office/drawing/2014/main" id="{DB86775A-9C1E-F513-4894-5248E847364D}"/>
              </a:ext>
            </a:extLst>
          </p:cNvPr>
          <p:cNvSpPr txBox="1">
            <a:spLocks/>
          </p:cNvSpPr>
          <p:nvPr/>
        </p:nvSpPr>
        <p:spPr>
          <a:xfrm>
            <a:off x="4116968" y="5854740"/>
            <a:ext cx="1263317" cy="338554"/>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2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sz="1100"/>
              <a:t>Engagement Rate</a:t>
            </a:r>
          </a:p>
          <a:p>
            <a:r>
              <a:rPr lang="en-US" sz="1100"/>
              <a:t>Acceptance Rate</a:t>
            </a:r>
          </a:p>
        </p:txBody>
      </p:sp>
      <p:sp>
        <p:nvSpPr>
          <p:cNvPr id="12" name="TextBox 11">
            <a:extLst>
              <a:ext uri="{FF2B5EF4-FFF2-40B4-BE49-F238E27FC236}">
                <a16:creationId xmlns:a16="http://schemas.microsoft.com/office/drawing/2014/main" id="{57C5D122-6AB0-72CF-D130-DCFC5A573E82}"/>
              </a:ext>
            </a:extLst>
          </p:cNvPr>
          <p:cNvSpPr txBox="1">
            <a:spLocks/>
          </p:cNvSpPr>
          <p:nvPr/>
        </p:nvSpPr>
        <p:spPr>
          <a:xfrm>
            <a:off x="5780227" y="5501721"/>
            <a:ext cx="2942835" cy="553998"/>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2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Teams are enabled to use AI Tools to support day-to-day activities</a:t>
            </a:r>
          </a:p>
          <a:p>
            <a:r>
              <a:rPr lang="en-US"/>
              <a:t>Adoption of AI tools is measured</a:t>
            </a:r>
          </a:p>
        </p:txBody>
      </p:sp>
      <p:sp>
        <p:nvSpPr>
          <p:cNvPr id="13" name="TextBox 12">
            <a:extLst>
              <a:ext uri="{FF2B5EF4-FFF2-40B4-BE49-F238E27FC236}">
                <a16:creationId xmlns:a16="http://schemas.microsoft.com/office/drawing/2014/main" id="{29FE414D-9C12-1490-0A9D-6C9AC9B1817E}"/>
              </a:ext>
            </a:extLst>
          </p:cNvPr>
          <p:cNvSpPr txBox="1">
            <a:spLocks/>
          </p:cNvSpPr>
          <p:nvPr/>
        </p:nvSpPr>
        <p:spPr>
          <a:xfrm>
            <a:off x="9299536" y="5501721"/>
            <a:ext cx="2534656" cy="738664"/>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2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Feedback on tools</a:t>
            </a:r>
          </a:p>
          <a:p>
            <a:r>
              <a:rPr lang="en-US"/>
              <a:t>Feedback on training</a:t>
            </a:r>
          </a:p>
          <a:p>
            <a:r>
              <a:rPr lang="en-US"/>
              <a:t>Early adopters to become AI Champions</a:t>
            </a:r>
          </a:p>
        </p:txBody>
      </p:sp>
      <p:sp>
        <p:nvSpPr>
          <p:cNvPr id="17" name="Chevron 16">
            <a:extLst>
              <a:ext uri="{FF2B5EF4-FFF2-40B4-BE49-F238E27FC236}">
                <a16:creationId xmlns:a16="http://schemas.microsoft.com/office/drawing/2014/main" id="{1F4AB1B0-41F2-4131-F328-311D1912B541}"/>
              </a:ext>
            </a:extLst>
          </p:cNvPr>
          <p:cNvSpPr>
            <a:spLocks/>
          </p:cNvSpPr>
          <p:nvPr/>
        </p:nvSpPr>
        <p:spPr bwMode="auto">
          <a:xfrm>
            <a:off x="4116969" y="3874044"/>
            <a:ext cx="1152000" cy="210723"/>
          </a:xfrm>
          <a:prstGeom prst="chevron">
            <a:avLst/>
          </a:prstGeom>
          <a:noFill/>
          <a:ln>
            <a:solidFill>
              <a:schemeClr val="bg1"/>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Bold"/>
                <a:ea typeface="Human Sans ExtraLight" charset="0"/>
                <a:cs typeface="Human Sans ExtraLight" charset="0"/>
              </a:rPr>
              <a:t>KPIs</a:t>
            </a:r>
          </a:p>
        </p:txBody>
      </p:sp>
      <p:sp>
        <p:nvSpPr>
          <p:cNvPr id="19" name="TextBox 18">
            <a:extLst>
              <a:ext uri="{FF2B5EF4-FFF2-40B4-BE49-F238E27FC236}">
                <a16:creationId xmlns:a16="http://schemas.microsoft.com/office/drawing/2014/main" id="{C18B95A2-AAED-5328-0324-A16F01D2FB39}"/>
              </a:ext>
            </a:extLst>
          </p:cNvPr>
          <p:cNvSpPr txBox="1">
            <a:spLocks/>
          </p:cNvSpPr>
          <p:nvPr/>
        </p:nvSpPr>
        <p:spPr>
          <a:xfrm>
            <a:off x="4116969" y="4237904"/>
            <a:ext cx="1305450" cy="677108"/>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1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Must: Individual Performance</a:t>
            </a:r>
          </a:p>
          <a:p>
            <a:r>
              <a:rPr lang="en-US"/>
              <a:t>Should: Team Performance</a:t>
            </a:r>
          </a:p>
        </p:txBody>
      </p:sp>
      <p:sp>
        <p:nvSpPr>
          <p:cNvPr id="27" name="TextBox 26">
            <a:extLst>
              <a:ext uri="{FF2B5EF4-FFF2-40B4-BE49-F238E27FC236}">
                <a16:creationId xmlns:a16="http://schemas.microsoft.com/office/drawing/2014/main" id="{553390D1-EA99-97ED-58EA-B2A1C0D7B7F4}"/>
              </a:ext>
            </a:extLst>
          </p:cNvPr>
          <p:cNvSpPr txBox="1">
            <a:spLocks/>
          </p:cNvSpPr>
          <p:nvPr/>
        </p:nvSpPr>
        <p:spPr>
          <a:xfrm>
            <a:off x="5780228" y="3874044"/>
            <a:ext cx="2942835" cy="1107996"/>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2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AI Agents are set up for all team members and automate routine workflows</a:t>
            </a:r>
          </a:p>
          <a:p>
            <a:r>
              <a:rPr lang="en-US"/>
              <a:t>Most of the day-to-day output of team members is produced together with AI</a:t>
            </a:r>
          </a:p>
          <a:p>
            <a:r>
              <a:rPr lang="en-US"/>
              <a:t>AI adoption and performance impact are measured and  used to drive adoption</a:t>
            </a:r>
          </a:p>
        </p:txBody>
      </p:sp>
      <p:sp>
        <p:nvSpPr>
          <p:cNvPr id="32" name="Chevron 31">
            <a:extLst>
              <a:ext uri="{FF2B5EF4-FFF2-40B4-BE49-F238E27FC236}">
                <a16:creationId xmlns:a16="http://schemas.microsoft.com/office/drawing/2014/main" id="{78CEF187-FC43-B991-0565-AA0157868F00}"/>
              </a:ext>
            </a:extLst>
          </p:cNvPr>
          <p:cNvSpPr>
            <a:spLocks/>
          </p:cNvSpPr>
          <p:nvPr/>
        </p:nvSpPr>
        <p:spPr bwMode="auto">
          <a:xfrm>
            <a:off x="4116969" y="2130470"/>
            <a:ext cx="1152000" cy="210723"/>
          </a:xfrm>
          <a:prstGeom prst="chevron">
            <a:avLst/>
          </a:prstGeom>
          <a:noFill/>
          <a:ln>
            <a:solidFill>
              <a:schemeClr val="bg1"/>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Bold"/>
                <a:ea typeface="Human Sans ExtraLight" charset="0"/>
                <a:cs typeface="Human Sans ExtraLight" charset="0"/>
              </a:rPr>
              <a:t>KPIs</a:t>
            </a:r>
          </a:p>
        </p:txBody>
      </p:sp>
      <p:sp>
        <p:nvSpPr>
          <p:cNvPr id="33" name="TextBox 32">
            <a:extLst>
              <a:ext uri="{FF2B5EF4-FFF2-40B4-BE49-F238E27FC236}">
                <a16:creationId xmlns:a16="http://schemas.microsoft.com/office/drawing/2014/main" id="{0D8DC3C3-6256-8C13-A844-31A662246234}"/>
              </a:ext>
            </a:extLst>
          </p:cNvPr>
          <p:cNvSpPr txBox="1">
            <a:spLocks/>
          </p:cNvSpPr>
          <p:nvPr/>
        </p:nvSpPr>
        <p:spPr>
          <a:xfrm>
            <a:off x="4116969" y="2479512"/>
            <a:ext cx="1152000" cy="153888"/>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1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Time-to-Market</a:t>
            </a:r>
          </a:p>
        </p:txBody>
      </p:sp>
      <p:sp>
        <p:nvSpPr>
          <p:cNvPr id="34" name="TextBox 33">
            <a:extLst>
              <a:ext uri="{FF2B5EF4-FFF2-40B4-BE49-F238E27FC236}">
                <a16:creationId xmlns:a16="http://schemas.microsoft.com/office/drawing/2014/main" id="{55C06C24-C66D-567B-6A17-6342B7BA873D}"/>
              </a:ext>
            </a:extLst>
          </p:cNvPr>
          <p:cNvSpPr txBox="1">
            <a:spLocks/>
          </p:cNvSpPr>
          <p:nvPr/>
        </p:nvSpPr>
        <p:spPr>
          <a:xfrm>
            <a:off x="9299536" y="3874044"/>
            <a:ext cx="2534656" cy="1107996"/>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2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Community of AI Champions</a:t>
            </a:r>
          </a:p>
          <a:p>
            <a:r>
              <a:rPr lang="en-US"/>
              <a:t>Enterprise library of prompts, agents, workflows, and MCP servers for standardization and reusability</a:t>
            </a:r>
          </a:p>
          <a:p>
            <a:r>
              <a:rPr lang="en-US"/>
              <a:t>Library of case studies for ROI calculation</a:t>
            </a:r>
          </a:p>
        </p:txBody>
      </p:sp>
      <p:sp>
        <p:nvSpPr>
          <p:cNvPr id="35" name="TextBox 34">
            <a:extLst>
              <a:ext uri="{FF2B5EF4-FFF2-40B4-BE49-F238E27FC236}">
                <a16:creationId xmlns:a16="http://schemas.microsoft.com/office/drawing/2014/main" id="{BA3F10D1-B37A-1FC9-18F8-26F8723C0D73}"/>
              </a:ext>
            </a:extLst>
          </p:cNvPr>
          <p:cNvSpPr txBox="1">
            <a:spLocks/>
          </p:cNvSpPr>
          <p:nvPr/>
        </p:nvSpPr>
        <p:spPr>
          <a:xfrm>
            <a:off x="5780228" y="2130470"/>
            <a:ext cx="2942835" cy="923330"/>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2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Next-generation innovative PDLC, culture rituals, ideation, and feedback loops processes</a:t>
            </a:r>
          </a:p>
          <a:p>
            <a:r>
              <a:rPr lang="en-US"/>
              <a:t>AI automates most of the repeatable and low complexity workflows</a:t>
            </a:r>
          </a:p>
        </p:txBody>
      </p:sp>
      <p:sp>
        <p:nvSpPr>
          <p:cNvPr id="36" name="TextBox 35">
            <a:extLst>
              <a:ext uri="{FF2B5EF4-FFF2-40B4-BE49-F238E27FC236}">
                <a16:creationId xmlns:a16="http://schemas.microsoft.com/office/drawing/2014/main" id="{E37E1C56-EC87-FB4C-8953-AB6B4E96D25B}"/>
              </a:ext>
            </a:extLst>
          </p:cNvPr>
          <p:cNvSpPr txBox="1">
            <a:spLocks/>
          </p:cNvSpPr>
          <p:nvPr/>
        </p:nvSpPr>
        <p:spPr>
          <a:xfrm>
            <a:off x="9299535" y="2130470"/>
            <a:ext cx="2793072" cy="1107996"/>
          </a:xfrm>
          <a:prstGeom prst="rect">
            <a:avLst/>
          </a:prstGeom>
          <a:noFill/>
        </p:spPr>
        <p:txBody>
          <a:bodyPr wrap="square" lIns="0" tIns="0" rIns="0" bIns="0">
            <a:spAutoFit/>
          </a:bodyPr>
          <a:lstStyle>
            <a:defPPr>
              <a:defRPr lang="en-US"/>
            </a:defPPr>
            <a:lvl1pPr marL="171450" marR="0" lvl="0" indent="-171450" fontAlgn="t">
              <a:lnSpc>
                <a:spcPct val="100000"/>
              </a:lnSpc>
              <a:spcBef>
                <a:spcPts val="0"/>
              </a:spcBef>
              <a:spcAft>
                <a:spcPts val="0"/>
              </a:spcAft>
              <a:buClrTx/>
              <a:buSzTx/>
              <a:buFont typeface="Arial" panose="020B0604020202020204" pitchFamily="34" charset="0"/>
              <a:buChar char="•"/>
              <a:tabLst/>
              <a:defRPr kumimoji="0" sz="1200" u="none" strike="noStrike" cap="none" spc="0" normalizeH="0" baseline="0">
                <a:ln>
                  <a:noFill/>
                </a:ln>
                <a:solidFill>
                  <a:srgbClr val="FFFFFF"/>
                </a:solidFill>
                <a:effectLst/>
                <a:uLnTx/>
                <a:uFillTx/>
                <a:latin typeface="Calibri Light" panose="020F0302020204030204" pitchFamily="34" charset="0"/>
                <a:cs typeface="Calibri Light" panose="020F0302020204030204" pitchFamily="34" charset="0"/>
              </a:defRPr>
            </a:lvl1pPr>
          </a:lstStyle>
          <a:p>
            <a:r>
              <a:rPr lang="en-US"/>
              <a:t>Innovative AI-Native PDLC</a:t>
            </a:r>
          </a:p>
          <a:p>
            <a:r>
              <a:rPr lang="en-US"/>
              <a:t>Federated agent marketplace</a:t>
            </a:r>
          </a:p>
          <a:p>
            <a:r>
              <a:rPr lang="en-US"/>
              <a:t>Next-generation talent development framework</a:t>
            </a:r>
          </a:p>
          <a:p>
            <a:r>
              <a:rPr lang="en-US"/>
              <a:t>Enterprise AI Ecosystem with self-optimizing PDLC</a:t>
            </a:r>
          </a:p>
        </p:txBody>
      </p:sp>
      <p:sp>
        <p:nvSpPr>
          <p:cNvPr id="2" name="Rounded Rectangle 1">
            <a:extLst>
              <a:ext uri="{FF2B5EF4-FFF2-40B4-BE49-F238E27FC236}">
                <a16:creationId xmlns:a16="http://schemas.microsoft.com/office/drawing/2014/main" id="{F70885B2-9ED8-B624-1EAF-0022902ED5E6}"/>
              </a:ext>
            </a:extLst>
          </p:cNvPr>
          <p:cNvSpPr/>
          <p:nvPr/>
        </p:nvSpPr>
        <p:spPr bwMode="auto">
          <a:xfrm>
            <a:off x="-1287465" y="1693494"/>
            <a:ext cx="3735991" cy="362925"/>
          </a:xfrm>
          <a:prstGeom prst="roundRect">
            <a:avLst>
              <a:gd name="adj" fmla="val 50000"/>
            </a:avLst>
          </a:prstGeom>
          <a:gradFill>
            <a:gsLst>
              <a:gs pos="100000">
                <a:srgbClr val="2CD094"/>
              </a:gs>
              <a:gs pos="7000">
                <a:srgbClr val="209EBD"/>
              </a:gs>
            </a:gsLst>
            <a:lin ang="2400000" scaled="0"/>
          </a:gradFill>
          <a:ln w="9525">
            <a:solidFill>
              <a:schemeClr val="bg1"/>
            </a:solidFill>
          </a:ln>
          <a:effectLst/>
        </p:spPr>
        <p:txBody>
          <a:bodyPr wrap="square" lIns="0" tIns="0" rIns="18000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BY" sz="1600" b="1" i="0" u="none" strike="noStrike" kern="1200" cap="none" spc="0" normalizeH="0" baseline="0" noProof="0">
                <a:ln>
                  <a:noFill/>
                </a:ln>
                <a:solidFill>
                  <a:srgbClr val="FFFFFF"/>
                </a:solidFill>
                <a:effectLst/>
                <a:uLnTx/>
                <a:uFillTx/>
                <a:latin typeface="Calibri Bold"/>
                <a:ea typeface="+mn-ea"/>
                <a:cs typeface="+mn-cs"/>
              </a:rPr>
              <a:t>L3</a:t>
            </a:r>
            <a:r>
              <a:rPr kumimoji="0" lang="ru-RU" sz="1600" b="1" i="0" u="none" strike="noStrike" kern="1200" cap="none" spc="0" normalizeH="0" baseline="0" noProof="0">
                <a:ln>
                  <a:noFill/>
                </a:ln>
                <a:solidFill>
                  <a:srgbClr val="FFFFFF"/>
                </a:solidFill>
                <a:effectLst/>
                <a:uLnTx/>
                <a:uFillTx/>
                <a:latin typeface="Calibri Bold"/>
                <a:ea typeface="+mn-ea"/>
                <a:cs typeface="+mn-cs"/>
              </a:rPr>
              <a:t> </a:t>
            </a:r>
            <a:r>
              <a:rPr kumimoji="0" lang="en-US" sz="1600" b="1" i="0" u="none" strike="noStrike" kern="1200" cap="none" spc="0" normalizeH="0" baseline="0" noProof="0">
                <a:ln>
                  <a:noFill/>
                </a:ln>
                <a:solidFill>
                  <a:srgbClr val="FFFFFF"/>
                </a:solidFill>
                <a:effectLst/>
                <a:uLnTx/>
                <a:uFillTx/>
                <a:latin typeface="Calibri Bold"/>
                <a:ea typeface="+mn-ea"/>
                <a:cs typeface="+mn-cs"/>
              </a:rPr>
              <a:t>AI-Native Team</a:t>
            </a:r>
          </a:p>
        </p:txBody>
      </p:sp>
      <p:sp>
        <p:nvSpPr>
          <p:cNvPr id="3" name="Rounded Rectangle 2">
            <a:extLst>
              <a:ext uri="{FF2B5EF4-FFF2-40B4-BE49-F238E27FC236}">
                <a16:creationId xmlns:a16="http://schemas.microsoft.com/office/drawing/2014/main" id="{D28A3B5F-2BBC-B1AF-6F5C-DEE073BA76CA}"/>
              </a:ext>
            </a:extLst>
          </p:cNvPr>
          <p:cNvSpPr/>
          <p:nvPr/>
        </p:nvSpPr>
        <p:spPr bwMode="auto">
          <a:xfrm>
            <a:off x="-1183691" y="3265139"/>
            <a:ext cx="3735991" cy="362925"/>
          </a:xfrm>
          <a:prstGeom prst="roundRect">
            <a:avLst>
              <a:gd name="adj" fmla="val 50000"/>
            </a:avLst>
          </a:prstGeom>
          <a:gradFill>
            <a:gsLst>
              <a:gs pos="100000">
                <a:schemeClr val="accent2"/>
              </a:gs>
              <a:gs pos="7000">
                <a:schemeClr val="accent2">
                  <a:lumMod val="50000"/>
                </a:schemeClr>
              </a:gs>
            </a:gsLst>
            <a:lin ang="2400000" scaled="0"/>
          </a:gradFill>
          <a:ln w="9525">
            <a:solidFill>
              <a:schemeClr val="bg1"/>
            </a:solidFill>
          </a:ln>
          <a:effectLst/>
        </p:spPr>
        <p:txBody>
          <a:bodyPr wrap="square" lIns="0" tIns="0" rIns="18000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BY" sz="1600" b="1" i="0" u="none" strike="noStrike" kern="1200" cap="none" spc="0" normalizeH="0" baseline="0" noProof="0">
                <a:ln>
                  <a:noFill/>
                </a:ln>
                <a:solidFill>
                  <a:srgbClr val="FFFFFF"/>
                </a:solidFill>
                <a:effectLst/>
                <a:uLnTx/>
                <a:uFillTx/>
                <a:latin typeface="Calibri Bold"/>
                <a:ea typeface="+mn-ea"/>
                <a:cs typeface="+mn-cs"/>
              </a:rPr>
              <a:t>L</a:t>
            </a:r>
            <a:r>
              <a:rPr kumimoji="0" lang="ru-RU" sz="1600" b="1" i="0" u="none" strike="noStrike" kern="1200" cap="none" spc="0" normalizeH="0" baseline="0" noProof="0">
                <a:ln>
                  <a:noFill/>
                </a:ln>
                <a:solidFill>
                  <a:srgbClr val="FFFFFF"/>
                </a:solidFill>
                <a:effectLst/>
                <a:uLnTx/>
                <a:uFillTx/>
                <a:latin typeface="Calibri Bold"/>
                <a:ea typeface="+mn-ea"/>
                <a:cs typeface="+mn-cs"/>
              </a:rPr>
              <a:t>2 </a:t>
            </a:r>
            <a:r>
              <a:rPr kumimoji="0" lang="en-US" sz="1600" b="1" i="0" u="none" strike="noStrike" kern="1200" cap="none" spc="0" normalizeH="0" baseline="0" noProof="0">
                <a:ln>
                  <a:noFill/>
                </a:ln>
                <a:solidFill>
                  <a:srgbClr val="FFFFFF"/>
                </a:solidFill>
                <a:effectLst/>
                <a:uLnTx/>
                <a:uFillTx/>
                <a:latin typeface="Calibri Bold"/>
                <a:ea typeface="+mn-ea"/>
                <a:cs typeface="+mn-cs"/>
              </a:rPr>
              <a:t>AI-Enabled</a:t>
            </a:r>
            <a:r>
              <a:rPr kumimoji="0" lang="ru-RU" sz="1600" b="1" i="0" u="none" strike="noStrike" kern="1200" cap="none" spc="0" normalizeH="0" baseline="0" noProof="0">
                <a:ln>
                  <a:noFill/>
                </a:ln>
                <a:solidFill>
                  <a:srgbClr val="FFFFFF"/>
                </a:solidFill>
                <a:effectLst/>
                <a:uLnTx/>
                <a:uFillTx/>
                <a:latin typeface="Calibri Bold"/>
                <a:ea typeface="+mn-ea"/>
                <a:cs typeface="+mn-cs"/>
              </a:rPr>
              <a:t> </a:t>
            </a:r>
            <a:r>
              <a:rPr kumimoji="0" lang="en-US" sz="1600" b="1" i="0" u="none" strike="noStrike" kern="1200" cap="none" spc="0" normalizeH="0" baseline="0" noProof="0">
                <a:ln>
                  <a:noFill/>
                </a:ln>
                <a:solidFill>
                  <a:srgbClr val="FFFFFF"/>
                </a:solidFill>
                <a:effectLst/>
                <a:uLnTx/>
                <a:uFillTx/>
                <a:latin typeface="Calibri Bold"/>
                <a:ea typeface="+mn-ea"/>
                <a:cs typeface="+mn-cs"/>
              </a:rPr>
              <a:t>Team</a:t>
            </a:r>
          </a:p>
        </p:txBody>
      </p:sp>
      <p:sp>
        <p:nvSpPr>
          <p:cNvPr id="7" name="Rounded Rectangle 6">
            <a:extLst>
              <a:ext uri="{FF2B5EF4-FFF2-40B4-BE49-F238E27FC236}">
                <a16:creationId xmlns:a16="http://schemas.microsoft.com/office/drawing/2014/main" id="{14FC1120-6615-3BC4-9E95-BFF7CB069139}"/>
              </a:ext>
            </a:extLst>
          </p:cNvPr>
          <p:cNvSpPr/>
          <p:nvPr/>
        </p:nvSpPr>
        <p:spPr bwMode="auto">
          <a:xfrm>
            <a:off x="-1183692" y="4863059"/>
            <a:ext cx="3735991" cy="362925"/>
          </a:xfrm>
          <a:prstGeom prst="roundRect">
            <a:avLst>
              <a:gd name="adj" fmla="val 50000"/>
            </a:avLst>
          </a:prstGeom>
          <a:gradFill>
            <a:gsLst>
              <a:gs pos="100000">
                <a:schemeClr val="accent4"/>
              </a:gs>
              <a:gs pos="7000">
                <a:schemeClr val="accent4">
                  <a:lumMod val="50000"/>
                </a:schemeClr>
              </a:gs>
            </a:gsLst>
            <a:lin ang="2400000" scaled="0"/>
          </a:gradFill>
          <a:ln w="9525">
            <a:solidFill>
              <a:schemeClr val="bg1"/>
            </a:solidFill>
          </a:ln>
          <a:effectLst/>
        </p:spPr>
        <p:txBody>
          <a:bodyPr wrap="square" lIns="0" tIns="0" rIns="18000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BY" sz="1600" b="1" i="0" u="none" strike="noStrike" kern="1200" cap="none" spc="0" normalizeH="0" baseline="0" noProof="0">
                <a:ln>
                  <a:noFill/>
                </a:ln>
                <a:solidFill>
                  <a:srgbClr val="FFFFFF"/>
                </a:solidFill>
                <a:effectLst/>
                <a:uLnTx/>
                <a:uFillTx/>
                <a:latin typeface="Calibri Bold"/>
                <a:ea typeface="+mn-ea"/>
                <a:cs typeface="+mn-cs"/>
              </a:rPr>
              <a:t>L</a:t>
            </a:r>
            <a:r>
              <a:rPr kumimoji="0" lang="ru-RU" sz="1600" b="1" i="0" u="none" strike="noStrike" kern="1200" cap="none" spc="0" normalizeH="0" baseline="0" noProof="0">
                <a:ln>
                  <a:noFill/>
                </a:ln>
                <a:solidFill>
                  <a:srgbClr val="FFFFFF"/>
                </a:solidFill>
                <a:effectLst/>
                <a:uLnTx/>
                <a:uFillTx/>
                <a:latin typeface="Calibri Bold"/>
                <a:ea typeface="+mn-ea"/>
                <a:cs typeface="+mn-cs"/>
              </a:rPr>
              <a:t>1 </a:t>
            </a:r>
            <a:r>
              <a:rPr kumimoji="0" lang="en-US" sz="1600" b="1" i="0" u="none" strike="noStrike" kern="1200" cap="none" spc="0" normalizeH="0" baseline="0" noProof="0">
                <a:ln>
                  <a:noFill/>
                </a:ln>
                <a:solidFill>
                  <a:srgbClr val="FFFFFF"/>
                </a:solidFill>
                <a:effectLst/>
                <a:uLnTx/>
                <a:uFillTx/>
                <a:latin typeface="Calibri Bold"/>
                <a:ea typeface="+mn-ea"/>
                <a:cs typeface="+mn-cs"/>
              </a:rPr>
              <a:t>AI-Engaged Team</a:t>
            </a:r>
          </a:p>
        </p:txBody>
      </p:sp>
      <p:sp>
        <p:nvSpPr>
          <p:cNvPr id="31" name="TextBox 30">
            <a:extLst>
              <a:ext uri="{FF2B5EF4-FFF2-40B4-BE49-F238E27FC236}">
                <a16:creationId xmlns:a16="http://schemas.microsoft.com/office/drawing/2014/main" id="{B39B0C8C-7310-A564-AF1C-4960051AFF3E}"/>
              </a:ext>
            </a:extLst>
          </p:cNvPr>
          <p:cNvSpPr txBox="1">
            <a:spLocks/>
          </p:cNvSpPr>
          <p:nvPr/>
        </p:nvSpPr>
        <p:spPr>
          <a:xfrm>
            <a:off x="646695" y="1196922"/>
            <a:ext cx="2376000" cy="246221"/>
          </a:xfrm>
          <a:prstGeom prst="rect">
            <a:avLst/>
          </a:prstGeom>
          <a:noFill/>
        </p:spPr>
        <p:txBody>
          <a:bodyPr wrap="square" lIns="0" tIns="0" rIns="0" bIns="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mn-ea"/>
                <a:cs typeface="+mn-cs"/>
              </a:rPr>
              <a:t>Required Org Capabilities</a:t>
            </a: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56C3ACF2-9E9C-A087-F878-8595D6664999}"/>
              </a:ext>
            </a:extLst>
          </p:cNvPr>
          <p:cNvSpPr txBox="1">
            <a:spLocks/>
          </p:cNvSpPr>
          <p:nvPr/>
        </p:nvSpPr>
        <p:spPr>
          <a:xfrm>
            <a:off x="5780228" y="1107951"/>
            <a:ext cx="2700000" cy="246221"/>
          </a:xfrm>
          <a:prstGeom prst="rect">
            <a:avLst/>
          </a:prstGeom>
          <a:noFill/>
        </p:spPr>
        <p:txBody>
          <a:bodyPr wrap="square" lIns="0" tIns="0" rIns="0" bIns="0">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mn-ea"/>
                <a:cs typeface="+mn-cs"/>
              </a:rPr>
              <a:t>Outcomes for Team</a:t>
            </a: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38" name="TextBox 37">
            <a:extLst>
              <a:ext uri="{FF2B5EF4-FFF2-40B4-BE49-F238E27FC236}">
                <a16:creationId xmlns:a16="http://schemas.microsoft.com/office/drawing/2014/main" id="{70E271FB-58E1-C5CD-5828-816140DA0F66}"/>
              </a:ext>
            </a:extLst>
          </p:cNvPr>
          <p:cNvSpPr txBox="1">
            <a:spLocks/>
          </p:cNvSpPr>
          <p:nvPr/>
        </p:nvSpPr>
        <p:spPr>
          <a:xfrm>
            <a:off x="9449214" y="1107951"/>
            <a:ext cx="2270127" cy="246221"/>
          </a:xfrm>
          <a:prstGeom prst="rect">
            <a:avLst/>
          </a:prstGeom>
          <a:noFill/>
        </p:spPr>
        <p:txBody>
          <a:bodyPr wrap="square" lIns="0" tIns="0" rIns="0" bIns="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mn-ea"/>
                <a:cs typeface="+mn-cs"/>
              </a:rPr>
              <a:t>Outcomes for Organization</a:t>
            </a:r>
          </a:p>
        </p:txBody>
      </p:sp>
      <p:cxnSp>
        <p:nvCxnSpPr>
          <p:cNvPr id="40" name="Straight Connector 39">
            <a:extLst>
              <a:ext uri="{FF2B5EF4-FFF2-40B4-BE49-F238E27FC236}">
                <a16:creationId xmlns:a16="http://schemas.microsoft.com/office/drawing/2014/main" id="{F368F456-B100-0F6B-141F-9D4BE44956C2}"/>
              </a:ext>
            </a:extLst>
          </p:cNvPr>
          <p:cNvCxnSpPr>
            <a:cxnSpLocks/>
          </p:cNvCxnSpPr>
          <p:nvPr/>
        </p:nvCxnSpPr>
        <p:spPr>
          <a:xfrm>
            <a:off x="8820311" y="1301528"/>
            <a:ext cx="0" cy="5112000"/>
          </a:xfrm>
          <a:prstGeom prst="line">
            <a:avLst/>
          </a:prstGeom>
          <a:ln w="6350" cap="rnd">
            <a:solidFill>
              <a:schemeClr val="bg1">
                <a:alpha val="44697"/>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E4B5BB6-9D75-2FF3-02FF-635F73F8613D}"/>
              </a:ext>
            </a:extLst>
          </p:cNvPr>
          <p:cNvCxnSpPr>
            <a:cxnSpLocks/>
          </p:cNvCxnSpPr>
          <p:nvPr/>
        </p:nvCxnSpPr>
        <p:spPr>
          <a:xfrm>
            <a:off x="5580257" y="1301528"/>
            <a:ext cx="0" cy="5112000"/>
          </a:xfrm>
          <a:prstGeom prst="line">
            <a:avLst/>
          </a:prstGeom>
          <a:ln w="6350" cap="rnd">
            <a:solidFill>
              <a:schemeClr val="bg1">
                <a:alpha val="44697"/>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61D3D08-3BBF-0D46-E31F-4F599E18F677}"/>
              </a:ext>
            </a:extLst>
          </p:cNvPr>
          <p:cNvCxnSpPr>
            <a:cxnSpLocks/>
          </p:cNvCxnSpPr>
          <p:nvPr/>
        </p:nvCxnSpPr>
        <p:spPr>
          <a:xfrm>
            <a:off x="3851280" y="1301528"/>
            <a:ext cx="0" cy="5112000"/>
          </a:xfrm>
          <a:prstGeom prst="line">
            <a:avLst/>
          </a:prstGeom>
          <a:ln w="6350" cap="rnd">
            <a:solidFill>
              <a:schemeClr val="bg1">
                <a:alpha val="44697"/>
              </a:schemeClr>
            </a:solidFill>
            <a:prstDash val="dash"/>
            <a:round/>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7BBBA715-FDA7-FA5D-7018-05285F55C9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2746" y="1423855"/>
            <a:ext cx="554964" cy="554964"/>
          </a:xfrm>
          <a:prstGeom prst="rect">
            <a:avLst/>
          </a:prstGeom>
        </p:spPr>
      </p:pic>
      <p:pic>
        <p:nvPicPr>
          <p:cNvPr id="24" name="Graphic 23">
            <a:extLst>
              <a:ext uri="{FF2B5EF4-FFF2-40B4-BE49-F238E27FC236}">
                <a16:creationId xmlns:a16="http://schemas.microsoft.com/office/drawing/2014/main" id="{15DFB7C9-AA35-9AD1-3CEF-0CE5617BBB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2828" y="1381653"/>
            <a:ext cx="554964" cy="554964"/>
          </a:xfrm>
          <a:prstGeom prst="rect">
            <a:avLst/>
          </a:prstGeom>
        </p:spPr>
      </p:pic>
    </p:spTree>
    <p:extLst>
      <p:ext uri="{BB962C8B-B14F-4D97-AF65-F5344CB8AC3E}">
        <p14:creationId xmlns:p14="http://schemas.microsoft.com/office/powerpoint/2010/main" val="893091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8EE6C-49E0-36AC-DAFA-255EC7B37C7E}"/>
            </a:ext>
          </a:extLst>
        </p:cNvPr>
        <p:cNvGrpSpPr/>
        <p:nvPr/>
      </p:nvGrpSpPr>
      <p:grpSpPr>
        <a:xfrm>
          <a:off x="0" y="0"/>
          <a:ext cx="0" cy="0"/>
          <a:chOff x="0" y="0"/>
          <a:chExt cx="0" cy="0"/>
        </a:xfrm>
      </p:grpSpPr>
      <p:sp>
        <p:nvSpPr>
          <p:cNvPr id="4" name="Isosceles Triangle 3">
            <a:extLst>
              <a:ext uri="{FF2B5EF4-FFF2-40B4-BE49-F238E27FC236}">
                <a16:creationId xmlns:a16="http://schemas.microsoft.com/office/drawing/2014/main" id="{291C6AF9-72C0-1AB5-AF74-9A10197774E4}"/>
              </a:ext>
            </a:extLst>
          </p:cNvPr>
          <p:cNvSpPr/>
          <p:nvPr/>
        </p:nvSpPr>
        <p:spPr bwMode="auto">
          <a:xfrm rot="9230510">
            <a:off x="2752911" y="-503804"/>
            <a:ext cx="4703086" cy="4860735"/>
          </a:xfrm>
          <a:prstGeom prst="triangle">
            <a:avLst>
              <a:gd name="adj" fmla="val 49974"/>
            </a:avLst>
          </a:prstGeom>
          <a:gradFill flip="none" rotWithShape="1">
            <a:gsLst>
              <a:gs pos="26000">
                <a:schemeClr val="bg1">
                  <a:alpha val="0"/>
                </a:schemeClr>
              </a:gs>
              <a:gs pos="100000">
                <a:schemeClr val="bg1">
                  <a:alpha val="73000"/>
                </a:schemeClr>
              </a:gs>
            </a:gsLst>
            <a:lin ang="16200000" scaled="1"/>
            <a:tileRect/>
          </a:gradFill>
          <a:ln>
            <a:noFill/>
          </a:ln>
          <a:effectLst/>
        </p:spPr>
        <p:txBody>
          <a:bodyPr wrap="square" lIns="0" tIns="0" rIns="0" bIns="0"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6" name="Oval 5">
            <a:extLst>
              <a:ext uri="{FF2B5EF4-FFF2-40B4-BE49-F238E27FC236}">
                <a16:creationId xmlns:a16="http://schemas.microsoft.com/office/drawing/2014/main" id="{09172BD5-DC3C-3AF4-B5C8-7C58B6D8F198}"/>
              </a:ext>
            </a:extLst>
          </p:cNvPr>
          <p:cNvSpPr/>
          <p:nvPr/>
        </p:nvSpPr>
        <p:spPr bwMode="auto">
          <a:xfrm>
            <a:off x="5756862" y="3633550"/>
            <a:ext cx="740780" cy="717631"/>
          </a:xfrm>
          <a:prstGeom prst="ellipse">
            <a:avLst/>
          </a:prstGeom>
          <a:solidFill>
            <a:schemeClr val="accent1"/>
          </a:solidFill>
          <a:ln>
            <a:noFill/>
          </a:ln>
          <a:effectLst/>
        </p:spPr>
        <p:txBody>
          <a:bodyPr wrap="square" lIns="0" tIns="0" rIns="0" bIns="0"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pic>
        <p:nvPicPr>
          <p:cNvPr id="47" name="Рисунок 46">
            <a:extLst>
              <a:ext uri="{FF2B5EF4-FFF2-40B4-BE49-F238E27FC236}">
                <a16:creationId xmlns:a16="http://schemas.microsoft.com/office/drawing/2014/main" id="{8CEC761B-B15F-1D77-0299-364FC3A1C6A5}"/>
              </a:ext>
            </a:extLst>
          </p:cNvPr>
          <p:cNvPicPr>
            <a:picLocks noGrp="1" noRot="1" noChangeAspect="1" noMove="1" noResize="1" noEditPoints="1" noAdjustHandles="1" noChangeArrowheads="1" noChangeShapeType="1" noCrop="1"/>
          </p:cNvPicPr>
          <p:nvPr/>
        </p:nvPicPr>
        <p:blipFill>
          <a:blip r:embed="rId3"/>
          <a:stretch>
            <a:fillRect/>
          </a:stretch>
        </p:blipFill>
        <p:spPr>
          <a:xfrm>
            <a:off x="3150630" y="1165026"/>
            <a:ext cx="6364352" cy="5132178"/>
          </a:xfrm>
          <a:prstGeom prst="rect">
            <a:avLst/>
          </a:prstGeom>
          <a:noFill/>
          <a:ln>
            <a:noFill/>
          </a:ln>
        </p:spPr>
      </p:pic>
      <p:sp>
        <p:nvSpPr>
          <p:cNvPr id="5" name="Title 3">
            <a:extLst>
              <a:ext uri="{FF2B5EF4-FFF2-40B4-BE49-F238E27FC236}">
                <a16:creationId xmlns:a16="http://schemas.microsoft.com/office/drawing/2014/main" id="{79F6562E-9B09-0712-55CB-227B926D5EEF}"/>
              </a:ext>
            </a:extLst>
          </p:cNvPr>
          <p:cNvSpPr>
            <a:spLocks noGrp="1"/>
          </p:cNvSpPr>
          <p:nvPr>
            <p:ph type="title"/>
          </p:nvPr>
        </p:nvSpPr>
        <p:spPr>
          <a:xfrm>
            <a:off x="457200" y="723900"/>
            <a:ext cx="2716306" cy="457200"/>
          </a:xfrm>
        </p:spPr>
        <p:txBody>
          <a:bodyPr lIns="0" tIns="0" rIns="0" bIns="0" anchor="t">
            <a:normAutofit fontScale="90000"/>
          </a:bodyPr>
          <a:lstStyle/>
          <a:p>
            <a:r>
              <a:rPr lang="en-US"/>
              <a:t>New Ways of Working: </a:t>
            </a:r>
            <a:br>
              <a:rPr lang="en-US"/>
            </a:br>
            <a:r>
              <a:rPr lang="en-US"/>
              <a:t>AI Native Development</a:t>
            </a:r>
            <a:endParaRPr lang="en-US">
              <a:cs typeface="Calibri"/>
            </a:endParaRPr>
          </a:p>
        </p:txBody>
      </p:sp>
      <p:sp>
        <p:nvSpPr>
          <p:cNvPr id="2" name="Text Placeholder 1">
            <a:extLst>
              <a:ext uri="{FF2B5EF4-FFF2-40B4-BE49-F238E27FC236}">
                <a16:creationId xmlns:a16="http://schemas.microsoft.com/office/drawing/2014/main" id="{F50CAB3C-BF80-B9B5-6B89-F47A6741886A}"/>
              </a:ext>
            </a:extLst>
          </p:cNvPr>
          <p:cNvSpPr>
            <a:spLocks noGrp="1"/>
          </p:cNvSpPr>
          <p:nvPr>
            <p:ph type="body" sz="quarter" idx="15"/>
          </p:nvPr>
        </p:nvSpPr>
        <p:spPr/>
        <p:txBody>
          <a:bodyPr/>
          <a:lstStyle/>
          <a:p>
            <a:r>
              <a:rPr lang="en-US">
                <a:latin typeface="Calibri"/>
                <a:ea typeface="Calibri"/>
                <a:cs typeface="Calibri"/>
              </a:rPr>
              <a:t>Agentic Project Teams</a:t>
            </a:r>
          </a:p>
          <a:p>
            <a:endParaRPr lang="en-US"/>
          </a:p>
        </p:txBody>
      </p:sp>
      <p:cxnSp>
        <p:nvCxnSpPr>
          <p:cNvPr id="45" name="Straight Connector 44">
            <a:extLst>
              <a:ext uri="{FF2B5EF4-FFF2-40B4-BE49-F238E27FC236}">
                <a16:creationId xmlns:a16="http://schemas.microsoft.com/office/drawing/2014/main" id="{C0728AE4-DBA8-DB2A-DDBA-C9ED6D058F3F}"/>
              </a:ext>
            </a:extLst>
          </p:cNvPr>
          <p:cNvCxnSpPr>
            <a:cxnSpLocks/>
          </p:cNvCxnSpPr>
          <p:nvPr/>
        </p:nvCxnSpPr>
        <p:spPr>
          <a:xfrm flipV="1">
            <a:off x="15991" y="5512332"/>
            <a:ext cx="1043129" cy="2303137"/>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Graphic 48">
            <a:extLst>
              <a:ext uri="{FF2B5EF4-FFF2-40B4-BE49-F238E27FC236}">
                <a16:creationId xmlns:a16="http://schemas.microsoft.com/office/drawing/2014/main" id="{91EB2815-96ED-A3C6-0060-BE5943D13D6C}"/>
              </a:ext>
            </a:extLst>
          </p:cNvPr>
          <p:cNvSpPr/>
          <p:nvPr/>
        </p:nvSpPr>
        <p:spPr>
          <a:xfrm>
            <a:off x="5975096" y="3770546"/>
            <a:ext cx="331109" cy="471760"/>
          </a:xfrm>
          <a:custGeom>
            <a:avLst/>
            <a:gdLst>
              <a:gd name="connsiteX0" fmla="*/ 226740 w 457926"/>
              <a:gd name="connsiteY0" fmla="*/ 296799 h 657129"/>
              <a:gd name="connsiteX1" fmla="*/ 375140 w 457926"/>
              <a:gd name="connsiteY1" fmla="*/ 148400 h 657129"/>
              <a:gd name="connsiteX2" fmla="*/ 226740 w 457926"/>
              <a:gd name="connsiteY2" fmla="*/ 0 h 657129"/>
              <a:gd name="connsiteX3" fmla="*/ 78341 w 457926"/>
              <a:gd name="connsiteY3" fmla="*/ 148400 h 657129"/>
              <a:gd name="connsiteX4" fmla="*/ 226740 w 457926"/>
              <a:gd name="connsiteY4" fmla="*/ 296799 h 657129"/>
              <a:gd name="connsiteX5" fmla="*/ 226740 w 457926"/>
              <a:gd name="connsiteY5" fmla="*/ 13240 h 657129"/>
              <a:gd name="connsiteX6" fmla="*/ 361805 w 457926"/>
              <a:gd name="connsiteY6" fmla="*/ 148304 h 657129"/>
              <a:gd name="connsiteX7" fmla="*/ 226740 w 457926"/>
              <a:gd name="connsiteY7" fmla="*/ 283369 h 657129"/>
              <a:gd name="connsiteX8" fmla="*/ 91676 w 457926"/>
              <a:gd name="connsiteY8" fmla="*/ 148304 h 657129"/>
              <a:gd name="connsiteX9" fmla="*/ 226740 w 457926"/>
              <a:gd name="connsiteY9" fmla="*/ 13240 h 657129"/>
              <a:gd name="connsiteX10" fmla="*/ 229502 w 457926"/>
              <a:gd name="connsiteY10" fmla="*/ 347282 h 657129"/>
              <a:gd name="connsiteX11" fmla="*/ 57862 w 457926"/>
              <a:gd name="connsiteY11" fmla="*/ 415957 h 657129"/>
              <a:gd name="connsiteX12" fmla="*/ 617 w 457926"/>
              <a:gd name="connsiteY12" fmla="*/ 579311 h 657129"/>
              <a:gd name="connsiteX13" fmla="*/ 1379 w 457926"/>
              <a:gd name="connsiteY13" fmla="*/ 581787 h 657129"/>
              <a:gd name="connsiteX14" fmla="*/ 6808 w 457926"/>
              <a:gd name="connsiteY14" fmla="*/ 596837 h 657129"/>
              <a:gd name="connsiteX15" fmla="*/ 12428 w 457926"/>
              <a:gd name="connsiteY15" fmla="*/ 599885 h 657129"/>
              <a:gd name="connsiteX16" fmla="*/ 16047 w 457926"/>
              <a:gd name="connsiteY16" fmla="*/ 598837 h 657129"/>
              <a:gd name="connsiteX17" fmla="*/ 18047 w 457926"/>
              <a:gd name="connsiteY17" fmla="*/ 589598 h 657129"/>
              <a:gd name="connsiteX18" fmla="*/ 14523 w 457926"/>
              <a:gd name="connsiteY18" fmla="*/ 578549 h 657129"/>
              <a:gd name="connsiteX19" fmla="*/ 17857 w 457926"/>
              <a:gd name="connsiteY19" fmla="*/ 567881 h 657129"/>
              <a:gd name="connsiteX20" fmla="*/ 15666 w 457926"/>
              <a:gd name="connsiteY20" fmla="*/ 558737 h 657129"/>
              <a:gd name="connsiteX21" fmla="*/ 13475 w 457926"/>
              <a:gd name="connsiteY21" fmla="*/ 557974 h 657129"/>
              <a:gd name="connsiteX22" fmla="*/ 67673 w 457926"/>
              <a:gd name="connsiteY22" fmla="*/ 424910 h 657129"/>
              <a:gd name="connsiteX23" fmla="*/ 229407 w 457926"/>
              <a:gd name="connsiteY23" fmla="*/ 360521 h 657129"/>
              <a:gd name="connsiteX24" fmla="*/ 443053 w 457926"/>
              <a:gd name="connsiteY24" fmla="*/ 557974 h 657129"/>
              <a:gd name="connsiteX25" fmla="*/ 442481 w 457926"/>
              <a:gd name="connsiteY25" fmla="*/ 558165 h 657129"/>
              <a:gd name="connsiteX26" fmla="*/ 440481 w 457926"/>
              <a:gd name="connsiteY26" fmla="*/ 567404 h 657129"/>
              <a:gd name="connsiteX27" fmla="*/ 444101 w 457926"/>
              <a:gd name="connsiteY27" fmla="*/ 578549 h 657129"/>
              <a:gd name="connsiteX28" fmla="*/ 440862 w 457926"/>
              <a:gd name="connsiteY28" fmla="*/ 589121 h 657129"/>
              <a:gd name="connsiteX29" fmla="*/ 443053 w 457926"/>
              <a:gd name="connsiteY29" fmla="*/ 598265 h 657129"/>
              <a:gd name="connsiteX30" fmla="*/ 446482 w 457926"/>
              <a:gd name="connsiteY30" fmla="*/ 599218 h 657129"/>
              <a:gd name="connsiteX31" fmla="*/ 452197 w 457926"/>
              <a:gd name="connsiteY31" fmla="*/ 595979 h 657129"/>
              <a:gd name="connsiteX32" fmla="*/ 457150 w 457926"/>
              <a:gd name="connsiteY32" fmla="*/ 581406 h 657129"/>
              <a:gd name="connsiteX33" fmla="*/ 457912 w 457926"/>
              <a:gd name="connsiteY33" fmla="*/ 578168 h 657129"/>
              <a:gd name="connsiteX34" fmla="*/ 229312 w 457926"/>
              <a:gd name="connsiteY34" fmla="*/ 347091 h 657129"/>
              <a:gd name="connsiteX35" fmla="*/ 34907 w 457926"/>
              <a:gd name="connsiteY35" fmla="*/ 551021 h 657129"/>
              <a:gd name="connsiteX36" fmla="*/ 38336 w 457926"/>
              <a:gd name="connsiteY36" fmla="*/ 550069 h 657129"/>
              <a:gd name="connsiteX37" fmla="*/ 65101 w 457926"/>
              <a:gd name="connsiteY37" fmla="*/ 537686 h 657129"/>
              <a:gd name="connsiteX38" fmla="*/ 69006 w 457926"/>
              <a:gd name="connsiteY38" fmla="*/ 529114 h 657129"/>
              <a:gd name="connsiteX39" fmla="*/ 60434 w 457926"/>
              <a:gd name="connsiteY39" fmla="*/ 525209 h 657129"/>
              <a:gd name="connsiteX40" fmla="*/ 31478 w 457926"/>
              <a:gd name="connsiteY40" fmla="*/ 538639 h 657129"/>
              <a:gd name="connsiteX41" fmla="*/ 29096 w 457926"/>
              <a:gd name="connsiteY41" fmla="*/ 547783 h 657129"/>
              <a:gd name="connsiteX42" fmla="*/ 34811 w 457926"/>
              <a:gd name="connsiteY42" fmla="*/ 551021 h 657129"/>
              <a:gd name="connsiteX43" fmla="*/ 92057 w 457926"/>
              <a:gd name="connsiteY43" fmla="*/ 529114 h 657129"/>
              <a:gd name="connsiteX44" fmla="*/ 93676 w 457926"/>
              <a:gd name="connsiteY44" fmla="*/ 528923 h 657129"/>
              <a:gd name="connsiteX45" fmla="*/ 123203 w 457926"/>
              <a:gd name="connsiteY45" fmla="*/ 522542 h 657129"/>
              <a:gd name="connsiteX46" fmla="*/ 128537 w 457926"/>
              <a:gd name="connsiteY46" fmla="*/ 514826 h 657129"/>
              <a:gd name="connsiteX47" fmla="*/ 120822 w 457926"/>
              <a:gd name="connsiteY47" fmla="*/ 509492 h 657129"/>
              <a:gd name="connsiteX48" fmla="*/ 90342 w 457926"/>
              <a:gd name="connsiteY48" fmla="*/ 516065 h 657129"/>
              <a:gd name="connsiteX49" fmla="*/ 85580 w 457926"/>
              <a:gd name="connsiteY49" fmla="*/ 524161 h 657129"/>
              <a:gd name="connsiteX50" fmla="*/ 92057 w 457926"/>
              <a:gd name="connsiteY50" fmla="*/ 529209 h 657129"/>
              <a:gd name="connsiteX51" fmla="*/ 123680 w 457926"/>
              <a:gd name="connsiteY51" fmla="*/ 635032 h 657129"/>
              <a:gd name="connsiteX52" fmla="*/ 94152 w 457926"/>
              <a:gd name="connsiteY52" fmla="*/ 628650 h 657129"/>
              <a:gd name="connsiteX53" fmla="*/ 86056 w 457926"/>
              <a:gd name="connsiteY53" fmla="*/ 633508 h 657129"/>
              <a:gd name="connsiteX54" fmla="*/ 90914 w 457926"/>
              <a:gd name="connsiteY54" fmla="*/ 641604 h 657129"/>
              <a:gd name="connsiteX55" fmla="*/ 121394 w 457926"/>
              <a:gd name="connsiteY55" fmla="*/ 648176 h 657129"/>
              <a:gd name="connsiteX56" fmla="*/ 122537 w 457926"/>
              <a:gd name="connsiteY56" fmla="*/ 648272 h 657129"/>
              <a:gd name="connsiteX57" fmla="*/ 129109 w 457926"/>
              <a:gd name="connsiteY57" fmla="*/ 642747 h 657129"/>
              <a:gd name="connsiteX58" fmla="*/ 123680 w 457926"/>
              <a:gd name="connsiteY58" fmla="*/ 635032 h 657129"/>
              <a:gd name="connsiteX59" fmla="*/ 183878 w 457926"/>
              <a:gd name="connsiteY59" fmla="*/ 642271 h 657129"/>
              <a:gd name="connsiteX60" fmla="*/ 153588 w 457926"/>
              <a:gd name="connsiteY60" fmla="*/ 639413 h 657129"/>
              <a:gd name="connsiteX61" fmla="*/ 146159 w 457926"/>
              <a:gd name="connsiteY61" fmla="*/ 645224 h 657129"/>
              <a:gd name="connsiteX62" fmla="*/ 151969 w 457926"/>
              <a:gd name="connsiteY62" fmla="*/ 652653 h 657129"/>
              <a:gd name="connsiteX63" fmla="*/ 182830 w 457926"/>
              <a:gd name="connsiteY63" fmla="*/ 655511 h 657129"/>
              <a:gd name="connsiteX64" fmla="*/ 183306 w 457926"/>
              <a:gd name="connsiteY64" fmla="*/ 655511 h 657129"/>
              <a:gd name="connsiteX65" fmla="*/ 189974 w 457926"/>
              <a:gd name="connsiteY65" fmla="*/ 649319 h 657129"/>
              <a:gd name="connsiteX66" fmla="*/ 183782 w 457926"/>
              <a:gd name="connsiteY66" fmla="*/ 642176 h 657129"/>
              <a:gd name="connsiteX67" fmla="*/ 393047 w 457926"/>
              <a:gd name="connsiteY67" fmla="*/ 537496 h 657129"/>
              <a:gd name="connsiteX68" fmla="*/ 419812 w 457926"/>
              <a:gd name="connsiteY68" fmla="*/ 549783 h 657129"/>
              <a:gd name="connsiteX69" fmla="*/ 423146 w 457926"/>
              <a:gd name="connsiteY69" fmla="*/ 550736 h 657129"/>
              <a:gd name="connsiteX70" fmla="*/ 428956 w 457926"/>
              <a:gd name="connsiteY70" fmla="*/ 547402 h 657129"/>
              <a:gd name="connsiteX71" fmla="*/ 426575 w 457926"/>
              <a:gd name="connsiteY71" fmla="*/ 538258 h 657129"/>
              <a:gd name="connsiteX72" fmla="*/ 397619 w 457926"/>
              <a:gd name="connsiteY72" fmla="*/ 525018 h 657129"/>
              <a:gd name="connsiteX73" fmla="*/ 389046 w 457926"/>
              <a:gd name="connsiteY73" fmla="*/ 529019 h 657129"/>
              <a:gd name="connsiteX74" fmla="*/ 393047 w 457926"/>
              <a:gd name="connsiteY74" fmla="*/ 537591 h 657129"/>
              <a:gd name="connsiteX75" fmla="*/ 65387 w 457926"/>
              <a:gd name="connsiteY75" fmla="*/ 619887 h 657129"/>
              <a:gd name="connsiteX76" fmla="*/ 38621 w 457926"/>
              <a:gd name="connsiteY76" fmla="*/ 607600 h 657129"/>
              <a:gd name="connsiteX77" fmla="*/ 29477 w 457926"/>
              <a:gd name="connsiteY77" fmla="*/ 609981 h 657129"/>
              <a:gd name="connsiteX78" fmla="*/ 31859 w 457926"/>
              <a:gd name="connsiteY78" fmla="*/ 619125 h 657129"/>
              <a:gd name="connsiteX79" fmla="*/ 60815 w 457926"/>
              <a:gd name="connsiteY79" fmla="*/ 632460 h 657129"/>
              <a:gd name="connsiteX80" fmla="*/ 63101 w 457926"/>
              <a:gd name="connsiteY80" fmla="*/ 632841 h 657129"/>
              <a:gd name="connsiteX81" fmla="*/ 69387 w 457926"/>
              <a:gd name="connsiteY81" fmla="*/ 628460 h 657129"/>
              <a:gd name="connsiteX82" fmla="*/ 65387 w 457926"/>
              <a:gd name="connsiteY82" fmla="*/ 619887 h 657129"/>
              <a:gd name="connsiteX83" fmla="*/ 244552 w 457926"/>
              <a:gd name="connsiteY83" fmla="*/ 643604 h 657129"/>
              <a:gd name="connsiteX84" fmla="*/ 244361 w 457926"/>
              <a:gd name="connsiteY84" fmla="*/ 643604 h 657129"/>
              <a:gd name="connsiteX85" fmla="*/ 229312 w 457926"/>
              <a:gd name="connsiteY85" fmla="*/ 643795 h 657129"/>
              <a:gd name="connsiteX86" fmla="*/ 214262 w 457926"/>
              <a:gd name="connsiteY86" fmla="*/ 643604 h 657129"/>
              <a:gd name="connsiteX87" fmla="*/ 214072 w 457926"/>
              <a:gd name="connsiteY87" fmla="*/ 643604 h 657129"/>
              <a:gd name="connsiteX88" fmla="*/ 207404 w 457926"/>
              <a:gd name="connsiteY88" fmla="*/ 650081 h 657129"/>
              <a:gd name="connsiteX89" fmla="*/ 213881 w 457926"/>
              <a:gd name="connsiteY89" fmla="*/ 656939 h 657129"/>
              <a:gd name="connsiteX90" fmla="*/ 229312 w 457926"/>
              <a:gd name="connsiteY90" fmla="*/ 657130 h 657129"/>
              <a:gd name="connsiteX91" fmla="*/ 244742 w 457926"/>
              <a:gd name="connsiteY91" fmla="*/ 656939 h 657129"/>
              <a:gd name="connsiteX92" fmla="*/ 251219 w 457926"/>
              <a:gd name="connsiteY92" fmla="*/ 650081 h 657129"/>
              <a:gd name="connsiteX93" fmla="*/ 244552 w 457926"/>
              <a:gd name="connsiteY93" fmla="*/ 643604 h 657129"/>
              <a:gd name="connsiteX94" fmla="*/ 365234 w 457926"/>
              <a:gd name="connsiteY94" fmla="*/ 628460 h 657129"/>
              <a:gd name="connsiteX95" fmla="*/ 335706 w 457926"/>
              <a:gd name="connsiteY95" fmla="*/ 634841 h 657129"/>
              <a:gd name="connsiteX96" fmla="*/ 330372 w 457926"/>
              <a:gd name="connsiteY96" fmla="*/ 642557 h 657129"/>
              <a:gd name="connsiteX97" fmla="*/ 336944 w 457926"/>
              <a:gd name="connsiteY97" fmla="*/ 648081 h 657129"/>
              <a:gd name="connsiteX98" fmla="*/ 338087 w 457926"/>
              <a:gd name="connsiteY98" fmla="*/ 647986 h 657129"/>
              <a:gd name="connsiteX99" fmla="*/ 368567 w 457926"/>
              <a:gd name="connsiteY99" fmla="*/ 641414 h 657129"/>
              <a:gd name="connsiteX100" fmla="*/ 373330 w 457926"/>
              <a:gd name="connsiteY100" fmla="*/ 633317 h 657129"/>
              <a:gd name="connsiteX101" fmla="*/ 365234 w 457926"/>
              <a:gd name="connsiteY101" fmla="*/ 628555 h 657129"/>
              <a:gd name="connsiteX102" fmla="*/ 152445 w 457926"/>
              <a:gd name="connsiteY102" fmla="*/ 518065 h 657129"/>
              <a:gd name="connsiteX103" fmla="*/ 153207 w 457926"/>
              <a:gd name="connsiteY103" fmla="*/ 518065 h 657129"/>
              <a:gd name="connsiteX104" fmla="*/ 183401 w 457926"/>
              <a:gd name="connsiteY104" fmla="*/ 515207 h 657129"/>
              <a:gd name="connsiteX105" fmla="*/ 189593 w 457926"/>
              <a:gd name="connsiteY105" fmla="*/ 508063 h 657129"/>
              <a:gd name="connsiteX106" fmla="*/ 182449 w 457926"/>
              <a:gd name="connsiteY106" fmla="*/ 501872 h 657129"/>
              <a:gd name="connsiteX107" fmla="*/ 151493 w 457926"/>
              <a:gd name="connsiteY107" fmla="*/ 504730 h 657129"/>
              <a:gd name="connsiteX108" fmla="*/ 145682 w 457926"/>
              <a:gd name="connsiteY108" fmla="*/ 512159 h 657129"/>
              <a:gd name="connsiteX109" fmla="*/ 152255 w 457926"/>
              <a:gd name="connsiteY109" fmla="*/ 518065 h 657129"/>
              <a:gd name="connsiteX110" fmla="*/ 334849 w 457926"/>
              <a:gd name="connsiteY110" fmla="*/ 522351 h 657129"/>
              <a:gd name="connsiteX111" fmla="*/ 364376 w 457926"/>
              <a:gd name="connsiteY111" fmla="*/ 528638 h 657129"/>
              <a:gd name="connsiteX112" fmla="*/ 365996 w 457926"/>
              <a:gd name="connsiteY112" fmla="*/ 528828 h 657129"/>
              <a:gd name="connsiteX113" fmla="*/ 372473 w 457926"/>
              <a:gd name="connsiteY113" fmla="*/ 523780 h 657129"/>
              <a:gd name="connsiteX114" fmla="*/ 367615 w 457926"/>
              <a:gd name="connsiteY114" fmla="*/ 515684 h 657129"/>
              <a:gd name="connsiteX115" fmla="*/ 337135 w 457926"/>
              <a:gd name="connsiteY115" fmla="*/ 509111 h 657129"/>
              <a:gd name="connsiteX116" fmla="*/ 329420 w 457926"/>
              <a:gd name="connsiteY116" fmla="*/ 514541 h 657129"/>
              <a:gd name="connsiteX117" fmla="*/ 334849 w 457926"/>
              <a:gd name="connsiteY117" fmla="*/ 522256 h 657129"/>
              <a:gd name="connsiteX118" fmla="*/ 274651 w 457926"/>
              <a:gd name="connsiteY118" fmla="*/ 515112 h 657129"/>
              <a:gd name="connsiteX119" fmla="*/ 304940 w 457926"/>
              <a:gd name="connsiteY119" fmla="*/ 517874 h 657129"/>
              <a:gd name="connsiteX120" fmla="*/ 305702 w 457926"/>
              <a:gd name="connsiteY120" fmla="*/ 517874 h 657129"/>
              <a:gd name="connsiteX121" fmla="*/ 312275 w 457926"/>
              <a:gd name="connsiteY121" fmla="*/ 511969 h 657129"/>
              <a:gd name="connsiteX122" fmla="*/ 306464 w 457926"/>
              <a:gd name="connsiteY122" fmla="*/ 504539 h 657129"/>
              <a:gd name="connsiteX123" fmla="*/ 275603 w 457926"/>
              <a:gd name="connsiteY123" fmla="*/ 501682 h 657129"/>
              <a:gd name="connsiteX124" fmla="*/ 268460 w 457926"/>
              <a:gd name="connsiteY124" fmla="*/ 507873 h 657129"/>
              <a:gd name="connsiteX125" fmla="*/ 274651 w 457926"/>
              <a:gd name="connsiteY125" fmla="*/ 515017 h 657129"/>
              <a:gd name="connsiteX126" fmla="*/ 305798 w 457926"/>
              <a:gd name="connsiteY126" fmla="*/ 639318 h 657129"/>
              <a:gd name="connsiteX127" fmla="*/ 275603 w 457926"/>
              <a:gd name="connsiteY127" fmla="*/ 642176 h 657129"/>
              <a:gd name="connsiteX128" fmla="*/ 269412 w 457926"/>
              <a:gd name="connsiteY128" fmla="*/ 649319 h 657129"/>
              <a:gd name="connsiteX129" fmla="*/ 276080 w 457926"/>
              <a:gd name="connsiteY129" fmla="*/ 655511 h 657129"/>
              <a:gd name="connsiteX130" fmla="*/ 276556 w 457926"/>
              <a:gd name="connsiteY130" fmla="*/ 655511 h 657129"/>
              <a:gd name="connsiteX131" fmla="*/ 307512 w 457926"/>
              <a:gd name="connsiteY131" fmla="*/ 652558 h 657129"/>
              <a:gd name="connsiteX132" fmla="*/ 313322 w 457926"/>
              <a:gd name="connsiteY132" fmla="*/ 645128 h 657129"/>
              <a:gd name="connsiteX133" fmla="*/ 305893 w 457926"/>
              <a:gd name="connsiteY133" fmla="*/ 639318 h 657129"/>
              <a:gd name="connsiteX134" fmla="*/ 420669 w 457926"/>
              <a:gd name="connsiteY134" fmla="*/ 607219 h 657129"/>
              <a:gd name="connsiteX135" fmla="*/ 393999 w 457926"/>
              <a:gd name="connsiteY135" fmla="*/ 619601 h 657129"/>
              <a:gd name="connsiteX136" fmla="*/ 390094 w 457926"/>
              <a:gd name="connsiteY136" fmla="*/ 628174 h 657129"/>
              <a:gd name="connsiteX137" fmla="*/ 396380 w 457926"/>
              <a:gd name="connsiteY137" fmla="*/ 632555 h 657129"/>
              <a:gd name="connsiteX138" fmla="*/ 398666 w 457926"/>
              <a:gd name="connsiteY138" fmla="*/ 632174 h 657129"/>
              <a:gd name="connsiteX139" fmla="*/ 427527 w 457926"/>
              <a:gd name="connsiteY139" fmla="*/ 618744 h 657129"/>
              <a:gd name="connsiteX140" fmla="*/ 429813 w 457926"/>
              <a:gd name="connsiteY140" fmla="*/ 609600 h 657129"/>
              <a:gd name="connsiteX141" fmla="*/ 420669 w 457926"/>
              <a:gd name="connsiteY141" fmla="*/ 607314 h 657129"/>
              <a:gd name="connsiteX142" fmla="*/ 213691 w 457926"/>
              <a:gd name="connsiteY142" fmla="*/ 513779 h 657129"/>
              <a:gd name="connsiteX143" fmla="*/ 213881 w 457926"/>
              <a:gd name="connsiteY143" fmla="*/ 513779 h 657129"/>
              <a:gd name="connsiteX144" fmla="*/ 244266 w 457926"/>
              <a:gd name="connsiteY144" fmla="*/ 513779 h 657129"/>
              <a:gd name="connsiteX145" fmla="*/ 251124 w 457926"/>
              <a:gd name="connsiteY145" fmla="*/ 507302 h 657129"/>
              <a:gd name="connsiteX146" fmla="*/ 244647 w 457926"/>
              <a:gd name="connsiteY146" fmla="*/ 500444 h 657129"/>
              <a:gd name="connsiteX147" fmla="*/ 213691 w 457926"/>
              <a:gd name="connsiteY147" fmla="*/ 500444 h 657129"/>
              <a:gd name="connsiteX148" fmla="*/ 207214 w 457926"/>
              <a:gd name="connsiteY148" fmla="*/ 507302 h 657129"/>
              <a:gd name="connsiteX149" fmla="*/ 213881 w 457926"/>
              <a:gd name="connsiteY149" fmla="*/ 513779 h 6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57926" h="657129">
                <a:moveTo>
                  <a:pt x="226740" y="296799"/>
                </a:moveTo>
                <a:cubicBezTo>
                  <a:pt x="308560" y="296799"/>
                  <a:pt x="375140" y="230219"/>
                  <a:pt x="375140" y="148400"/>
                </a:cubicBezTo>
                <a:cubicBezTo>
                  <a:pt x="375140" y="66580"/>
                  <a:pt x="308560" y="0"/>
                  <a:pt x="226740" y="0"/>
                </a:cubicBezTo>
                <a:cubicBezTo>
                  <a:pt x="144920" y="0"/>
                  <a:pt x="78341" y="66580"/>
                  <a:pt x="78341" y="148400"/>
                </a:cubicBezTo>
                <a:cubicBezTo>
                  <a:pt x="78341" y="230219"/>
                  <a:pt x="144920" y="296799"/>
                  <a:pt x="226740" y="296799"/>
                </a:cubicBezTo>
                <a:close/>
                <a:moveTo>
                  <a:pt x="226740" y="13240"/>
                </a:moveTo>
                <a:cubicBezTo>
                  <a:pt x="301226" y="13240"/>
                  <a:pt x="361805" y="73819"/>
                  <a:pt x="361805" y="148304"/>
                </a:cubicBezTo>
                <a:cubicBezTo>
                  <a:pt x="361805" y="222790"/>
                  <a:pt x="301226" y="283369"/>
                  <a:pt x="226740" y="283369"/>
                </a:cubicBezTo>
                <a:cubicBezTo>
                  <a:pt x="152255" y="283369"/>
                  <a:pt x="91676" y="222790"/>
                  <a:pt x="91676" y="148304"/>
                </a:cubicBezTo>
                <a:cubicBezTo>
                  <a:pt x="91676" y="73819"/>
                  <a:pt x="152255" y="13240"/>
                  <a:pt x="226740" y="13240"/>
                </a:cubicBezTo>
                <a:close/>
                <a:moveTo>
                  <a:pt x="229502" y="347282"/>
                </a:moveTo>
                <a:cubicBezTo>
                  <a:pt x="157208" y="347282"/>
                  <a:pt x="99486" y="370427"/>
                  <a:pt x="57862" y="415957"/>
                </a:cubicBezTo>
                <a:cubicBezTo>
                  <a:pt x="12523" y="465582"/>
                  <a:pt x="-3479" y="533781"/>
                  <a:pt x="617" y="579311"/>
                </a:cubicBezTo>
                <a:cubicBezTo>
                  <a:pt x="617" y="580263"/>
                  <a:pt x="998" y="581025"/>
                  <a:pt x="1379" y="581787"/>
                </a:cubicBezTo>
                <a:cubicBezTo>
                  <a:pt x="1950" y="586931"/>
                  <a:pt x="3665" y="591979"/>
                  <a:pt x="6808" y="596837"/>
                </a:cubicBezTo>
                <a:cubicBezTo>
                  <a:pt x="8046" y="598837"/>
                  <a:pt x="10237" y="599885"/>
                  <a:pt x="12428" y="599885"/>
                </a:cubicBezTo>
                <a:cubicBezTo>
                  <a:pt x="13666" y="599885"/>
                  <a:pt x="14904" y="599504"/>
                  <a:pt x="16047" y="598837"/>
                </a:cubicBezTo>
                <a:cubicBezTo>
                  <a:pt x="19190" y="596837"/>
                  <a:pt x="20048" y="592741"/>
                  <a:pt x="18047" y="589598"/>
                </a:cubicBezTo>
                <a:cubicBezTo>
                  <a:pt x="15666" y="585883"/>
                  <a:pt x="14523" y="582263"/>
                  <a:pt x="14523" y="578549"/>
                </a:cubicBezTo>
                <a:cubicBezTo>
                  <a:pt x="14523" y="574929"/>
                  <a:pt x="15571" y="571500"/>
                  <a:pt x="17857" y="567881"/>
                </a:cubicBezTo>
                <a:cubicBezTo>
                  <a:pt x="19762" y="564737"/>
                  <a:pt x="18809" y="560642"/>
                  <a:pt x="15666" y="558737"/>
                </a:cubicBezTo>
                <a:cubicBezTo>
                  <a:pt x="14999" y="558356"/>
                  <a:pt x="14237" y="558070"/>
                  <a:pt x="13475" y="557974"/>
                </a:cubicBezTo>
                <a:cubicBezTo>
                  <a:pt x="15095" y="517017"/>
                  <a:pt x="31382" y="464725"/>
                  <a:pt x="67673" y="424910"/>
                </a:cubicBezTo>
                <a:cubicBezTo>
                  <a:pt x="106630" y="382238"/>
                  <a:pt x="161113" y="360521"/>
                  <a:pt x="229407" y="360521"/>
                </a:cubicBezTo>
                <a:cubicBezTo>
                  <a:pt x="275603" y="360521"/>
                  <a:pt x="423431" y="375190"/>
                  <a:pt x="443053" y="557974"/>
                </a:cubicBezTo>
                <a:cubicBezTo>
                  <a:pt x="442862" y="557974"/>
                  <a:pt x="442672" y="558070"/>
                  <a:pt x="442481" y="558165"/>
                </a:cubicBezTo>
                <a:cubicBezTo>
                  <a:pt x="439338" y="560165"/>
                  <a:pt x="438481" y="564261"/>
                  <a:pt x="440481" y="567404"/>
                </a:cubicBezTo>
                <a:cubicBezTo>
                  <a:pt x="442958" y="571214"/>
                  <a:pt x="444101" y="574834"/>
                  <a:pt x="444101" y="578549"/>
                </a:cubicBezTo>
                <a:cubicBezTo>
                  <a:pt x="444101" y="581978"/>
                  <a:pt x="443053" y="585597"/>
                  <a:pt x="440862" y="589121"/>
                </a:cubicBezTo>
                <a:cubicBezTo>
                  <a:pt x="438957" y="592265"/>
                  <a:pt x="439910" y="596360"/>
                  <a:pt x="443053" y="598265"/>
                </a:cubicBezTo>
                <a:cubicBezTo>
                  <a:pt x="444101" y="598932"/>
                  <a:pt x="445339" y="599218"/>
                  <a:pt x="446482" y="599218"/>
                </a:cubicBezTo>
                <a:cubicBezTo>
                  <a:pt x="448768" y="599218"/>
                  <a:pt x="450959" y="598075"/>
                  <a:pt x="452197" y="595979"/>
                </a:cubicBezTo>
                <a:cubicBezTo>
                  <a:pt x="455054" y="591217"/>
                  <a:pt x="456674" y="586359"/>
                  <a:pt x="457150" y="581406"/>
                </a:cubicBezTo>
                <a:cubicBezTo>
                  <a:pt x="457626" y="580454"/>
                  <a:pt x="458007" y="579311"/>
                  <a:pt x="457912" y="578168"/>
                </a:cubicBezTo>
                <a:cubicBezTo>
                  <a:pt x="456007" y="539591"/>
                  <a:pt x="435909" y="347091"/>
                  <a:pt x="229312" y="347091"/>
                </a:cubicBezTo>
                <a:close/>
                <a:moveTo>
                  <a:pt x="34907" y="551021"/>
                </a:moveTo>
                <a:cubicBezTo>
                  <a:pt x="36050" y="551021"/>
                  <a:pt x="37193" y="550736"/>
                  <a:pt x="38336" y="550069"/>
                </a:cubicBezTo>
                <a:cubicBezTo>
                  <a:pt x="45765" y="545687"/>
                  <a:pt x="54719" y="541496"/>
                  <a:pt x="65101" y="537686"/>
                </a:cubicBezTo>
                <a:cubicBezTo>
                  <a:pt x="68530" y="536448"/>
                  <a:pt x="70340" y="532543"/>
                  <a:pt x="69006" y="529114"/>
                </a:cubicBezTo>
                <a:cubicBezTo>
                  <a:pt x="67768" y="525685"/>
                  <a:pt x="63863" y="523875"/>
                  <a:pt x="60434" y="525209"/>
                </a:cubicBezTo>
                <a:cubicBezTo>
                  <a:pt x="49385" y="529304"/>
                  <a:pt x="39669" y="533781"/>
                  <a:pt x="31478" y="538639"/>
                </a:cubicBezTo>
                <a:cubicBezTo>
                  <a:pt x="28334" y="540544"/>
                  <a:pt x="27287" y="544640"/>
                  <a:pt x="29096" y="547783"/>
                </a:cubicBezTo>
                <a:cubicBezTo>
                  <a:pt x="30335" y="549878"/>
                  <a:pt x="32525" y="551021"/>
                  <a:pt x="34811" y="551021"/>
                </a:cubicBezTo>
                <a:close/>
                <a:moveTo>
                  <a:pt x="92057" y="529114"/>
                </a:moveTo>
                <a:cubicBezTo>
                  <a:pt x="92628" y="529114"/>
                  <a:pt x="93200" y="529114"/>
                  <a:pt x="93676" y="528923"/>
                </a:cubicBezTo>
                <a:cubicBezTo>
                  <a:pt x="102915" y="526542"/>
                  <a:pt x="112821" y="524447"/>
                  <a:pt x="123203" y="522542"/>
                </a:cubicBezTo>
                <a:cubicBezTo>
                  <a:pt x="126823" y="521875"/>
                  <a:pt x="129204" y="518446"/>
                  <a:pt x="128537" y="514826"/>
                </a:cubicBezTo>
                <a:cubicBezTo>
                  <a:pt x="127871" y="511207"/>
                  <a:pt x="124442" y="508730"/>
                  <a:pt x="120822" y="509492"/>
                </a:cubicBezTo>
                <a:cubicBezTo>
                  <a:pt x="110154" y="511397"/>
                  <a:pt x="99867" y="513683"/>
                  <a:pt x="90342" y="516065"/>
                </a:cubicBezTo>
                <a:cubicBezTo>
                  <a:pt x="86818" y="517017"/>
                  <a:pt x="84627" y="520636"/>
                  <a:pt x="85580" y="524161"/>
                </a:cubicBezTo>
                <a:cubicBezTo>
                  <a:pt x="86342" y="527209"/>
                  <a:pt x="89104" y="529209"/>
                  <a:pt x="92057" y="529209"/>
                </a:cubicBezTo>
                <a:close/>
                <a:moveTo>
                  <a:pt x="123680" y="635032"/>
                </a:moveTo>
                <a:cubicBezTo>
                  <a:pt x="113297" y="633222"/>
                  <a:pt x="103391" y="631031"/>
                  <a:pt x="94152" y="628650"/>
                </a:cubicBezTo>
                <a:cubicBezTo>
                  <a:pt x="90628" y="627793"/>
                  <a:pt x="87008" y="629888"/>
                  <a:pt x="86056" y="633508"/>
                </a:cubicBezTo>
                <a:cubicBezTo>
                  <a:pt x="85199" y="637127"/>
                  <a:pt x="87294" y="640747"/>
                  <a:pt x="90914" y="641604"/>
                </a:cubicBezTo>
                <a:cubicBezTo>
                  <a:pt x="100439" y="644081"/>
                  <a:pt x="110726" y="646271"/>
                  <a:pt x="121394" y="648176"/>
                </a:cubicBezTo>
                <a:cubicBezTo>
                  <a:pt x="121775" y="648176"/>
                  <a:pt x="122156" y="648272"/>
                  <a:pt x="122537" y="648272"/>
                </a:cubicBezTo>
                <a:cubicBezTo>
                  <a:pt x="125680" y="648272"/>
                  <a:pt x="128537" y="645986"/>
                  <a:pt x="129109" y="642747"/>
                </a:cubicBezTo>
                <a:cubicBezTo>
                  <a:pt x="129776" y="639128"/>
                  <a:pt x="127299" y="635699"/>
                  <a:pt x="123680" y="635032"/>
                </a:cubicBezTo>
                <a:close/>
                <a:moveTo>
                  <a:pt x="183878" y="642271"/>
                </a:moveTo>
                <a:cubicBezTo>
                  <a:pt x="173686" y="641604"/>
                  <a:pt x="163494" y="640651"/>
                  <a:pt x="153588" y="639413"/>
                </a:cubicBezTo>
                <a:cubicBezTo>
                  <a:pt x="150064" y="639032"/>
                  <a:pt x="146635" y="641604"/>
                  <a:pt x="146159" y="645224"/>
                </a:cubicBezTo>
                <a:cubicBezTo>
                  <a:pt x="145778" y="648843"/>
                  <a:pt x="148349" y="652177"/>
                  <a:pt x="151969" y="652653"/>
                </a:cubicBezTo>
                <a:cubicBezTo>
                  <a:pt x="162065" y="653891"/>
                  <a:pt x="172448" y="654844"/>
                  <a:pt x="182830" y="655511"/>
                </a:cubicBezTo>
                <a:cubicBezTo>
                  <a:pt x="183020" y="655511"/>
                  <a:pt x="183116" y="655511"/>
                  <a:pt x="183306" y="655511"/>
                </a:cubicBezTo>
                <a:cubicBezTo>
                  <a:pt x="186735" y="655511"/>
                  <a:pt x="189688" y="652844"/>
                  <a:pt x="189974" y="649319"/>
                </a:cubicBezTo>
                <a:cubicBezTo>
                  <a:pt x="190259" y="645605"/>
                  <a:pt x="187497" y="642461"/>
                  <a:pt x="183782" y="642176"/>
                </a:cubicBezTo>
                <a:close/>
                <a:moveTo>
                  <a:pt x="393047" y="537496"/>
                </a:moveTo>
                <a:cubicBezTo>
                  <a:pt x="403429" y="541306"/>
                  <a:pt x="412382" y="545402"/>
                  <a:pt x="419812" y="549783"/>
                </a:cubicBezTo>
                <a:cubicBezTo>
                  <a:pt x="420860" y="550355"/>
                  <a:pt x="422003" y="550736"/>
                  <a:pt x="423146" y="550736"/>
                </a:cubicBezTo>
                <a:cubicBezTo>
                  <a:pt x="425432" y="550736"/>
                  <a:pt x="427718" y="549593"/>
                  <a:pt x="428956" y="547402"/>
                </a:cubicBezTo>
                <a:cubicBezTo>
                  <a:pt x="430861" y="544259"/>
                  <a:pt x="429718" y="540163"/>
                  <a:pt x="426575" y="538258"/>
                </a:cubicBezTo>
                <a:cubicBezTo>
                  <a:pt x="418478" y="533495"/>
                  <a:pt x="408668" y="529019"/>
                  <a:pt x="397619" y="525018"/>
                </a:cubicBezTo>
                <a:cubicBezTo>
                  <a:pt x="394190" y="523780"/>
                  <a:pt x="390284" y="525494"/>
                  <a:pt x="389046" y="529019"/>
                </a:cubicBezTo>
                <a:cubicBezTo>
                  <a:pt x="387808" y="532543"/>
                  <a:pt x="389522" y="536353"/>
                  <a:pt x="393047" y="537591"/>
                </a:cubicBezTo>
                <a:close/>
                <a:moveTo>
                  <a:pt x="65387" y="619887"/>
                </a:moveTo>
                <a:cubicBezTo>
                  <a:pt x="55100" y="616077"/>
                  <a:pt x="46051" y="611981"/>
                  <a:pt x="38621" y="607600"/>
                </a:cubicBezTo>
                <a:cubicBezTo>
                  <a:pt x="35383" y="605790"/>
                  <a:pt x="31382" y="606838"/>
                  <a:pt x="29477" y="609981"/>
                </a:cubicBezTo>
                <a:cubicBezTo>
                  <a:pt x="27572" y="613124"/>
                  <a:pt x="28715" y="617220"/>
                  <a:pt x="31859" y="619125"/>
                </a:cubicBezTo>
                <a:cubicBezTo>
                  <a:pt x="40050" y="623888"/>
                  <a:pt x="49766" y="628364"/>
                  <a:pt x="60815" y="632460"/>
                </a:cubicBezTo>
                <a:cubicBezTo>
                  <a:pt x="61577" y="632746"/>
                  <a:pt x="62339" y="632841"/>
                  <a:pt x="63101" y="632841"/>
                </a:cubicBezTo>
                <a:cubicBezTo>
                  <a:pt x="65863" y="632841"/>
                  <a:pt x="68339" y="631126"/>
                  <a:pt x="69387" y="628460"/>
                </a:cubicBezTo>
                <a:cubicBezTo>
                  <a:pt x="70625" y="625031"/>
                  <a:pt x="68911" y="621221"/>
                  <a:pt x="65387" y="619887"/>
                </a:cubicBezTo>
                <a:close/>
                <a:moveTo>
                  <a:pt x="244552" y="643604"/>
                </a:moveTo>
                <a:lnTo>
                  <a:pt x="244361" y="643604"/>
                </a:lnTo>
                <a:cubicBezTo>
                  <a:pt x="239408" y="643699"/>
                  <a:pt x="234360" y="643795"/>
                  <a:pt x="229312" y="643795"/>
                </a:cubicBezTo>
                <a:cubicBezTo>
                  <a:pt x="224264" y="643795"/>
                  <a:pt x="219215" y="643795"/>
                  <a:pt x="214262" y="643604"/>
                </a:cubicBezTo>
                <a:lnTo>
                  <a:pt x="214072" y="643604"/>
                </a:lnTo>
                <a:cubicBezTo>
                  <a:pt x="210452" y="643604"/>
                  <a:pt x="207500" y="646462"/>
                  <a:pt x="207404" y="650081"/>
                </a:cubicBezTo>
                <a:cubicBezTo>
                  <a:pt x="207404" y="653796"/>
                  <a:pt x="210262" y="656844"/>
                  <a:pt x="213881" y="656939"/>
                </a:cubicBezTo>
                <a:cubicBezTo>
                  <a:pt x="218930" y="657035"/>
                  <a:pt x="224073" y="657130"/>
                  <a:pt x="229312" y="657130"/>
                </a:cubicBezTo>
                <a:cubicBezTo>
                  <a:pt x="234551" y="657130"/>
                  <a:pt x="239599" y="657130"/>
                  <a:pt x="244742" y="656939"/>
                </a:cubicBezTo>
                <a:cubicBezTo>
                  <a:pt x="248457" y="656939"/>
                  <a:pt x="251315" y="653796"/>
                  <a:pt x="251219" y="650081"/>
                </a:cubicBezTo>
                <a:cubicBezTo>
                  <a:pt x="251219" y="646462"/>
                  <a:pt x="248171" y="643604"/>
                  <a:pt x="244552" y="643604"/>
                </a:cubicBezTo>
                <a:close/>
                <a:moveTo>
                  <a:pt x="365234" y="628460"/>
                </a:moveTo>
                <a:cubicBezTo>
                  <a:pt x="355994" y="630841"/>
                  <a:pt x="345993" y="633032"/>
                  <a:pt x="335706" y="634841"/>
                </a:cubicBezTo>
                <a:cubicBezTo>
                  <a:pt x="332087" y="635508"/>
                  <a:pt x="329705" y="638937"/>
                  <a:pt x="330372" y="642557"/>
                </a:cubicBezTo>
                <a:cubicBezTo>
                  <a:pt x="330944" y="645795"/>
                  <a:pt x="333801" y="648081"/>
                  <a:pt x="336944" y="648081"/>
                </a:cubicBezTo>
                <a:cubicBezTo>
                  <a:pt x="337325" y="648081"/>
                  <a:pt x="337706" y="648081"/>
                  <a:pt x="338087" y="647986"/>
                </a:cubicBezTo>
                <a:cubicBezTo>
                  <a:pt x="348755" y="646081"/>
                  <a:pt x="358947" y="643890"/>
                  <a:pt x="368567" y="641414"/>
                </a:cubicBezTo>
                <a:cubicBezTo>
                  <a:pt x="372187" y="640461"/>
                  <a:pt x="374282" y="636842"/>
                  <a:pt x="373330" y="633317"/>
                </a:cubicBezTo>
                <a:cubicBezTo>
                  <a:pt x="372377" y="629698"/>
                  <a:pt x="368663" y="627602"/>
                  <a:pt x="365234" y="628555"/>
                </a:cubicBezTo>
                <a:close/>
                <a:moveTo>
                  <a:pt x="152445" y="518065"/>
                </a:moveTo>
                <a:cubicBezTo>
                  <a:pt x="152445" y="518065"/>
                  <a:pt x="153017" y="518065"/>
                  <a:pt x="153207" y="518065"/>
                </a:cubicBezTo>
                <a:cubicBezTo>
                  <a:pt x="163113" y="516922"/>
                  <a:pt x="173305" y="515969"/>
                  <a:pt x="183401" y="515207"/>
                </a:cubicBezTo>
                <a:cubicBezTo>
                  <a:pt x="187116" y="514922"/>
                  <a:pt x="189878" y="511778"/>
                  <a:pt x="189593" y="508063"/>
                </a:cubicBezTo>
                <a:cubicBezTo>
                  <a:pt x="189307" y="504349"/>
                  <a:pt x="185973" y="501777"/>
                  <a:pt x="182449" y="501872"/>
                </a:cubicBezTo>
                <a:cubicBezTo>
                  <a:pt x="172067" y="502634"/>
                  <a:pt x="161589" y="503587"/>
                  <a:pt x="151493" y="504730"/>
                </a:cubicBezTo>
                <a:cubicBezTo>
                  <a:pt x="147873" y="505206"/>
                  <a:pt x="145206" y="508445"/>
                  <a:pt x="145682" y="512159"/>
                </a:cubicBezTo>
                <a:cubicBezTo>
                  <a:pt x="146063" y="515588"/>
                  <a:pt x="148921" y="518065"/>
                  <a:pt x="152255" y="518065"/>
                </a:cubicBezTo>
                <a:close/>
                <a:moveTo>
                  <a:pt x="334849" y="522351"/>
                </a:moveTo>
                <a:cubicBezTo>
                  <a:pt x="345231" y="524161"/>
                  <a:pt x="355137" y="526352"/>
                  <a:pt x="364376" y="528638"/>
                </a:cubicBezTo>
                <a:cubicBezTo>
                  <a:pt x="364948" y="528733"/>
                  <a:pt x="365519" y="528828"/>
                  <a:pt x="365996" y="528828"/>
                </a:cubicBezTo>
                <a:cubicBezTo>
                  <a:pt x="368948" y="528828"/>
                  <a:pt x="371711" y="526828"/>
                  <a:pt x="372473" y="523780"/>
                </a:cubicBezTo>
                <a:cubicBezTo>
                  <a:pt x="373330" y="520160"/>
                  <a:pt x="371234" y="516541"/>
                  <a:pt x="367615" y="515684"/>
                </a:cubicBezTo>
                <a:cubicBezTo>
                  <a:pt x="358090" y="513302"/>
                  <a:pt x="347803" y="511016"/>
                  <a:pt x="337135" y="509111"/>
                </a:cubicBezTo>
                <a:cubicBezTo>
                  <a:pt x="333420" y="508445"/>
                  <a:pt x="330086" y="510921"/>
                  <a:pt x="329420" y="514541"/>
                </a:cubicBezTo>
                <a:cubicBezTo>
                  <a:pt x="328753" y="518160"/>
                  <a:pt x="331229" y="521589"/>
                  <a:pt x="334849" y="522256"/>
                </a:cubicBezTo>
                <a:close/>
                <a:moveTo>
                  <a:pt x="274651" y="515112"/>
                </a:moveTo>
                <a:cubicBezTo>
                  <a:pt x="284938" y="515779"/>
                  <a:pt x="295130" y="516731"/>
                  <a:pt x="304940" y="517874"/>
                </a:cubicBezTo>
                <a:cubicBezTo>
                  <a:pt x="305226" y="517874"/>
                  <a:pt x="305512" y="517874"/>
                  <a:pt x="305702" y="517874"/>
                </a:cubicBezTo>
                <a:cubicBezTo>
                  <a:pt x="309036" y="517874"/>
                  <a:pt x="311894" y="515398"/>
                  <a:pt x="312275" y="511969"/>
                </a:cubicBezTo>
                <a:cubicBezTo>
                  <a:pt x="312656" y="508349"/>
                  <a:pt x="310084" y="505016"/>
                  <a:pt x="306464" y="504539"/>
                </a:cubicBezTo>
                <a:cubicBezTo>
                  <a:pt x="296463" y="503396"/>
                  <a:pt x="286081" y="502349"/>
                  <a:pt x="275603" y="501682"/>
                </a:cubicBezTo>
                <a:cubicBezTo>
                  <a:pt x="271984" y="501491"/>
                  <a:pt x="268745" y="504158"/>
                  <a:pt x="268460" y="507873"/>
                </a:cubicBezTo>
                <a:cubicBezTo>
                  <a:pt x="268174" y="511588"/>
                  <a:pt x="270936" y="514731"/>
                  <a:pt x="274651" y="515017"/>
                </a:cubicBezTo>
                <a:close/>
                <a:moveTo>
                  <a:pt x="305798" y="639318"/>
                </a:moveTo>
                <a:cubicBezTo>
                  <a:pt x="295987" y="640461"/>
                  <a:pt x="285795" y="641509"/>
                  <a:pt x="275603" y="642176"/>
                </a:cubicBezTo>
                <a:cubicBezTo>
                  <a:pt x="271889" y="642461"/>
                  <a:pt x="269126" y="645605"/>
                  <a:pt x="269412" y="649319"/>
                </a:cubicBezTo>
                <a:cubicBezTo>
                  <a:pt x="269698" y="652844"/>
                  <a:pt x="272555" y="655511"/>
                  <a:pt x="276080" y="655511"/>
                </a:cubicBezTo>
                <a:cubicBezTo>
                  <a:pt x="276270" y="655511"/>
                  <a:pt x="276365" y="655511"/>
                  <a:pt x="276556" y="655511"/>
                </a:cubicBezTo>
                <a:cubicBezTo>
                  <a:pt x="287033" y="654749"/>
                  <a:pt x="297416" y="653796"/>
                  <a:pt x="307512" y="652558"/>
                </a:cubicBezTo>
                <a:cubicBezTo>
                  <a:pt x="311132" y="652082"/>
                  <a:pt x="313799" y="648748"/>
                  <a:pt x="313322" y="645128"/>
                </a:cubicBezTo>
                <a:cubicBezTo>
                  <a:pt x="312846" y="641509"/>
                  <a:pt x="309512" y="638937"/>
                  <a:pt x="305893" y="639318"/>
                </a:cubicBezTo>
                <a:close/>
                <a:moveTo>
                  <a:pt x="420669" y="607219"/>
                </a:moveTo>
                <a:cubicBezTo>
                  <a:pt x="413240" y="611600"/>
                  <a:pt x="404286" y="615791"/>
                  <a:pt x="393999" y="619601"/>
                </a:cubicBezTo>
                <a:cubicBezTo>
                  <a:pt x="390570" y="620840"/>
                  <a:pt x="388760" y="624745"/>
                  <a:pt x="390094" y="628174"/>
                </a:cubicBezTo>
                <a:cubicBezTo>
                  <a:pt x="391046" y="630841"/>
                  <a:pt x="393618" y="632555"/>
                  <a:pt x="396380" y="632555"/>
                </a:cubicBezTo>
                <a:cubicBezTo>
                  <a:pt x="397142" y="632555"/>
                  <a:pt x="397904" y="632460"/>
                  <a:pt x="398666" y="632174"/>
                </a:cubicBezTo>
                <a:cubicBezTo>
                  <a:pt x="409715" y="628079"/>
                  <a:pt x="419431" y="623602"/>
                  <a:pt x="427527" y="618744"/>
                </a:cubicBezTo>
                <a:cubicBezTo>
                  <a:pt x="430670" y="616839"/>
                  <a:pt x="431718" y="612743"/>
                  <a:pt x="429813" y="609600"/>
                </a:cubicBezTo>
                <a:cubicBezTo>
                  <a:pt x="427908" y="606457"/>
                  <a:pt x="423812" y="605409"/>
                  <a:pt x="420669" y="607314"/>
                </a:cubicBezTo>
                <a:close/>
                <a:moveTo>
                  <a:pt x="213691" y="513779"/>
                </a:moveTo>
                <a:lnTo>
                  <a:pt x="213881" y="513779"/>
                </a:lnTo>
                <a:cubicBezTo>
                  <a:pt x="223883" y="513493"/>
                  <a:pt x="234265" y="513493"/>
                  <a:pt x="244266" y="513779"/>
                </a:cubicBezTo>
                <a:cubicBezTo>
                  <a:pt x="248171" y="513969"/>
                  <a:pt x="251029" y="510921"/>
                  <a:pt x="251124" y="507302"/>
                </a:cubicBezTo>
                <a:cubicBezTo>
                  <a:pt x="251124" y="503587"/>
                  <a:pt x="248267" y="500539"/>
                  <a:pt x="244647" y="500444"/>
                </a:cubicBezTo>
                <a:cubicBezTo>
                  <a:pt x="234455" y="500253"/>
                  <a:pt x="223883" y="500158"/>
                  <a:pt x="213691" y="500444"/>
                </a:cubicBezTo>
                <a:cubicBezTo>
                  <a:pt x="209976" y="500444"/>
                  <a:pt x="207119" y="503587"/>
                  <a:pt x="207214" y="507302"/>
                </a:cubicBezTo>
                <a:cubicBezTo>
                  <a:pt x="207214" y="510921"/>
                  <a:pt x="210262" y="513779"/>
                  <a:pt x="213881" y="513779"/>
                </a:cubicBezTo>
                <a:close/>
              </a:path>
            </a:pathLst>
          </a:custGeom>
          <a:solidFill>
            <a:schemeClr val="bg1"/>
          </a:solidFill>
          <a:ln w="9525" cap="flat">
            <a:solidFill>
              <a:schemeClr val="bg1"/>
            </a:solid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A9CCF83C-2506-A578-D3C7-860FE9C62EFA}"/>
              </a:ext>
            </a:extLst>
          </p:cNvPr>
          <p:cNvSpPr txBox="1"/>
          <p:nvPr/>
        </p:nvSpPr>
        <p:spPr>
          <a:xfrm>
            <a:off x="5756501" y="4314596"/>
            <a:ext cx="83576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mn-ea"/>
                <a:cs typeface="+mn-cs"/>
              </a:rPr>
              <a:t>T-Shaped Engineer</a:t>
            </a:r>
          </a:p>
        </p:txBody>
      </p:sp>
      <p:sp>
        <p:nvSpPr>
          <p:cNvPr id="36" name="TextBox 35">
            <a:extLst>
              <a:ext uri="{FF2B5EF4-FFF2-40B4-BE49-F238E27FC236}">
                <a16:creationId xmlns:a16="http://schemas.microsoft.com/office/drawing/2014/main" id="{3A022E9C-1237-2265-7BF6-BB34052B4FBC}"/>
              </a:ext>
            </a:extLst>
          </p:cNvPr>
          <p:cNvSpPr txBox="1"/>
          <p:nvPr/>
        </p:nvSpPr>
        <p:spPr>
          <a:xfrm>
            <a:off x="5387425" y="5301208"/>
            <a:ext cx="1615884" cy="184666"/>
          </a:xfrm>
          <a:prstGeom prst="rect">
            <a:avLst/>
          </a:prstGeom>
        </p:spPr>
        <p:txBody>
          <a:bodyPr wrap="square" lIns="0" tIns="0" rIns="0" bIns="0" rtlCol="0">
            <a:spAutoFit/>
          </a:bodyPr>
          <a:lstStyle/>
          <a:p>
            <a:pPr algn="ctr"/>
            <a:r>
              <a:rPr lang="en-US" sz="1200">
                <a:solidFill>
                  <a:schemeClr val="accent4">
                    <a:lumMod val="60000"/>
                    <a:lumOff val="40000"/>
                  </a:schemeClr>
                </a:solidFill>
              </a:rPr>
              <a:t>Shared Agents Fleet</a:t>
            </a:r>
          </a:p>
        </p:txBody>
      </p:sp>
      <p:sp>
        <p:nvSpPr>
          <p:cNvPr id="37" name="TextBox 36">
            <a:extLst>
              <a:ext uri="{FF2B5EF4-FFF2-40B4-BE49-F238E27FC236}">
                <a16:creationId xmlns:a16="http://schemas.microsoft.com/office/drawing/2014/main" id="{075C0CE8-1D62-F6D1-223F-8FA8B23A059B}"/>
              </a:ext>
            </a:extLst>
          </p:cNvPr>
          <p:cNvSpPr txBox="1"/>
          <p:nvPr/>
        </p:nvSpPr>
        <p:spPr>
          <a:xfrm>
            <a:off x="5433435" y="5873497"/>
            <a:ext cx="1499461" cy="553998"/>
          </a:xfrm>
          <a:prstGeom prst="rect">
            <a:avLst/>
          </a:prstGeom>
        </p:spPr>
        <p:txBody>
          <a:bodyPr wrap="square" lIns="0" tIns="0" rIns="0" bIns="0" rtlCol="0">
            <a:spAutoFit/>
          </a:bodyPr>
          <a:lstStyle/>
          <a:p>
            <a:pPr algn="ctr"/>
            <a:r>
              <a:rPr lang="en-US" sz="1200">
                <a:solidFill>
                  <a:schemeClr val="accent2"/>
                </a:solidFill>
              </a:rPr>
              <a:t>Agentic Semantic Knowledge Layer (Context Engineering)</a:t>
            </a:r>
          </a:p>
        </p:txBody>
      </p:sp>
      <p:sp>
        <p:nvSpPr>
          <p:cNvPr id="50" name="Google Shape;9405;p80">
            <a:extLst>
              <a:ext uri="{FF2B5EF4-FFF2-40B4-BE49-F238E27FC236}">
                <a16:creationId xmlns:a16="http://schemas.microsoft.com/office/drawing/2014/main" id="{21448FA9-E58D-0B6B-9CBD-AB212FDC0B3C}"/>
              </a:ext>
            </a:extLst>
          </p:cNvPr>
          <p:cNvSpPr/>
          <p:nvPr/>
        </p:nvSpPr>
        <p:spPr>
          <a:xfrm rot="17113007">
            <a:off x="2873290" y="3211411"/>
            <a:ext cx="1855371" cy="573293"/>
          </a:xfrm>
          <a:prstGeom prst="rect">
            <a:avLst/>
          </a:prstGeom>
          <a:noFill/>
          <a:ln>
            <a:noFill/>
          </a:ln>
        </p:spPr>
        <p:txBody>
          <a:bodyPr spcFirstLastPara="1" wrap="square" lIns="91425" tIns="91425" rIns="91425" bIns="91425" anchor="ctr" anchorCtr="0">
            <a:prstTxWarp prst="textArchUp">
              <a:avLst/>
            </a:prstTxWarp>
            <a:noAutofit/>
          </a:bodyPr>
          <a:lstStyle/>
          <a:p>
            <a:pPr algn="ctr"/>
            <a:r>
              <a:rPr lang="en-US" sz="1400" spc="300">
                <a:solidFill>
                  <a:schemeClr val="bg1"/>
                </a:solidFill>
                <a:latin typeface="Calibri Light" panose="020F0302020204030204" pitchFamily="34" charset="0"/>
                <a:cs typeface="Calibri Light" panose="020F0302020204030204" pitchFamily="34" charset="0"/>
              </a:rPr>
              <a:t>Solution Design</a:t>
            </a:r>
          </a:p>
        </p:txBody>
      </p:sp>
      <p:sp>
        <p:nvSpPr>
          <p:cNvPr id="52" name="Google Shape;9405;p80">
            <a:extLst>
              <a:ext uri="{FF2B5EF4-FFF2-40B4-BE49-F238E27FC236}">
                <a16:creationId xmlns:a16="http://schemas.microsoft.com/office/drawing/2014/main" id="{44B1E9B9-4AC6-191D-7CE7-AAB806FAC4F3}"/>
              </a:ext>
            </a:extLst>
          </p:cNvPr>
          <p:cNvSpPr/>
          <p:nvPr/>
        </p:nvSpPr>
        <p:spPr>
          <a:xfrm rot="19976387">
            <a:off x="3990124" y="1616510"/>
            <a:ext cx="2095554" cy="720000"/>
          </a:xfrm>
          <a:prstGeom prst="rect">
            <a:avLst/>
          </a:prstGeom>
          <a:noFill/>
          <a:ln>
            <a:noFill/>
          </a:ln>
        </p:spPr>
        <p:txBody>
          <a:bodyPr spcFirstLastPara="1" wrap="square" lIns="91425" tIns="91425" rIns="91425" bIns="91425" anchor="ctr" anchorCtr="0">
            <a:prstTxWarp prst="textArchUp">
              <a:avLst/>
            </a:prstTxWarp>
            <a:noAutofit/>
          </a:bodyPr>
          <a:lstStyle/>
          <a:p>
            <a:pPr algn="ctr"/>
            <a:r>
              <a:rPr lang="en-US" sz="1400" spc="300">
                <a:solidFill>
                  <a:schemeClr val="bg1"/>
                </a:solidFill>
                <a:latin typeface="Calibri Light" panose="020F0302020204030204" pitchFamily="34" charset="0"/>
                <a:cs typeface="Calibri Light" panose="020F0302020204030204" pitchFamily="34" charset="0"/>
              </a:rPr>
              <a:t>Implementation</a:t>
            </a:r>
            <a:endParaRPr sz="1400" spc="300">
              <a:solidFill>
                <a:schemeClr val="bg1"/>
              </a:solidFill>
              <a:latin typeface="Calibri Light" panose="020F0302020204030204" pitchFamily="34" charset="0"/>
              <a:cs typeface="Calibri Light" panose="020F0302020204030204" pitchFamily="34" charset="0"/>
            </a:endParaRPr>
          </a:p>
        </p:txBody>
      </p:sp>
      <p:sp>
        <p:nvSpPr>
          <p:cNvPr id="53" name="Google Shape;9405;p80">
            <a:extLst>
              <a:ext uri="{FF2B5EF4-FFF2-40B4-BE49-F238E27FC236}">
                <a16:creationId xmlns:a16="http://schemas.microsoft.com/office/drawing/2014/main" id="{78F74802-A08B-8B7D-E761-75C9E2241B0F}"/>
              </a:ext>
            </a:extLst>
          </p:cNvPr>
          <p:cNvSpPr/>
          <p:nvPr/>
        </p:nvSpPr>
        <p:spPr>
          <a:xfrm rot="1545930">
            <a:off x="5863892" y="1624557"/>
            <a:ext cx="2570421" cy="1062791"/>
          </a:xfrm>
          <a:prstGeom prst="rect">
            <a:avLst/>
          </a:prstGeom>
          <a:noFill/>
          <a:ln>
            <a:noFill/>
          </a:ln>
        </p:spPr>
        <p:txBody>
          <a:bodyPr spcFirstLastPara="1" wrap="square" lIns="91425" tIns="91425" rIns="91425" bIns="91425" anchor="ctr" anchorCtr="0">
            <a:prstTxWarp prst="textArchUp">
              <a:avLst/>
            </a:prstTxWarp>
            <a:noAutofit/>
          </a:bodyPr>
          <a:lstStyle/>
          <a:p>
            <a:pPr algn="ctr"/>
            <a:r>
              <a:rPr lang="en-US" sz="1400" spc="300">
                <a:solidFill>
                  <a:schemeClr val="bg1"/>
                </a:solidFill>
                <a:latin typeface="Calibri Light" panose="020F0302020204030204" pitchFamily="34" charset="0"/>
                <a:cs typeface="Calibri Light" panose="020F0302020204030204" pitchFamily="34" charset="0"/>
              </a:rPr>
              <a:t>Quality Assurance</a:t>
            </a:r>
            <a:endParaRPr sz="1400" spc="300">
              <a:solidFill>
                <a:schemeClr val="bg1"/>
              </a:solidFill>
              <a:latin typeface="Calibri Light" panose="020F0302020204030204" pitchFamily="34" charset="0"/>
              <a:cs typeface="Calibri Light" panose="020F0302020204030204" pitchFamily="34" charset="0"/>
            </a:endParaRPr>
          </a:p>
        </p:txBody>
      </p:sp>
      <p:sp>
        <p:nvSpPr>
          <p:cNvPr id="54" name="Google Shape;9405;p80">
            <a:extLst>
              <a:ext uri="{FF2B5EF4-FFF2-40B4-BE49-F238E27FC236}">
                <a16:creationId xmlns:a16="http://schemas.microsoft.com/office/drawing/2014/main" id="{83A76EA2-92DE-C4D3-C54C-F8BF6B489513}"/>
              </a:ext>
            </a:extLst>
          </p:cNvPr>
          <p:cNvSpPr/>
          <p:nvPr/>
        </p:nvSpPr>
        <p:spPr>
          <a:xfrm rot="4436949">
            <a:off x="7881678" y="3300851"/>
            <a:ext cx="1552127" cy="386327"/>
          </a:xfrm>
          <a:prstGeom prst="rect">
            <a:avLst/>
          </a:prstGeom>
          <a:noFill/>
          <a:ln>
            <a:noFill/>
          </a:ln>
        </p:spPr>
        <p:txBody>
          <a:bodyPr spcFirstLastPara="1" wrap="square" lIns="91425" tIns="91425" rIns="91425" bIns="91425" anchor="ctr" anchorCtr="0">
            <a:prstTxWarp prst="textArchUp">
              <a:avLst/>
            </a:prstTxWarp>
            <a:noAutofit/>
          </a:bodyPr>
          <a:lstStyle/>
          <a:p>
            <a:pPr algn="ctr"/>
            <a:r>
              <a:rPr lang="en-US" sz="1400" spc="300">
                <a:solidFill>
                  <a:schemeClr val="bg1"/>
                </a:solidFill>
                <a:latin typeface="Calibri Light" panose="020F0302020204030204" pitchFamily="34" charset="0"/>
                <a:cs typeface="Calibri Light" panose="020F0302020204030204" pitchFamily="34" charset="0"/>
              </a:rPr>
              <a:t>Deployment</a:t>
            </a:r>
            <a:endParaRPr sz="1400" spc="300">
              <a:solidFill>
                <a:schemeClr val="bg1"/>
              </a:solidFill>
              <a:latin typeface="Calibri Light" panose="020F0302020204030204" pitchFamily="34" charset="0"/>
              <a:cs typeface="Calibri Light" panose="020F0302020204030204" pitchFamily="34" charset="0"/>
            </a:endParaRPr>
          </a:p>
        </p:txBody>
      </p:sp>
      <p:sp>
        <p:nvSpPr>
          <p:cNvPr id="56" name="Google Shape;9405;p80">
            <a:extLst>
              <a:ext uri="{FF2B5EF4-FFF2-40B4-BE49-F238E27FC236}">
                <a16:creationId xmlns:a16="http://schemas.microsoft.com/office/drawing/2014/main" id="{CC82638F-0BA5-A868-6918-BFF84DE11909}"/>
              </a:ext>
            </a:extLst>
          </p:cNvPr>
          <p:cNvSpPr/>
          <p:nvPr/>
        </p:nvSpPr>
        <p:spPr>
          <a:xfrm rot="7272090">
            <a:off x="7540012" y="4962080"/>
            <a:ext cx="1422261" cy="732168"/>
          </a:xfrm>
          <a:prstGeom prst="rect">
            <a:avLst/>
          </a:prstGeom>
          <a:noFill/>
          <a:ln>
            <a:noFill/>
          </a:ln>
        </p:spPr>
        <p:txBody>
          <a:bodyPr spcFirstLastPara="1" wrap="square" lIns="91425" tIns="91425" rIns="91425" bIns="91425" anchor="ctr" anchorCtr="0">
            <a:prstTxWarp prst="textArchUp">
              <a:avLst/>
            </a:prstTxWarp>
            <a:noAutofit/>
          </a:bodyPr>
          <a:lstStyle/>
          <a:p>
            <a:pPr algn="ctr"/>
            <a:r>
              <a:rPr lang="en-US" sz="1400" spc="300">
                <a:solidFill>
                  <a:schemeClr val="bg1"/>
                </a:solidFill>
                <a:latin typeface="Calibri Light" panose="020F0302020204030204" pitchFamily="34" charset="0"/>
                <a:cs typeface="Calibri Light" panose="020F0302020204030204" pitchFamily="34" charset="0"/>
              </a:rPr>
              <a:t>Release</a:t>
            </a:r>
            <a:endParaRPr sz="1400" spc="300">
              <a:solidFill>
                <a:schemeClr val="bg1"/>
              </a:solidFill>
              <a:latin typeface="Calibri Light" panose="020F0302020204030204" pitchFamily="34" charset="0"/>
              <a:cs typeface="Calibri Light" panose="020F0302020204030204" pitchFamily="34" charset="0"/>
            </a:endParaRPr>
          </a:p>
        </p:txBody>
      </p:sp>
      <p:sp>
        <p:nvSpPr>
          <p:cNvPr id="57" name="Graphic 48">
            <a:extLst>
              <a:ext uri="{FF2B5EF4-FFF2-40B4-BE49-F238E27FC236}">
                <a16:creationId xmlns:a16="http://schemas.microsoft.com/office/drawing/2014/main" id="{FF3B8C86-9ED8-0222-2B58-5818BCC25201}"/>
              </a:ext>
            </a:extLst>
          </p:cNvPr>
          <p:cNvSpPr/>
          <p:nvPr/>
        </p:nvSpPr>
        <p:spPr>
          <a:xfrm>
            <a:off x="2387954" y="5222409"/>
            <a:ext cx="323670" cy="468000"/>
          </a:xfrm>
          <a:custGeom>
            <a:avLst/>
            <a:gdLst>
              <a:gd name="connsiteX0" fmla="*/ 226740 w 457926"/>
              <a:gd name="connsiteY0" fmla="*/ 296799 h 657129"/>
              <a:gd name="connsiteX1" fmla="*/ 375140 w 457926"/>
              <a:gd name="connsiteY1" fmla="*/ 148400 h 657129"/>
              <a:gd name="connsiteX2" fmla="*/ 226740 w 457926"/>
              <a:gd name="connsiteY2" fmla="*/ 0 h 657129"/>
              <a:gd name="connsiteX3" fmla="*/ 78341 w 457926"/>
              <a:gd name="connsiteY3" fmla="*/ 148400 h 657129"/>
              <a:gd name="connsiteX4" fmla="*/ 226740 w 457926"/>
              <a:gd name="connsiteY4" fmla="*/ 296799 h 657129"/>
              <a:gd name="connsiteX5" fmla="*/ 226740 w 457926"/>
              <a:gd name="connsiteY5" fmla="*/ 13240 h 657129"/>
              <a:gd name="connsiteX6" fmla="*/ 361805 w 457926"/>
              <a:gd name="connsiteY6" fmla="*/ 148304 h 657129"/>
              <a:gd name="connsiteX7" fmla="*/ 226740 w 457926"/>
              <a:gd name="connsiteY7" fmla="*/ 283369 h 657129"/>
              <a:gd name="connsiteX8" fmla="*/ 91676 w 457926"/>
              <a:gd name="connsiteY8" fmla="*/ 148304 h 657129"/>
              <a:gd name="connsiteX9" fmla="*/ 226740 w 457926"/>
              <a:gd name="connsiteY9" fmla="*/ 13240 h 657129"/>
              <a:gd name="connsiteX10" fmla="*/ 229502 w 457926"/>
              <a:gd name="connsiteY10" fmla="*/ 347282 h 657129"/>
              <a:gd name="connsiteX11" fmla="*/ 57862 w 457926"/>
              <a:gd name="connsiteY11" fmla="*/ 415957 h 657129"/>
              <a:gd name="connsiteX12" fmla="*/ 617 w 457926"/>
              <a:gd name="connsiteY12" fmla="*/ 579311 h 657129"/>
              <a:gd name="connsiteX13" fmla="*/ 1379 w 457926"/>
              <a:gd name="connsiteY13" fmla="*/ 581787 h 657129"/>
              <a:gd name="connsiteX14" fmla="*/ 6808 w 457926"/>
              <a:gd name="connsiteY14" fmla="*/ 596837 h 657129"/>
              <a:gd name="connsiteX15" fmla="*/ 12428 w 457926"/>
              <a:gd name="connsiteY15" fmla="*/ 599885 h 657129"/>
              <a:gd name="connsiteX16" fmla="*/ 16047 w 457926"/>
              <a:gd name="connsiteY16" fmla="*/ 598837 h 657129"/>
              <a:gd name="connsiteX17" fmla="*/ 18047 w 457926"/>
              <a:gd name="connsiteY17" fmla="*/ 589598 h 657129"/>
              <a:gd name="connsiteX18" fmla="*/ 14523 w 457926"/>
              <a:gd name="connsiteY18" fmla="*/ 578549 h 657129"/>
              <a:gd name="connsiteX19" fmla="*/ 17857 w 457926"/>
              <a:gd name="connsiteY19" fmla="*/ 567881 h 657129"/>
              <a:gd name="connsiteX20" fmla="*/ 15666 w 457926"/>
              <a:gd name="connsiteY20" fmla="*/ 558737 h 657129"/>
              <a:gd name="connsiteX21" fmla="*/ 13475 w 457926"/>
              <a:gd name="connsiteY21" fmla="*/ 557974 h 657129"/>
              <a:gd name="connsiteX22" fmla="*/ 67673 w 457926"/>
              <a:gd name="connsiteY22" fmla="*/ 424910 h 657129"/>
              <a:gd name="connsiteX23" fmla="*/ 229407 w 457926"/>
              <a:gd name="connsiteY23" fmla="*/ 360521 h 657129"/>
              <a:gd name="connsiteX24" fmla="*/ 443053 w 457926"/>
              <a:gd name="connsiteY24" fmla="*/ 557974 h 657129"/>
              <a:gd name="connsiteX25" fmla="*/ 442481 w 457926"/>
              <a:gd name="connsiteY25" fmla="*/ 558165 h 657129"/>
              <a:gd name="connsiteX26" fmla="*/ 440481 w 457926"/>
              <a:gd name="connsiteY26" fmla="*/ 567404 h 657129"/>
              <a:gd name="connsiteX27" fmla="*/ 444101 w 457926"/>
              <a:gd name="connsiteY27" fmla="*/ 578549 h 657129"/>
              <a:gd name="connsiteX28" fmla="*/ 440862 w 457926"/>
              <a:gd name="connsiteY28" fmla="*/ 589121 h 657129"/>
              <a:gd name="connsiteX29" fmla="*/ 443053 w 457926"/>
              <a:gd name="connsiteY29" fmla="*/ 598265 h 657129"/>
              <a:gd name="connsiteX30" fmla="*/ 446482 w 457926"/>
              <a:gd name="connsiteY30" fmla="*/ 599218 h 657129"/>
              <a:gd name="connsiteX31" fmla="*/ 452197 w 457926"/>
              <a:gd name="connsiteY31" fmla="*/ 595979 h 657129"/>
              <a:gd name="connsiteX32" fmla="*/ 457150 w 457926"/>
              <a:gd name="connsiteY32" fmla="*/ 581406 h 657129"/>
              <a:gd name="connsiteX33" fmla="*/ 457912 w 457926"/>
              <a:gd name="connsiteY33" fmla="*/ 578168 h 657129"/>
              <a:gd name="connsiteX34" fmla="*/ 229312 w 457926"/>
              <a:gd name="connsiteY34" fmla="*/ 347091 h 657129"/>
              <a:gd name="connsiteX35" fmla="*/ 34907 w 457926"/>
              <a:gd name="connsiteY35" fmla="*/ 551021 h 657129"/>
              <a:gd name="connsiteX36" fmla="*/ 38336 w 457926"/>
              <a:gd name="connsiteY36" fmla="*/ 550069 h 657129"/>
              <a:gd name="connsiteX37" fmla="*/ 65101 w 457926"/>
              <a:gd name="connsiteY37" fmla="*/ 537686 h 657129"/>
              <a:gd name="connsiteX38" fmla="*/ 69006 w 457926"/>
              <a:gd name="connsiteY38" fmla="*/ 529114 h 657129"/>
              <a:gd name="connsiteX39" fmla="*/ 60434 w 457926"/>
              <a:gd name="connsiteY39" fmla="*/ 525209 h 657129"/>
              <a:gd name="connsiteX40" fmla="*/ 31478 w 457926"/>
              <a:gd name="connsiteY40" fmla="*/ 538639 h 657129"/>
              <a:gd name="connsiteX41" fmla="*/ 29096 w 457926"/>
              <a:gd name="connsiteY41" fmla="*/ 547783 h 657129"/>
              <a:gd name="connsiteX42" fmla="*/ 34811 w 457926"/>
              <a:gd name="connsiteY42" fmla="*/ 551021 h 657129"/>
              <a:gd name="connsiteX43" fmla="*/ 92057 w 457926"/>
              <a:gd name="connsiteY43" fmla="*/ 529114 h 657129"/>
              <a:gd name="connsiteX44" fmla="*/ 93676 w 457926"/>
              <a:gd name="connsiteY44" fmla="*/ 528923 h 657129"/>
              <a:gd name="connsiteX45" fmla="*/ 123203 w 457926"/>
              <a:gd name="connsiteY45" fmla="*/ 522542 h 657129"/>
              <a:gd name="connsiteX46" fmla="*/ 128537 w 457926"/>
              <a:gd name="connsiteY46" fmla="*/ 514826 h 657129"/>
              <a:gd name="connsiteX47" fmla="*/ 120822 w 457926"/>
              <a:gd name="connsiteY47" fmla="*/ 509492 h 657129"/>
              <a:gd name="connsiteX48" fmla="*/ 90342 w 457926"/>
              <a:gd name="connsiteY48" fmla="*/ 516065 h 657129"/>
              <a:gd name="connsiteX49" fmla="*/ 85580 w 457926"/>
              <a:gd name="connsiteY49" fmla="*/ 524161 h 657129"/>
              <a:gd name="connsiteX50" fmla="*/ 92057 w 457926"/>
              <a:gd name="connsiteY50" fmla="*/ 529209 h 657129"/>
              <a:gd name="connsiteX51" fmla="*/ 123680 w 457926"/>
              <a:gd name="connsiteY51" fmla="*/ 635032 h 657129"/>
              <a:gd name="connsiteX52" fmla="*/ 94152 w 457926"/>
              <a:gd name="connsiteY52" fmla="*/ 628650 h 657129"/>
              <a:gd name="connsiteX53" fmla="*/ 86056 w 457926"/>
              <a:gd name="connsiteY53" fmla="*/ 633508 h 657129"/>
              <a:gd name="connsiteX54" fmla="*/ 90914 w 457926"/>
              <a:gd name="connsiteY54" fmla="*/ 641604 h 657129"/>
              <a:gd name="connsiteX55" fmla="*/ 121394 w 457926"/>
              <a:gd name="connsiteY55" fmla="*/ 648176 h 657129"/>
              <a:gd name="connsiteX56" fmla="*/ 122537 w 457926"/>
              <a:gd name="connsiteY56" fmla="*/ 648272 h 657129"/>
              <a:gd name="connsiteX57" fmla="*/ 129109 w 457926"/>
              <a:gd name="connsiteY57" fmla="*/ 642747 h 657129"/>
              <a:gd name="connsiteX58" fmla="*/ 123680 w 457926"/>
              <a:gd name="connsiteY58" fmla="*/ 635032 h 657129"/>
              <a:gd name="connsiteX59" fmla="*/ 183878 w 457926"/>
              <a:gd name="connsiteY59" fmla="*/ 642271 h 657129"/>
              <a:gd name="connsiteX60" fmla="*/ 153588 w 457926"/>
              <a:gd name="connsiteY60" fmla="*/ 639413 h 657129"/>
              <a:gd name="connsiteX61" fmla="*/ 146159 w 457926"/>
              <a:gd name="connsiteY61" fmla="*/ 645224 h 657129"/>
              <a:gd name="connsiteX62" fmla="*/ 151969 w 457926"/>
              <a:gd name="connsiteY62" fmla="*/ 652653 h 657129"/>
              <a:gd name="connsiteX63" fmla="*/ 182830 w 457926"/>
              <a:gd name="connsiteY63" fmla="*/ 655511 h 657129"/>
              <a:gd name="connsiteX64" fmla="*/ 183306 w 457926"/>
              <a:gd name="connsiteY64" fmla="*/ 655511 h 657129"/>
              <a:gd name="connsiteX65" fmla="*/ 189974 w 457926"/>
              <a:gd name="connsiteY65" fmla="*/ 649319 h 657129"/>
              <a:gd name="connsiteX66" fmla="*/ 183782 w 457926"/>
              <a:gd name="connsiteY66" fmla="*/ 642176 h 657129"/>
              <a:gd name="connsiteX67" fmla="*/ 393047 w 457926"/>
              <a:gd name="connsiteY67" fmla="*/ 537496 h 657129"/>
              <a:gd name="connsiteX68" fmla="*/ 419812 w 457926"/>
              <a:gd name="connsiteY68" fmla="*/ 549783 h 657129"/>
              <a:gd name="connsiteX69" fmla="*/ 423146 w 457926"/>
              <a:gd name="connsiteY69" fmla="*/ 550736 h 657129"/>
              <a:gd name="connsiteX70" fmla="*/ 428956 w 457926"/>
              <a:gd name="connsiteY70" fmla="*/ 547402 h 657129"/>
              <a:gd name="connsiteX71" fmla="*/ 426575 w 457926"/>
              <a:gd name="connsiteY71" fmla="*/ 538258 h 657129"/>
              <a:gd name="connsiteX72" fmla="*/ 397619 w 457926"/>
              <a:gd name="connsiteY72" fmla="*/ 525018 h 657129"/>
              <a:gd name="connsiteX73" fmla="*/ 389046 w 457926"/>
              <a:gd name="connsiteY73" fmla="*/ 529019 h 657129"/>
              <a:gd name="connsiteX74" fmla="*/ 393047 w 457926"/>
              <a:gd name="connsiteY74" fmla="*/ 537591 h 657129"/>
              <a:gd name="connsiteX75" fmla="*/ 65387 w 457926"/>
              <a:gd name="connsiteY75" fmla="*/ 619887 h 657129"/>
              <a:gd name="connsiteX76" fmla="*/ 38621 w 457926"/>
              <a:gd name="connsiteY76" fmla="*/ 607600 h 657129"/>
              <a:gd name="connsiteX77" fmla="*/ 29477 w 457926"/>
              <a:gd name="connsiteY77" fmla="*/ 609981 h 657129"/>
              <a:gd name="connsiteX78" fmla="*/ 31859 w 457926"/>
              <a:gd name="connsiteY78" fmla="*/ 619125 h 657129"/>
              <a:gd name="connsiteX79" fmla="*/ 60815 w 457926"/>
              <a:gd name="connsiteY79" fmla="*/ 632460 h 657129"/>
              <a:gd name="connsiteX80" fmla="*/ 63101 w 457926"/>
              <a:gd name="connsiteY80" fmla="*/ 632841 h 657129"/>
              <a:gd name="connsiteX81" fmla="*/ 69387 w 457926"/>
              <a:gd name="connsiteY81" fmla="*/ 628460 h 657129"/>
              <a:gd name="connsiteX82" fmla="*/ 65387 w 457926"/>
              <a:gd name="connsiteY82" fmla="*/ 619887 h 657129"/>
              <a:gd name="connsiteX83" fmla="*/ 244552 w 457926"/>
              <a:gd name="connsiteY83" fmla="*/ 643604 h 657129"/>
              <a:gd name="connsiteX84" fmla="*/ 244361 w 457926"/>
              <a:gd name="connsiteY84" fmla="*/ 643604 h 657129"/>
              <a:gd name="connsiteX85" fmla="*/ 229312 w 457926"/>
              <a:gd name="connsiteY85" fmla="*/ 643795 h 657129"/>
              <a:gd name="connsiteX86" fmla="*/ 214262 w 457926"/>
              <a:gd name="connsiteY86" fmla="*/ 643604 h 657129"/>
              <a:gd name="connsiteX87" fmla="*/ 214072 w 457926"/>
              <a:gd name="connsiteY87" fmla="*/ 643604 h 657129"/>
              <a:gd name="connsiteX88" fmla="*/ 207404 w 457926"/>
              <a:gd name="connsiteY88" fmla="*/ 650081 h 657129"/>
              <a:gd name="connsiteX89" fmla="*/ 213881 w 457926"/>
              <a:gd name="connsiteY89" fmla="*/ 656939 h 657129"/>
              <a:gd name="connsiteX90" fmla="*/ 229312 w 457926"/>
              <a:gd name="connsiteY90" fmla="*/ 657130 h 657129"/>
              <a:gd name="connsiteX91" fmla="*/ 244742 w 457926"/>
              <a:gd name="connsiteY91" fmla="*/ 656939 h 657129"/>
              <a:gd name="connsiteX92" fmla="*/ 251219 w 457926"/>
              <a:gd name="connsiteY92" fmla="*/ 650081 h 657129"/>
              <a:gd name="connsiteX93" fmla="*/ 244552 w 457926"/>
              <a:gd name="connsiteY93" fmla="*/ 643604 h 657129"/>
              <a:gd name="connsiteX94" fmla="*/ 365234 w 457926"/>
              <a:gd name="connsiteY94" fmla="*/ 628460 h 657129"/>
              <a:gd name="connsiteX95" fmla="*/ 335706 w 457926"/>
              <a:gd name="connsiteY95" fmla="*/ 634841 h 657129"/>
              <a:gd name="connsiteX96" fmla="*/ 330372 w 457926"/>
              <a:gd name="connsiteY96" fmla="*/ 642557 h 657129"/>
              <a:gd name="connsiteX97" fmla="*/ 336944 w 457926"/>
              <a:gd name="connsiteY97" fmla="*/ 648081 h 657129"/>
              <a:gd name="connsiteX98" fmla="*/ 338087 w 457926"/>
              <a:gd name="connsiteY98" fmla="*/ 647986 h 657129"/>
              <a:gd name="connsiteX99" fmla="*/ 368567 w 457926"/>
              <a:gd name="connsiteY99" fmla="*/ 641414 h 657129"/>
              <a:gd name="connsiteX100" fmla="*/ 373330 w 457926"/>
              <a:gd name="connsiteY100" fmla="*/ 633317 h 657129"/>
              <a:gd name="connsiteX101" fmla="*/ 365234 w 457926"/>
              <a:gd name="connsiteY101" fmla="*/ 628555 h 657129"/>
              <a:gd name="connsiteX102" fmla="*/ 152445 w 457926"/>
              <a:gd name="connsiteY102" fmla="*/ 518065 h 657129"/>
              <a:gd name="connsiteX103" fmla="*/ 153207 w 457926"/>
              <a:gd name="connsiteY103" fmla="*/ 518065 h 657129"/>
              <a:gd name="connsiteX104" fmla="*/ 183401 w 457926"/>
              <a:gd name="connsiteY104" fmla="*/ 515207 h 657129"/>
              <a:gd name="connsiteX105" fmla="*/ 189593 w 457926"/>
              <a:gd name="connsiteY105" fmla="*/ 508063 h 657129"/>
              <a:gd name="connsiteX106" fmla="*/ 182449 w 457926"/>
              <a:gd name="connsiteY106" fmla="*/ 501872 h 657129"/>
              <a:gd name="connsiteX107" fmla="*/ 151493 w 457926"/>
              <a:gd name="connsiteY107" fmla="*/ 504730 h 657129"/>
              <a:gd name="connsiteX108" fmla="*/ 145682 w 457926"/>
              <a:gd name="connsiteY108" fmla="*/ 512159 h 657129"/>
              <a:gd name="connsiteX109" fmla="*/ 152255 w 457926"/>
              <a:gd name="connsiteY109" fmla="*/ 518065 h 657129"/>
              <a:gd name="connsiteX110" fmla="*/ 334849 w 457926"/>
              <a:gd name="connsiteY110" fmla="*/ 522351 h 657129"/>
              <a:gd name="connsiteX111" fmla="*/ 364376 w 457926"/>
              <a:gd name="connsiteY111" fmla="*/ 528638 h 657129"/>
              <a:gd name="connsiteX112" fmla="*/ 365996 w 457926"/>
              <a:gd name="connsiteY112" fmla="*/ 528828 h 657129"/>
              <a:gd name="connsiteX113" fmla="*/ 372473 w 457926"/>
              <a:gd name="connsiteY113" fmla="*/ 523780 h 657129"/>
              <a:gd name="connsiteX114" fmla="*/ 367615 w 457926"/>
              <a:gd name="connsiteY114" fmla="*/ 515684 h 657129"/>
              <a:gd name="connsiteX115" fmla="*/ 337135 w 457926"/>
              <a:gd name="connsiteY115" fmla="*/ 509111 h 657129"/>
              <a:gd name="connsiteX116" fmla="*/ 329420 w 457926"/>
              <a:gd name="connsiteY116" fmla="*/ 514541 h 657129"/>
              <a:gd name="connsiteX117" fmla="*/ 334849 w 457926"/>
              <a:gd name="connsiteY117" fmla="*/ 522256 h 657129"/>
              <a:gd name="connsiteX118" fmla="*/ 274651 w 457926"/>
              <a:gd name="connsiteY118" fmla="*/ 515112 h 657129"/>
              <a:gd name="connsiteX119" fmla="*/ 304940 w 457926"/>
              <a:gd name="connsiteY119" fmla="*/ 517874 h 657129"/>
              <a:gd name="connsiteX120" fmla="*/ 305702 w 457926"/>
              <a:gd name="connsiteY120" fmla="*/ 517874 h 657129"/>
              <a:gd name="connsiteX121" fmla="*/ 312275 w 457926"/>
              <a:gd name="connsiteY121" fmla="*/ 511969 h 657129"/>
              <a:gd name="connsiteX122" fmla="*/ 306464 w 457926"/>
              <a:gd name="connsiteY122" fmla="*/ 504539 h 657129"/>
              <a:gd name="connsiteX123" fmla="*/ 275603 w 457926"/>
              <a:gd name="connsiteY123" fmla="*/ 501682 h 657129"/>
              <a:gd name="connsiteX124" fmla="*/ 268460 w 457926"/>
              <a:gd name="connsiteY124" fmla="*/ 507873 h 657129"/>
              <a:gd name="connsiteX125" fmla="*/ 274651 w 457926"/>
              <a:gd name="connsiteY125" fmla="*/ 515017 h 657129"/>
              <a:gd name="connsiteX126" fmla="*/ 305798 w 457926"/>
              <a:gd name="connsiteY126" fmla="*/ 639318 h 657129"/>
              <a:gd name="connsiteX127" fmla="*/ 275603 w 457926"/>
              <a:gd name="connsiteY127" fmla="*/ 642176 h 657129"/>
              <a:gd name="connsiteX128" fmla="*/ 269412 w 457926"/>
              <a:gd name="connsiteY128" fmla="*/ 649319 h 657129"/>
              <a:gd name="connsiteX129" fmla="*/ 276080 w 457926"/>
              <a:gd name="connsiteY129" fmla="*/ 655511 h 657129"/>
              <a:gd name="connsiteX130" fmla="*/ 276556 w 457926"/>
              <a:gd name="connsiteY130" fmla="*/ 655511 h 657129"/>
              <a:gd name="connsiteX131" fmla="*/ 307512 w 457926"/>
              <a:gd name="connsiteY131" fmla="*/ 652558 h 657129"/>
              <a:gd name="connsiteX132" fmla="*/ 313322 w 457926"/>
              <a:gd name="connsiteY132" fmla="*/ 645128 h 657129"/>
              <a:gd name="connsiteX133" fmla="*/ 305893 w 457926"/>
              <a:gd name="connsiteY133" fmla="*/ 639318 h 657129"/>
              <a:gd name="connsiteX134" fmla="*/ 420669 w 457926"/>
              <a:gd name="connsiteY134" fmla="*/ 607219 h 657129"/>
              <a:gd name="connsiteX135" fmla="*/ 393999 w 457926"/>
              <a:gd name="connsiteY135" fmla="*/ 619601 h 657129"/>
              <a:gd name="connsiteX136" fmla="*/ 390094 w 457926"/>
              <a:gd name="connsiteY136" fmla="*/ 628174 h 657129"/>
              <a:gd name="connsiteX137" fmla="*/ 396380 w 457926"/>
              <a:gd name="connsiteY137" fmla="*/ 632555 h 657129"/>
              <a:gd name="connsiteX138" fmla="*/ 398666 w 457926"/>
              <a:gd name="connsiteY138" fmla="*/ 632174 h 657129"/>
              <a:gd name="connsiteX139" fmla="*/ 427527 w 457926"/>
              <a:gd name="connsiteY139" fmla="*/ 618744 h 657129"/>
              <a:gd name="connsiteX140" fmla="*/ 429813 w 457926"/>
              <a:gd name="connsiteY140" fmla="*/ 609600 h 657129"/>
              <a:gd name="connsiteX141" fmla="*/ 420669 w 457926"/>
              <a:gd name="connsiteY141" fmla="*/ 607314 h 657129"/>
              <a:gd name="connsiteX142" fmla="*/ 213691 w 457926"/>
              <a:gd name="connsiteY142" fmla="*/ 513779 h 657129"/>
              <a:gd name="connsiteX143" fmla="*/ 213881 w 457926"/>
              <a:gd name="connsiteY143" fmla="*/ 513779 h 657129"/>
              <a:gd name="connsiteX144" fmla="*/ 244266 w 457926"/>
              <a:gd name="connsiteY144" fmla="*/ 513779 h 657129"/>
              <a:gd name="connsiteX145" fmla="*/ 251124 w 457926"/>
              <a:gd name="connsiteY145" fmla="*/ 507302 h 657129"/>
              <a:gd name="connsiteX146" fmla="*/ 244647 w 457926"/>
              <a:gd name="connsiteY146" fmla="*/ 500444 h 657129"/>
              <a:gd name="connsiteX147" fmla="*/ 213691 w 457926"/>
              <a:gd name="connsiteY147" fmla="*/ 500444 h 657129"/>
              <a:gd name="connsiteX148" fmla="*/ 207214 w 457926"/>
              <a:gd name="connsiteY148" fmla="*/ 507302 h 657129"/>
              <a:gd name="connsiteX149" fmla="*/ 213881 w 457926"/>
              <a:gd name="connsiteY149" fmla="*/ 513779 h 6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57926" h="657129">
                <a:moveTo>
                  <a:pt x="226740" y="296799"/>
                </a:moveTo>
                <a:cubicBezTo>
                  <a:pt x="308560" y="296799"/>
                  <a:pt x="375140" y="230219"/>
                  <a:pt x="375140" y="148400"/>
                </a:cubicBezTo>
                <a:cubicBezTo>
                  <a:pt x="375140" y="66580"/>
                  <a:pt x="308560" y="0"/>
                  <a:pt x="226740" y="0"/>
                </a:cubicBezTo>
                <a:cubicBezTo>
                  <a:pt x="144920" y="0"/>
                  <a:pt x="78341" y="66580"/>
                  <a:pt x="78341" y="148400"/>
                </a:cubicBezTo>
                <a:cubicBezTo>
                  <a:pt x="78341" y="230219"/>
                  <a:pt x="144920" y="296799"/>
                  <a:pt x="226740" y="296799"/>
                </a:cubicBezTo>
                <a:close/>
                <a:moveTo>
                  <a:pt x="226740" y="13240"/>
                </a:moveTo>
                <a:cubicBezTo>
                  <a:pt x="301226" y="13240"/>
                  <a:pt x="361805" y="73819"/>
                  <a:pt x="361805" y="148304"/>
                </a:cubicBezTo>
                <a:cubicBezTo>
                  <a:pt x="361805" y="222790"/>
                  <a:pt x="301226" y="283369"/>
                  <a:pt x="226740" y="283369"/>
                </a:cubicBezTo>
                <a:cubicBezTo>
                  <a:pt x="152255" y="283369"/>
                  <a:pt x="91676" y="222790"/>
                  <a:pt x="91676" y="148304"/>
                </a:cubicBezTo>
                <a:cubicBezTo>
                  <a:pt x="91676" y="73819"/>
                  <a:pt x="152255" y="13240"/>
                  <a:pt x="226740" y="13240"/>
                </a:cubicBezTo>
                <a:close/>
                <a:moveTo>
                  <a:pt x="229502" y="347282"/>
                </a:moveTo>
                <a:cubicBezTo>
                  <a:pt x="157208" y="347282"/>
                  <a:pt x="99486" y="370427"/>
                  <a:pt x="57862" y="415957"/>
                </a:cubicBezTo>
                <a:cubicBezTo>
                  <a:pt x="12523" y="465582"/>
                  <a:pt x="-3479" y="533781"/>
                  <a:pt x="617" y="579311"/>
                </a:cubicBezTo>
                <a:cubicBezTo>
                  <a:pt x="617" y="580263"/>
                  <a:pt x="998" y="581025"/>
                  <a:pt x="1379" y="581787"/>
                </a:cubicBezTo>
                <a:cubicBezTo>
                  <a:pt x="1950" y="586931"/>
                  <a:pt x="3665" y="591979"/>
                  <a:pt x="6808" y="596837"/>
                </a:cubicBezTo>
                <a:cubicBezTo>
                  <a:pt x="8046" y="598837"/>
                  <a:pt x="10237" y="599885"/>
                  <a:pt x="12428" y="599885"/>
                </a:cubicBezTo>
                <a:cubicBezTo>
                  <a:pt x="13666" y="599885"/>
                  <a:pt x="14904" y="599504"/>
                  <a:pt x="16047" y="598837"/>
                </a:cubicBezTo>
                <a:cubicBezTo>
                  <a:pt x="19190" y="596837"/>
                  <a:pt x="20048" y="592741"/>
                  <a:pt x="18047" y="589598"/>
                </a:cubicBezTo>
                <a:cubicBezTo>
                  <a:pt x="15666" y="585883"/>
                  <a:pt x="14523" y="582263"/>
                  <a:pt x="14523" y="578549"/>
                </a:cubicBezTo>
                <a:cubicBezTo>
                  <a:pt x="14523" y="574929"/>
                  <a:pt x="15571" y="571500"/>
                  <a:pt x="17857" y="567881"/>
                </a:cubicBezTo>
                <a:cubicBezTo>
                  <a:pt x="19762" y="564737"/>
                  <a:pt x="18809" y="560642"/>
                  <a:pt x="15666" y="558737"/>
                </a:cubicBezTo>
                <a:cubicBezTo>
                  <a:pt x="14999" y="558356"/>
                  <a:pt x="14237" y="558070"/>
                  <a:pt x="13475" y="557974"/>
                </a:cubicBezTo>
                <a:cubicBezTo>
                  <a:pt x="15095" y="517017"/>
                  <a:pt x="31382" y="464725"/>
                  <a:pt x="67673" y="424910"/>
                </a:cubicBezTo>
                <a:cubicBezTo>
                  <a:pt x="106630" y="382238"/>
                  <a:pt x="161113" y="360521"/>
                  <a:pt x="229407" y="360521"/>
                </a:cubicBezTo>
                <a:cubicBezTo>
                  <a:pt x="275603" y="360521"/>
                  <a:pt x="423431" y="375190"/>
                  <a:pt x="443053" y="557974"/>
                </a:cubicBezTo>
                <a:cubicBezTo>
                  <a:pt x="442862" y="557974"/>
                  <a:pt x="442672" y="558070"/>
                  <a:pt x="442481" y="558165"/>
                </a:cubicBezTo>
                <a:cubicBezTo>
                  <a:pt x="439338" y="560165"/>
                  <a:pt x="438481" y="564261"/>
                  <a:pt x="440481" y="567404"/>
                </a:cubicBezTo>
                <a:cubicBezTo>
                  <a:pt x="442958" y="571214"/>
                  <a:pt x="444101" y="574834"/>
                  <a:pt x="444101" y="578549"/>
                </a:cubicBezTo>
                <a:cubicBezTo>
                  <a:pt x="444101" y="581978"/>
                  <a:pt x="443053" y="585597"/>
                  <a:pt x="440862" y="589121"/>
                </a:cubicBezTo>
                <a:cubicBezTo>
                  <a:pt x="438957" y="592265"/>
                  <a:pt x="439910" y="596360"/>
                  <a:pt x="443053" y="598265"/>
                </a:cubicBezTo>
                <a:cubicBezTo>
                  <a:pt x="444101" y="598932"/>
                  <a:pt x="445339" y="599218"/>
                  <a:pt x="446482" y="599218"/>
                </a:cubicBezTo>
                <a:cubicBezTo>
                  <a:pt x="448768" y="599218"/>
                  <a:pt x="450959" y="598075"/>
                  <a:pt x="452197" y="595979"/>
                </a:cubicBezTo>
                <a:cubicBezTo>
                  <a:pt x="455054" y="591217"/>
                  <a:pt x="456674" y="586359"/>
                  <a:pt x="457150" y="581406"/>
                </a:cubicBezTo>
                <a:cubicBezTo>
                  <a:pt x="457626" y="580454"/>
                  <a:pt x="458007" y="579311"/>
                  <a:pt x="457912" y="578168"/>
                </a:cubicBezTo>
                <a:cubicBezTo>
                  <a:pt x="456007" y="539591"/>
                  <a:pt x="435909" y="347091"/>
                  <a:pt x="229312" y="347091"/>
                </a:cubicBezTo>
                <a:close/>
                <a:moveTo>
                  <a:pt x="34907" y="551021"/>
                </a:moveTo>
                <a:cubicBezTo>
                  <a:pt x="36050" y="551021"/>
                  <a:pt x="37193" y="550736"/>
                  <a:pt x="38336" y="550069"/>
                </a:cubicBezTo>
                <a:cubicBezTo>
                  <a:pt x="45765" y="545687"/>
                  <a:pt x="54719" y="541496"/>
                  <a:pt x="65101" y="537686"/>
                </a:cubicBezTo>
                <a:cubicBezTo>
                  <a:pt x="68530" y="536448"/>
                  <a:pt x="70340" y="532543"/>
                  <a:pt x="69006" y="529114"/>
                </a:cubicBezTo>
                <a:cubicBezTo>
                  <a:pt x="67768" y="525685"/>
                  <a:pt x="63863" y="523875"/>
                  <a:pt x="60434" y="525209"/>
                </a:cubicBezTo>
                <a:cubicBezTo>
                  <a:pt x="49385" y="529304"/>
                  <a:pt x="39669" y="533781"/>
                  <a:pt x="31478" y="538639"/>
                </a:cubicBezTo>
                <a:cubicBezTo>
                  <a:pt x="28334" y="540544"/>
                  <a:pt x="27287" y="544640"/>
                  <a:pt x="29096" y="547783"/>
                </a:cubicBezTo>
                <a:cubicBezTo>
                  <a:pt x="30335" y="549878"/>
                  <a:pt x="32525" y="551021"/>
                  <a:pt x="34811" y="551021"/>
                </a:cubicBezTo>
                <a:close/>
                <a:moveTo>
                  <a:pt x="92057" y="529114"/>
                </a:moveTo>
                <a:cubicBezTo>
                  <a:pt x="92628" y="529114"/>
                  <a:pt x="93200" y="529114"/>
                  <a:pt x="93676" y="528923"/>
                </a:cubicBezTo>
                <a:cubicBezTo>
                  <a:pt x="102915" y="526542"/>
                  <a:pt x="112821" y="524447"/>
                  <a:pt x="123203" y="522542"/>
                </a:cubicBezTo>
                <a:cubicBezTo>
                  <a:pt x="126823" y="521875"/>
                  <a:pt x="129204" y="518446"/>
                  <a:pt x="128537" y="514826"/>
                </a:cubicBezTo>
                <a:cubicBezTo>
                  <a:pt x="127871" y="511207"/>
                  <a:pt x="124442" y="508730"/>
                  <a:pt x="120822" y="509492"/>
                </a:cubicBezTo>
                <a:cubicBezTo>
                  <a:pt x="110154" y="511397"/>
                  <a:pt x="99867" y="513683"/>
                  <a:pt x="90342" y="516065"/>
                </a:cubicBezTo>
                <a:cubicBezTo>
                  <a:pt x="86818" y="517017"/>
                  <a:pt x="84627" y="520636"/>
                  <a:pt x="85580" y="524161"/>
                </a:cubicBezTo>
                <a:cubicBezTo>
                  <a:pt x="86342" y="527209"/>
                  <a:pt x="89104" y="529209"/>
                  <a:pt x="92057" y="529209"/>
                </a:cubicBezTo>
                <a:close/>
                <a:moveTo>
                  <a:pt x="123680" y="635032"/>
                </a:moveTo>
                <a:cubicBezTo>
                  <a:pt x="113297" y="633222"/>
                  <a:pt x="103391" y="631031"/>
                  <a:pt x="94152" y="628650"/>
                </a:cubicBezTo>
                <a:cubicBezTo>
                  <a:pt x="90628" y="627793"/>
                  <a:pt x="87008" y="629888"/>
                  <a:pt x="86056" y="633508"/>
                </a:cubicBezTo>
                <a:cubicBezTo>
                  <a:pt x="85199" y="637127"/>
                  <a:pt x="87294" y="640747"/>
                  <a:pt x="90914" y="641604"/>
                </a:cubicBezTo>
                <a:cubicBezTo>
                  <a:pt x="100439" y="644081"/>
                  <a:pt x="110726" y="646271"/>
                  <a:pt x="121394" y="648176"/>
                </a:cubicBezTo>
                <a:cubicBezTo>
                  <a:pt x="121775" y="648176"/>
                  <a:pt x="122156" y="648272"/>
                  <a:pt x="122537" y="648272"/>
                </a:cubicBezTo>
                <a:cubicBezTo>
                  <a:pt x="125680" y="648272"/>
                  <a:pt x="128537" y="645986"/>
                  <a:pt x="129109" y="642747"/>
                </a:cubicBezTo>
                <a:cubicBezTo>
                  <a:pt x="129776" y="639128"/>
                  <a:pt x="127299" y="635699"/>
                  <a:pt x="123680" y="635032"/>
                </a:cubicBezTo>
                <a:close/>
                <a:moveTo>
                  <a:pt x="183878" y="642271"/>
                </a:moveTo>
                <a:cubicBezTo>
                  <a:pt x="173686" y="641604"/>
                  <a:pt x="163494" y="640651"/>
                  <a:pt x="153588" y="639413"/>
                </a:cubicBezTo>
                <a:cubicBezTo>
                  <a:pt x="150064" y="639032"/>
                  <a:pt x="146635" y="641604"/>
                  <a:pt x="146159" y="645224"/>
                </a:cubicBezTo>
                <a:cubicBezTo>
                  <a:pt x="145778" y="648843"/>
                  <a:pt x="148349" y="652177"/>
                  <a:pt x="151969" y="652653"/>
                </a:cubicBezTo>
                <a:cubicBezTo>
                  <a:pt x="162065" y="653891"/>
                  <a:pt x="172448" y="654844"/>
                  <a:pt x="182830" y="655511"/>
                </a:cubicBezTo>
                <a:cubicBezTo>
                  <a:pt x="183020" y="655511"/>
                  <a:pt x="183116" y="655511"/>
                  <a:pt x="183306" y="655511"/>
                </a:cubicBezTo>
                <a:cubicBezTo>
                  <a:pt x="186735" y="655511"/>
                  <a:pt x="189688" y="652844"/>
                  <a:pt x="189974" y="649319"/>
                </a:cubicBezTo>
                <a:cubicBezTo>
                  <a:pt x="190259" y="645605"/>
                  <a:pt x="187497" y="642461"/>
                  <a:pt x="183782" y="642176"/>
                </a:cubicBezTo>
                <a:close/>
                <a:moveTo>
                  <a:pt x="393047" y="537496"/>
                </a:moveTo>
                <a:cubicBezTo>
                  <a:pt x="403429" y="541306"/>
                  <a:pt x="412382" y="545402"/>
                  <a:pt x="419812" y="549783"/>
                </a:cubicBezTo>
                <a:cubicBezTo>
                  <a:pt x="420860" y="550355"/>
                  <a:pt x="422003" y="550736"/>
                  <a:pt x="423146" y="550736"/>
                </a:cubicBezTo>
                <a:cubicBezTo>
                  <a:pt x="425432" y="550736"/>
                  <a:pt x="427718" y="549593"/>
                  <a:pt x="428956" y="547402"/>
                </a:cubicBezTo>
                <a:cubicBezTo>
                  <a:pt x="430861" y="544259"/>
                  <a:pt x="429718" y="540163"/>
                  <a:pt x="426575" y="538258"/>
                </a:cubicBezTo>
                <a:cubicBezTo>
                  <a:pt x="418478" y="533495"/>
                  <a:pt x="408668" y="529019"/>
                  <a:pt x="397619" y="525018"/>
                </a:cubicBezTo>
                <a:cubicBezTo>
                  <a:pt x="394190" y="523780"/>
                  <a:pt x="390284" y="525494"/>
                  <a:pt x="389046" y="529019"/>
                </a:cubicBezTo>
                <a:cubicBezTo>
                  <a:pt x="387808" y="532543"/>
                  <a:pt x="389522" y="536353"/>
                  <a:pt x="393047" y="537591"/>
                </a:cubicBezTo>
                <a:close/>
                <a:moveTo>
                  <a:pt x="65387" y="619887"/>
                </a:moveTo>
                <a:cubicBezTo>
                  <a:pt x="55100" y="616077"/>
                  <a:pt x="46051" y="611981"/>
                  <a:pt x="38621" y="607600"/>
                </a:cubicBezTo>
                <a:cubicBezTo>
                  <a:pt x="35383" y="605790"/>
                  <a:pt x="31382" y="606838"/>
                  <a:pt x="29477" y="609981"/>
                </a:cubicBezTo>
                <a:cubicBezTo>
                  <a:pt x="27572" y="613124"/>
                  <a:pt x="28715" y="617220"/>
                  <a:pt x="31859" y="619125"/>
                </a:cubicBezTo>
                <a:cubicBezTo>
                  <a:pt x="40050" y="623888"/>
                  <a:pt x="49766" y="628364"/>
                  <a:pt x="60815" y="632460"/>
                </a:cubicBezTo>
                <a:cubicBezTo>
                  <a:pt x="61577" y="632746"/>
                  <a:pt x="62339" y="632841"/>
                  <a:pt x="63101" y="632841"/>
                </a:cubicBezTo>
                <a:cubicBezTo>
                  <a:pt x="65863" y="632841"/>
                  <a:pt x="68339" y="631126"/>
                  <a:pt x="69387" y="628460"/>
                </a:cubicBezTo>
                <a:cubicBezTo>
                  <a:pt x="70625" y="625031"/>
                  <a:pt x="68911" y="621221"/>
                  <a:pt x="65387" y="619887"/>
                </a:cubicBezTo>
                <a:close/>
                <a:moveTo>
                  <a:pt x="244552" y="643604"/>
                </a:moveTo>
                <a:lnTo>
                  <a:pt x="244361" y="643604"/>
                </a:lnTo>
                <a:cubicBezTo>
                  <a:pt x="239408" y="643699"/>
                  <a:pt x="234360" y="643795"/>
                  <a:pt x="229312" y="643795"/>
                </a:cubicBezTo>
                <a:cubicBezTo>
                  <a:pt x="224264" y="643795"/>
                  <a:pt x="219215" y="643795"/>
                  <a:pt x="214262" y="643604"/>
                </a:cubicBezTo>
                <a:lnTo>
                  <a:pt x="214072" y="643604"/>
                </a:lnTo>
                <a:cubicBezTo>
                  <a:pt x="210452" y="643604"/>
                  <a:pt x="207500" y="646462"/>
                  <a:pt x="207404" y="650081"/>
                </a:cubicBezTo>
                <a:cubicBezTo>
                  <a:pt x="207404" y="653796"/>
                  <a:pt x="210262" y="656844"/>
                  <a:pt x="213881" y="656939"/>
                </a:cubicBezTo>
                <a:cubicBezTo>
                  <a:pt x="218930" y="657035"/>
                  <a:pt x="224073" y="657130"/>
                  <a:pt x="229312" y="657130"/>
                </a:cubicBezTo>
                <a:cubicBezTo>
                  <a:pt x="234551" y="657130"/>
                  <a:pt x="239599" y="657130"/>
                  <a:pt x="244742" y="656939"/>
                </a:cubicBezTo>
                <a:cubicBezTo>
                  <a:pt x="248457" y="656939"/>
                  <a:pt x="251315" y="653796"/>
                  <a:pt x="251219" y="650081"/>
                </a:cubicBezTo>
                <a:cubicBezTo>
                  <a:pt x="251219" y="646462"/>
                  <a:pt x="248171" y="643604"/>
                  <a:pt x="244552" y="643604"/>
                </a:cubicBezTo>
                <a:close/>
                <a:moveTo>
                  <a:pt x="365234" y="628460"/>
                </a:moveTo>
                <a:cubicBezTo>
                  <a:pt x="355994" y="630841"/>
                  <a:pt x="345993" y="633032"/>
                  <a:pt x="335706" y="634841"/>
                </a:cubicBezTo>
                <a:cubicBezTo>
                  <a:pt x="332087" y="635508"/>
                  <a:pt x="329705" y="638937"/>
                  <a:pt x="330372" y="642557"/>
                </a:cubicBezTo>
                <a:cubicBezTo>
                  <a:pt x="330944" y="645795"/>
                  <a:pt x="333801" y="648081"/>
                  <a:pt x="336944" y="648081"/>
                </a:cubicBezTo>
                <a:cubicBezTo>
                  <a:pt x="337325" y="648081"/>
                  <a:pt x="337706" y="648081"/>
                  <a:pt x="338087" y="647986"/>
                </a:cubicBezTo>
                <a:cubicBezTo>
                  <a:pt x="348755" y="646081"/>
                  <a:pt x="358947" y="643890"/>
                  <a:pt x="368567" y="641414"/>
                </a:cubicBezTo>
                <a:cubicBezTo>
                  <a:pt x="372187" y="640461"/>
                  <a:pt x="374282" y="636842"/>
                  <a:pt x="373330" y="633317"/>
                </a:cubicBezTo>
                <a:cubicBezTo>
                  <a:pt x="372377" y="629698"/>
                  <a:pt x="368663" y="627602"/>
                  <a:pt x="365234" y="628555"/>
                </a:cubicBezTo>
                <a:close/>
                <a:moveTo>
                  <a:pt x="152445" y="518065"/>
                </a:moveTo>
                <a:cubicBezTo>
                  <a:pt x="152445" y="518065"/>
                  <a:pt x="153017" y="518065"/>
                  <a:pt x="153207" y="518065"/>
                </a:cubicBezTo>
                <a:cubicBezTo>
                  <a:pt x="163113" y="516922"/>
                  <a:pt x="173305" y="515969"/>
                  <a:pt x="183401" y="515207"/>
                </a:cubicBezTo>
                <a:cubicBezTo>
                  <a:pt x="187116" y="514922"/>
                  <a:pt x="189878" y="511778"/>
                  <a:pt x="189593" y="508063"/>
                </a:cubicBezTo>
                <a:cubicBezTo>
                  <a:pt x="189307" y="504349"/>
                  <a:pt x="185973" y="501777"/>
                  <a:pt x="182449" y="501872"/>
                </a:cubicBezTo>
                <a:cubicBezTo>
                  <a:pt x="172067" y="502634"/>
                  <a:pt x="161589" y="503587"/>
                  <a:pt x="151493" y="504730"/>
                </a:cubicBezTo>
                <a:cubicBezTo>
                  <a:pt x="147873" y="505206"/>
                  <a:pt x="145206" y="508445"/>
                  <a:pt x="145682" y="512159"/>
                </a:cubicBezTo>
                <a:cubicBezTo>
                  <a:pt x="146063" y="515588"/>
                  <a:pt x="148921" y="518065"/>
                  <a:pt x="152255" y="518065"/>
                </a:cubicBezTo>
                <a:close/>
                <a:moveTo>
                  <a:pt x="334849" y="522351"/>
                </a:moveTo>
                <a:cubicBezTo>
                  <a:pt x="345231" y="524161"/>
                  <a:pt x="355137" y="526352"/>
                  <a:pt x="364376" y="528638"/>
                </a:cubicBezTo>
                <a:cubicBezTo>
                  <a:pt x="364948" y="528733"/>
                  <a:pt x="365519" y="528828"/>
                  <a:pt x="365996" y="528828"/>
                </a:cubicBezTo>
                <a:cubicBezTo>
                  <a:pt x="368948" y="528828"/>
                  <a:pt x="371711" y="526828"/>
                  <a:pt x="372473" y="523780"/>
                </a:cubicBezTo>
                <a:cubicBezTo>
                  <a:pt x="373330" y="520160"/>
                  <a:pt x="371234" y="516541"/>
                  <a:pt x="367615" y="515684"/>
                </a:cubicBezTo>
                <a:cubicBezTo>
                  <a:pt x="358090" y="513302"/>
                  <a:pt x="347803" y="511016"/>
                  <a:pt x="337135" y="509111"/>
                </a:cubicBezTo>
                <a:cubicBezTo>
                  <a:pt x="333420" y="508445"/>
                  <a:pt x="330086" y="510921"/>
                  <a:pt x="329420" y="514541"/>
                </a:cubicBezTo>
                <a:cubicBezTo>
                  <a:pt x="328753" y="518160"/>
                  <a:pt x="331229" y="521589"/>
                  <a:pt x="334849" y="522256"/>
                </a:cubicBezTo>
                <a:close/>
                <a:moveTo>
                  <a:pt x="274651" y="515112"/>
                </a:moveTo>
                <a:cubicBezTo>
                  <a:pt x="284938" y="515779"/>
                  <a:pt x="295130" y="516731"/>
                  <a:pt x="304940" y="517874"/>
                </a:cubicBezTo>
                <a:cubicBezTo>
                  <a:pt x="305226" y="517874"/>
                  <a:pt x="305512" y="517874"/>
                  <a:pt x="305702" y="517874"/>
                </a:cubicBezTo>
                <a:cubicBezTo>
                  <a:pt x="309036" y="517874"/>
                  <a:pt x="311894" y="515398"/>
                  <a:pt x="312275" y="511969"/>
                </a:cubicBezTo>
                <a:cubicBezTo>
                  <a:pt x="312656" y="508349"/>
                  <a:pt x="310084" y="505016"/>
                  <a:pt x="306464" y="504539"/>
                </a:cubicBezTo>
                <a:cubicBezTo>
                  <a:pt x="296463" y="503396"/>
                  <a:pt x="286081" y="502349"/>
                  <a:pt x="275603" y="501682"/>
                </a:cubicBezTo>
                <a:cubicBezTo>
                  <a:pt x="271984" y="501491"/>
                  <a:pt x="268745" y="504158"/>
                  <a:pt x="268460" y="507873"/>
                </a:cubicBezTo>
                <a:cubicBezTo>
                  <a:pt x="268174" y="511588"/>
                  <a:pt x="270936" y="514731"/>
                  <a:pt x="274651" y="515017"/>
                </a:cubicBezTo>
                <a:close/>
                <a:moveTo>
                  <a:pt x="305798" y="639318"/>
                </a:moveTo>
                <a:cubicBezTo>
                  <a:pt x="295987" y="640461"/>
                  <a:pt x="285795" y="641509"/>
                  <a:pt x="275603" y="642176"/>
                </a:cubicBezTo>
                <a:cubicBezTo>
                  <a:pt x="271889" y="642461"/>
                  <a:pt x="269126" y="645605"/>
                  <a:pt x="269412" y="649319"/>
                </a:cubicBezTo>
                <a:cubicBezTo>
                  <a:pt x="269698" y="652844"/>
                  <a:pt x="272555" y="655511"/>
                  <a:pt x="276080" y="655511"/>
                </a:cubicBezTo>
                <a:cubicBezTo>
                  <a:pt x="276270" y="655511"/>
                  <a:pt x="276365" y="655511"/>
                  <a:pt x="276556" y="655511"/>
                </a:cubicBezTo>
                <a:cubicBezTo>
                  <a:pt x="287033" y="654749"/>
                  <a:pt x="297416" y="653796"/>
                  <a:pt x="307512" y="652558"/>
                </a:cubicBezTo>
                <a:cubicBezTo>
                  <a:pt x="311132" y="652082"/>
                  <a:pt x="313799" y="648748"/>
                  <a:pt x="313322" y="645128"/>
                </a:cubicBezTo>
                <a:cubicBezTo>
                  <a:pt x="312846" y="641509"/>
                  <a:pt x="309512" y="638937"/>
                  <a:pt x="305893" y="639318"/>
                </a:cubicBezTo>
                <a:close/>
                <a:moveTo>
                  <a:pt x="420669" y="607219"/>
                </a:moveTo>
                <a:cubicBezTo>
                  <a:pt x="413240" y="611600"/>
                  <a:pt x="404286" y="615791"/>
                  <a:pt x="393999" y="619601"/>
                </a:cubicBezTo>
                <a:cubicBezTo>
                  <a:pt x="390570" y="620840"/>
                  <a:pt x="388760" y="624745"/>
                  <a:pt x="390094" y="628174"/>
                </a:cubicBezTo>
                <a:cubicBezTo>
                  <a:pt x="391046" y="630841"/>
                  <a:pt x="393618" y="632555"/>
                  <a:pt x="396380" y="632555"/>
                </a:cubicBezTo>
                <a:cubicBezTo>
                  <a:pt x="397142" y="632555"/>
                  <a:pt x="397904" y="632460"/>
                  <a:pt x="398666" y="632174"/>
                </a:cubicBezTo>
                <a:cubicBezTo>
                  <a:pt x="409715" y="628079"/>
                  <a:pt x="419431" y="623602"/>
                  <a:pt x="427527" y="618744"/>
                </a:cubicBezTo>
                <a:cubicBezTo>
                  <a:pt x="430670" y="616839"/>
                  <a:pt x="431718" y="612743"/>
                  <a:pt x="429813" y="609600"/>
                </a:cubicBezTo>
                <a:cubicBezTo>
                  <a:pt x="427908" y="606457"/>
                  <a:pt x="423812" y="605409"/>
                  <a:pt x="420669" y="607314"/>
                </a:cubicBezTo>
                <a:close/>
                <a:moveTo>
                  <a:pt x="213691" y="513779"/>
                </a:moveTo>
                <a:lnTo>
                  <a:pt x="213881" y="513779"/>
                </a:lnTo>
                <a:cubicBezTo>
                  <a:pt x="223883" y="513493"/>
                  <a:pt x="234265" y="513493"/>
                  <a:pt x="244266" y="513779"/>
                </a:cubicBezTo>
                <a:cubicBezTo>
                  <a:pt x="248171" y="513969"/>
                  <a:pt x="251029" y="510921"/>
                  <a:pt x="251124" y="507302"/>
                </a:cubicBezTo>
                <a:cubicBezTo>
                  <a:pt x="251124" y="503587"/>
                  <a:pt x="248267" y="500539"/>
                  <a:pt x="244647" y="500444"/>
                </a:cubicBezTo>
                <a:cubicBezTo>
                  <a:pt x="234455" y="500253"/>
                  <a:pt x="223883" y="500158"/>
                  <a:pt x="213691" y="500444"/>
                </a:cubicBezTo>
                <a:cubicBezTo>
                  <a:pt x="209976" y="500444"/>
                  <a:pt x="207119" y="503587"/>
                  <a:pt x="207214" y="507302"/>
                </a:cubicBezTo>
                <a:cubicBezTo>
                  <a:pt x="207214" y="510921"/>
                  <a:pt x="210262" y="513779"/>
                  <a:pt x="213881" y="513779"/>
                </a:cubicBezTo>
                <a:close/>
              </a:path>
            </a:pathLst>
          </a:custGeom>
          <a:solidFill>
            <a:schemeClr val="bg1"/>
          </a:solidFill>
          <a:ln w="9525"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A843B272-F489-224A-0AED-E6CDE8BD6C42}"/>
              </a:ext>
            </a:extLst>
          </p:cNvPr>
          <p:cNvSpPr txBox="1"/>
          <p:nvPr/>
        </p:nvSpPr>
        <p:spPr>
          <a:xfrm>
            <a:off x="1933077" y="5740348"/>
            <a:ext cx="1233423"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mn-ea"/>
                <a:cs typeface="+mn-cs"/>
              </a:rPr>
              <a:t>Product Owner</a:t>
            </a:r>
          </a:p>
        </p:txBody>
      </p:sp>
      <p:sp>
        <p:nvSpPr>
          <p:cNvPr id="59" name="Graphic 48">
            <a:extLst>
              <a:ext uri="{FF2B5EF4-FFF2-40B4-BE49-F238E27FC236}">
                <a16:creationId xmlns:a16="http://schemas.microsoft.com/office/drawing/2014/main" id="{E4733E6F-636E-6B0B-4D67-30EB9E11D86A}"/>
              </a:ext>
            </a:extLst>
          </p:cNvPr>
          <p:cNvSpPr/>
          <p:nvPr/>
        </p:nvSpPr>
        <p:spPr>
          <a:xfrm>
            <a:off x="2184559" y="2701945"/>
            <a:ext cx="323670" cy="468000"/>
          </a:xfrm>
          <a:custGeom>
            <a:avLst/>
            <a:gdLst>
              <a:gd name="connsiteX0" fmla="*/ 226740 w 457926"/>
              <a:gd name="connsiteY0" fmla="*/ 296799 h 657129"/>
              <a:gd name="connsiteX1" fmla="*/ 375140 w 457926"/>
              <a:gd name="connsiteY1" fmla="*/ 148400 h 657129"/>
              <a:gd name="connsiteX2" fmla="*/ 226740 w 457926"/>
              <a:gd name="connsiteY2" fmla="*/ 0 h 657129"/>
              <a:gd name="connsiteX3" fmla="*/ 78341 w 457926"/>
              <a:gd name="connsiteY3" fmla="*/ 148400 h 657129"/>
              <a:gd name="connsiteX4" fmla="*/ 226740 w 457926"/>
              <a:gd name="connsiteY4" fmla="*/ 296799 h 657129"/>
              <a:gd name="connsiteX5" fmla="*/ 226740 w 457926"/>
              <a:gd name="connsiteY5" fmla="*/ 13240 h 657129"/>
              <a:gd name="connsiteX6" fmla="*/ 361805 w 457926"/>
              <a:gd name="connsiteY6" fmla="*/ 148304 h 657129"/>
              <a:gd name="connsiteX7" fmla="*/ 226740 w 457926"/>
              <a:gd name="connsiteY7" fmla="*/ 283369 h 657129"/>
              <a:gd name="connsiteX8" fmla="*/ 91676 w 457926"/>
              <a:gd name="connsiteY8" fmla="*/ 148304 h 657129"/>
              <a:gd name="connsiteX9" fmla="*/ 226740 w 457926"/>
              <a:gd name="connsiteY9" fmla="*/ 13240 h 657129"/>
              <a:gd name="connsiteX10" fmla="*/ 229502 w 457926"/>
              <a:gd name="connsiteY10" fmla="*/ 347282 h 657129"/>
              <a:gd name="connsiteX11" fmla="*/ 57862 w 457926"/>
              <a:gd name="connsiteY11" fmla="*/ 415957 h 657129"/>
              <a:gd name="connsiteX12" fmla="*/ 617 w 457926"/>
              <a:gd name="connsiteY12" fmla="*/ 579311 h 657129"/>
              <a:gd name="connsiteX13" fmla="*/ 1379 w 457926"/>
              <a:gd name="connsiteY13" fmla="*/ 581787 h 657129"/>
              <a:gd name="connsiteX14" fmla="*/ 6808 w 457926"/>
              <a:gd name="connsiteY14" fmla="*/ 596837 h 657129"/>
              <a:gd name="connsiteX15" fmla="*/ 12428 w 457926"/>
              <a:gd name="connsiteY15" fmla="*/ 599885 h 657129"/>
              <a:gd name="connsiteX16" fmla="*/ 16047 w 457926"/>
              <a:gd name="connsiteY16" fmla="*/ 598837 h 657129"/>
              <a:gd name="connsiteX17" fmla="*/ 18047 w 457926"/>
              <a:gd name="connsiteY17" fmla="*/ 589598 h 657129"/>
              <a:gd name="connsiteX18" fmla="*/ 14523 w 457926"/>
              <a:gd name="connsiteY18" fmla="*/ 578549 h 657129"/>
              <a:gd name="connsiteX19" fmla="*/ 17857 w 457926"/>
              <a:gd name="connsiteY19" fmla="*/ 567881 h 657129"/>
              <a:gd name="connsiteX20" fmla="*/ 15666 w 457926"/>
              <a:gd name="connsiteY20" fmla="*/ 558737 h 657129"/>
              <a:gd name="connsiteX21" fmla="*/ 13475 w 457926"/>
              <a:gd name="connsiteY21" fmla="*/ 557974 h 657129"/>
              <a:gd name="connsiteX22" fmla="*/ 67673 w 457926"/>
              <a:gd name="connsiteY22" fmla="*/ 424910 h 657129"/>
              <a:gd name="connsiteX23" fmla="*/ 229407 w 457926"/>
              <a:gd name="connsiteY23" fmla="*/ 360521 h 657129"/>
              <a:gd name="connsiteX24" fmla="*/ 443053 w 457926"/>
              <a:gd name="connsiteY24" fmla="*/ 557974 h 657129"/>
              <a:gd name="connsiteX25" fmla="*/ 442481 w 457926"/>
              <a:gd name="connsiteY25" fmla="*/ 558165 h 657129"/>
              <a:gd name="connsiteX26" fmla="*/ 440481 w 457926"/>
              <a:gd name="connsiteY26" fmla="*/ 567404 h 657129"/>
              <a:gd name="connsiteX27" fmla="*/ 444101 w 457926"/>
              <a:gd name="connsiteY27" fmla="*/ 578549 h 657129"/>
              <a:gd name="connsiteX28" fmla="*/ 440862 w 457926"/>
              <a:gd name="connsiteY28" fmla="*/ 589121 h 657129"/>
              <a:gd name="connsiteX29" fmla="*/ 443053 w 457926"/>
              <a:gd name="connsiteY29" fmla="*/ 598265 h 657129"/>
              <a:gd name="connsiteX30" fmla="*/ 446482 w 457926"/>
              <a:gd name="connsiteY30" fmla="*/ 599218 h 657129"/>
              <a:gd name="connsiteX31" fmla="*/ 452197 w 457926"/>
              <a:gd name="connsiteY31" fmla="*/ 595979 h 657129"/>
              <a:gd name="connsiteX32" fmla="*/ 457150 w 457926"/>
              <a:gd name="connsiteY32" fmla="*/ 581406 h 657129"/>
              <a:gd name="connsiteX33" fmla="*/ 457912 w 457926"/>
              <a:gd name="connsiteY33" fmla="*/ 578168 h 657129"/>
              <a:gd name="connsiteX34" fmla="*/ 229312 w 457926"/>
              <a:gd name="connsiteY34" fmla="*/ 347091 h 657129"/>
              <a:gd name="connsiteX35" fmla="*/ 34907 w 457926"/>
              <a:gd name="connsiteY35" fmla="*/ 551021 h 657129"/>
              <a:gd name="connsiteX36" fmla="*/ 38336 w 457926"/>
              <a:gd name="connsiteY36" fmla="*/ 550069 h 657129"/>
              <a:gd name="connsiteX37" fmla="*/ 65101 w 457926"/>
              <a:gd name="connsiteY37" fmla="*/ 537686 h 657129"/>
              <a:gd name="connsiteX38" fmla="*/ 69006 w 457926"/>
              <a:gd name="connsiteY38" fmla="*/ 529114 h 657129"/>
              <a:gd name="connsiteX39" fmla="*/ 60434 w 457926"/>
              <a:gd name="connsiteY39" fmla="*/ 525209 h 657129"/>
              <a:gd name="connsiteX40" fmla="*/ 31478 w 457926"/>
              <a:gd name="connsiteY40" fmla="*/ 538639 h 657129"/>
              <a:gd name="connsiteX41" fmla="*/ 29096 w 457926"/>
              <a:gd name="connsiteY41" fmla="*/ 547783 h 657129"/>
              <a:gd name="connsiteX42" fmla="*/ 34811 w 457926"/>
              <a:gd name="connsiteY42" fmla="*/ 551021 h 657129"/>
              <a:gd name="connsiteX43" fmla="*/ 92057 w 457926"/>
              <a:gd name="connsiteY43" fmla="*/ 529114 h 657129"/>
              <a:gd name="connsiteX44" fmla="*/ 93676 w 457926"/>
              <a:gd name="connsiteY44" fmla="*/ 528923 h 657129"/>
              <a:gd name="connsiteX45" fmla="*/ 123203 w 457926"/>
              <a:gd name="connsiteY45" fmla="*/ 522542 h 657129"/>
              <a:gd name="connsiteX46" fmla="*/ 128537 w 457926"/>
              <a:gd name="connsiteY46" fmla="*/ 514826 h 657129"/>
              <a:gd name="connsiteX47" fmla="*/ 120822 w 457926"/>
              <a:gd name="connsiteY47" fmla="*/ 509492 h 657129"/>
              <a:gd name="connsiteX48" fmla="*/ 90342 w 457926"/>
              <a:gd name="connsiteY48" fmla="*/ 516065 h 657129"/>
              <a:gd name="connsiteX49" fmla="*/ 85580 w 457926"/>
              <a:gd name="connsiteY49" fmla="*/ 524161 h 657129"/>
              <a:gd name="connsiteX50" fmla="*/ 92057 w 457926"/>
              <a:gd name="connsiteY50" fmla="*/ 529209 h 657129"/>
              <a:gd name="connsiteX51" fmla="*/ 123680 w 457926"/>
              <a:gd name="connsiteY51" fmla="*/ 635032 h 657129"/>
              <a:gd name="connsiteX52" fmla="*/ 94152 w 457926"/>
              <a:gd name="connsiteY52" fmla="*/ 628650 h 657129"/>
              <a:gd name="connsiteX53" fmla="*/ 86056 w 457926"/>
              <a:gd name="connsiteY53" fmla="*/ 633508 h 657129"/>
              <a:gd name="connsiteX54" fmla="*/ 90914 w 457926"/>
              <a:gd name="connsiteY54" fmla="*/ 641604 h 657129"/>
              <a:gd name="connsiteX55" fmla="*/ 121394 w 457926"/>
              <a:gd name="connsiteY55" fmla="*/ 648176 h 657129"/>
              <a:gd name="connsiteX56" fmla="*/ 122537 w 457926"/>
              <a:gd name="connsiteY56" fmla="*/ 648272 h 657129"/>
              <a:gd name="connsiteX57" fmla="*/ 129109 w 457926"/>
              <a:gd name="connsiteY57" fmla="*/ 642747 h 657129"/>
              <a:gd name="connsiteX58" fmla="*/ 123680 w 457926"/>
              <a:gd name="connsiteY58" fmla="*/ 635032 h 657129"/>
              <a:gd name="connsiteX59" fmla="*/ 183878 w 457926"/>
              <a:gd name="connsiteY59" fmla="*/ 642271 h 657129"/>
              <a:gd name="connsiteX60" fmla="*/ 153588 w 457926"/>
              <a:gd name="connsiteY60" fmla="*/ 639413 h 657129"/>
              <a:gd name="connsiteX61" fmla="*/ 146159 w 457926"/>
              <a:gd name="connsiteY61" fmla="*/ 645224 h 657129"/>
              <a:gd name="connsiteX62" fmla="*/ 151969 w 457926"/>
              <a:gd name="connsiteY62" fmla="*/ 652653 h 657129"/>
              <a:gd name="connsiteX63" fmla="*/ 182830 w 457926"/>
              <a:gd name="connsiteY63" fmla="*/ 655511 h 657129"/>
              <a:gd name="connsiteX64" fmla="*/ 183306 w 457926"/>
              <a:gd name="connsiteY64" fmla="*/ 655511 h 657129"/>
              <a:gd name="connsiteX65" fmla="*/ 189974 w 457926"/>
              <a:gd name="connsiteY65" fmla="*/ 649319 h 657129"/>
              <a:gd name="connsiteX66" fmla="*/ 183782 w 457926"/>
              <a:gd name="connsiteY66" fmla="*/ 642176 h 657129"/>
              <a:gd name="connsiteX67" fmla="*/ 393047 w 457926"/>
              <a:gd name="connsiteY67" fmla="*/ 537496 h 657129"/>
              <a:gd name="connsiteX68" fmla="*/ 419812 w 457926"/>
              <a:gd name="connsiteY68" fmla="*/ 549783 h 657129"/>
              <a:gd name="connsiteX69" fmla="*/ 423146 w 457926"/>
              <a:gd name="connsiteY69" fmla="*/ 550736 h 657129"/>
              <a:gd name="connsiteX70" fmla="*/ 428956 w 457926"/>
              <a:gd name="connsiteY70" fmla="*/ 547402 h 657129"/>
              <a:gd name="connsiteX71" fmla="*/ 426575 w 457926"/>
              <a:gd name="connsiteY71" fmla="*/ 538258 h 657129"/>
              <a:gd name="connsiteX72" fmla="*/ 397619 w 457926"/>
              <a:gd name="connsiteY72" fmla="*/ 525018 h 657129"/>
              <a:gd name="connsiteX73" fmla="*/ 389046 w 457926"/>
              <a:gd name="connsiteY73" fmla="*/ 529019 h 657129"/>
              <a:gd name="connsiteX74" fmla="*/ 393047 w 457926"/>
              <a:gd name="connsiteY74" fmla="*/ 537591 h 657129"/>
              <a:gd name="connsiteX75" fmla="*/ 65387 w 457926"/>
              <a:gd name="connsiteY75" fmla="*/ 619887 h 657129"/>
              <a:gd name="connsiteX76" fmla="*/ 38621 w 457926"/>
              <a:gd name="connsiteY76" fmla="*/ 607600 h 657129"/>
              <a:gd name="connsiteX77" fmla="*/ 29477 w 457926"/>
              <a:gd name="connsiteY77" fmla="*/ 609981 h 657129"/>
              <a:gd name="connsiteX78" fmla="*/ 31859 w 457926"/>
              <a:gd name="connsiteY78" fmla="*/ 619125 h 657129"/>
              <a:gd name="connsiteX79" fmla="*/ 60815 w 457926"/>
              <a:gd name="connsiteY79" fmla="*/ 632460 h 657129"/>
              <a:gd name="connsiteX80" fmla="*/ 63101 w 457926"/>
              <a:gd name="connsiteY80" fmla="*/ 632841 h 657129"/>
              <a:gd name="connsiteX81" fmla="*/ 69387 w 457926"/>
              <a:gd name="connsiteY81" fmla="*/ 628460 h 657129"/>
              <a:gd name="connsiteX82" fmla="*/ 65387 w 457926"/>
              <a:gd name="connsiteY82" fmla="*/ 619887 h 657129"/>
              <a:gd name="connsiteX83" fmla="*/ 244552 w 457926"/>
              <a:gd name="connsiteY83" fmla="*/ 643604 h 657129"/>
              <a:gd name="connsiteX84" fmla="*/ 244361 w 457926"/>
              <a:gd name="connsiteY84" fmla="*/ 643604 h 657129"/>
              <a:gd name="connsiteX85" fmla="*/ 229312 w 457926"/>
              <a:gd name="connsiteY85" fmla="*/ 643795 h 657129"/>
              <a:gd name="connsiteX86" fmla="*/ 214262 w 457926"/>
              <a:gd name="connsiteY86" fmla="*/ 643604 h 657129"/>
              <a:gd name="connsiteX87" fmla="*/ 214072 w 457926"/>
              <a:gd name="connsiteY87" fmla="*/ 643604 h 657129"/>
              <a:gd name="connsiteX88" fmla="*/ 207404 w 457926"/>
              <a:gd name="connsiteY88" fmla="*/ 650081 h 657129"/>
              <a:gd name="connsiteX89" fmla="*/ 213881 w 457926"/>
              <a:gd name="connsiteY89" fmla="*/ 656939 h 657129"/>
              <a:gd name="connsiteX90" fmla="*/ 229312 w 457926"/>
              <a:gd name="connsiteY90" fmla="*/ 657130 h 657129"/>
              <a:gd name="connsiteX91" fmla="*/ 244742 w 457926"/>
              <a:gd name="connsiteY91" fmla="*/ 656939 h 657129"/>
              <a:gd name="connsiteX92" fmla="*/ 251219 w 457926"/>
              <a:gd name="connsiteY92" fmla="*/ 650081 h 657129"/>
              <a:gd name="connsiteX93" fmla="*/ 244552 w 457926"/>
              <a:gd name="connsiteY93" fmla="*/ 643604 h 657129"/>
              <a:gd name="connsiteX94" fmla="*/ 365234 w 457926"/>
              <a:gd name="connsiteY94" fmla="*/ 628460 h 657129"/>
              <a:gd name="connsiteX95" fmla="*/ 335706 w 457926"/>
              <a:gd name="connsiteY95" fmla="*/ 634841 h 657129"/>
              <a:gd name="connsiteX96" fmla="*/ 330372 w 457926"/>
              <a:gd name="connsiteY96" fmla="*/ 642557 h 657129"/>
              <a:gd name="connsiteX97" fmla="*/ 336944 w 457926"/>
              <a:gd name="connsiteY97" fmla="*/ 648081 h 657129"/>
              <a:gd name="connsiteX98" fmla="*/ 338087 w 457926"/>
              <a:gd name="connsiteY98" fmla="*/ 647986 h 657129"/>
              <a:gd name="connsiteX99" fmla="*/ 368567 w 457926"/>
              <a:gd name="connsiteY99" fmla="*/ 641414 h 657129"/>
              <a:gd name="connsiteX100" fmla="*/ 373330 w 457926"/>
              <a:gd name="connsiteY100" fmla="*/ 633317 h 657129"/>
              <a:gd name="connsiteX101" fmla="*/ 365234 w 457926"/>
              <a:gd name="connsiteY101" fmla="*/ 628555 h 657129"/>
              <a:gd name="connsiteX102" fmla="*/ 152445 w 457926"/>
              <a:gd name="connsiteY102" fmla="*/ 518065 h 657129"/>
              <a:gd name="connsiteX103" fmla="*/ 153207 w 457926"/>
              <a:gd name="connsiteY103" fmla="*/ 518065 h 657129"/>
              <a:gd name="connsiteX104" fmla="*/ 183401 w 457926"/>
              <a:gd name="connsiteY104" fmla="*/ 515207 h 657129"/>
              <a:gd name="connsiteX105" fmla="*/ 189593 w 457926"/>
              <a:gd name="connsiteY105" fmla="*/ 508063 h 657129"/>
              <a:gd name="connsiteX106" fmla="*/ 182449 w 457926"/>
              <a:gd name="connsiteY106" fmla="*/ 501872 h 657129"/>
              <a:gd name="connsiteX107" fmla="*/ 151493 w 457926"/>
              <a:gd name="connsiteY107" fmla="*/ 504730 h 657129"/>
              <a:gd name="connsiteX108" fmla="*/ 145682 w 457926"/>
              <a:gd name="connsiteY108" fmla="*/ 512159 h 657129"/>
              <a:gd name="connsiteX109" fmla="*/ 152255 w 457926"/>
              <a:gd name="connsiteY109" fmla="*/ 518065 h 657129"/>
              <a:gd name="connsiteX110" fmla="*/ 334849 w 457926"/>
              <a:gd name="connsiteY110" fmla="*/ 522351 h 657129"/>
              <a:gd name="connsiteX111" fmla="*/ 364376 w 457926"/>
              <a:gd name="connsiteY111" fmla="*/ 528638 h 657129"/>
              <a:gd name="connsiteX112" fmla="*/ 365996 w 457926"/>
              <a:gd name="connsiteY112" fmla="*/ 528828 h 657129"/>
              <a:gd name="connsiteX113" fmla="*/ 372473 w 457926"/>
              <a:gd name="connsiteY113" fmla="*/ 523780 h 657129"/>
              <a:gd name="connsiteX114" fmla="*/ 367615 w 457926"/>
              <a:gd name="connsiteY114" fmla="*/ 515684 h 657129"/>
              <a:gd name="connsiteX115" fmla="*/ 337135 w 457926"/>
              <a:gd name="connsiteY115" fmla="*/ 509111 h 657129"/>
              <a:gd name="connsiteX116" fmla="*/ 329420 w 457926"/>
              <a:gd name="connsiteY116" fmla="*/ 514541 h 657129"/>
              <a:gd name="connsiteX117" fmla="*/ 334849 w 457926"/>
              <a:gd name="connsiteY117" fmla="*/ 522256 h 657129"/>
              <a:gd name="connsiteX118" fmla="*/ 274651 w 457926"/>
              <a:gd name="connsiteY118" fmla="*/ 515112 h 657129"/>
              <a:gd name="connsiteX119" fmla="*/ 304940 w 457926"/>
              <a:gd name="connsiteY119" fmla="*/ 517874 h 657129"/>
              <a:gd name="connsiteX120" fmla="*/ 305702 w 457926"/>
              <a:gd name="connsiteY120" fmla="*/ 517874 h 657129"/>
              <a:gd name="connsiteX121" fmla="*/ 312275 w 457926"/>
              <a:gd name="connsiteY121" fmla="*/ 511969 h 657129"/>
              <a:gd name="connsiteX122" fmla="*/ 306464 w 457926"/>
              <a:gd name="connsiteY122" fmla="*/ 504539 h 657129"/>
              <a:gd name="connsiteX123" fmla="*/ 275603 w 457926"/>
              <a:gd name="connsiteY123" fmla="*/ 501682 h 657129"/>
              <a:gd name="connsiteX124" fmla="*/ 268460 w 457926"/>
              <a:gd name="connsiteY124" fmla="*/ 507873 h 657129"/>
              <a:gd name="connsiteX125" fmla="*/ 274651 w 457926"/>
              <a:gd name="connsiteY125" fmla="*/ 515017 h 657129"/>
              <a:gd name="connsiteX126" fmla="*/ 305798 w 457926"/>
              <a:gd name="connsiteY126" fmla="*/ 639318 h 657129"/>
              <a:gd name="connsiteX127" fmla="*/ 275603 w 457926"/>
              <a:gd name="connsiteY127" fmla="*/ 642176 h 657129"/>
              <a:gd name="connsiteX128" fmla="*/ 269412 w 457926"/>
              <a:gd name="connsiteY128" fmla="*/ 649319 h 657129"/>
              <a:gd name="connsiteX129" fmla="*/ 276080 w 457926"/>
              <a:gd name="connsiteY129" fmla="*/ 655511 h 657129"/>
              <a:gd name="connsiteX130" fmla="*/ 276556 w 457926"/>
              <a:gd name="connsiteY130" fmla="*/ 655511 h 657129"/>
              <a:gd name="connsiteX131" fmla="*/ 307512 w 457926"/>
              <a:gd name="connsiteY131" fmla="*/ 652558 h 657129"/>
              <a:gd name="connsiteX132" fmla="*/ 313322 w 457926"/>
              <a:gd name="connsiteY132" fmla="*/ 645128 h 657129"/>
              <a:gd name="connsiteX133" fmla="*/ 305893 w 457926"/>
              <a:gd name="connsiteY133" fmla="*/ 639318 h 657129"/>
              <a:gd name="connsiteX134" fmla="*/ 420669 w 457926"/>
              <a:gd name="connsiteY134" fmla="*/ 607219 h 657129"/>
              <a:gd name="connsiteX135" fmla="*/ 393999 w 457926"/>
              <a:gd name="connsiteY135" fmla="*/ 619601 h 657129"/>
              <a:gd name="connsiteX136" fmla="*/ 390094 w 457926"/>
              <a:gd name="connsiteY136" fmla="*/ 628174 h 657129"/>
              <a:gd name="connsiteX137" fmla="*/ 396380 w 457926"/>
              <a:gd name="connsiteY137" fmla="*/ 632555 h 657129"/>
              <a:gd name="connsiteX138" fmla="*/ 398666 w 457926"/>
              <a:gd name="connsiteY138" fmla="*/ 632174 h 657129"/>
              <a:gd name="connsiteX139" fmla="*/ 427527 w 457926"/>
              <a:gd name="connsiteY139" fmla="*/ 618744 h 657129"/>
              <a:gd name="connsiteX140" fmla="*/ 429813 w 457926"/>
              <a:gd name="connsiteY140" fmla="*/ 609600 h 657129"/>
              <a:gd name="connsiteX141" fmla="*/ 420669 w 457926"/>
              <a:gd name="connsiteY141" fmla="*/ 607314 h 657129"/>
              <a:gd name="connsiteX142" fmla="*/ 213691 w 457926"/>
              <a:gd name="connsiteY142" fmla="*/ 513779 h 657129"/>
              <a:gd name="connsiteX143" fmla="*/ 213881 w 457926"/>
              <a:gd name="connsiteY143" fmla="*/ 513779 h 657129"/>
              <a:gd name="connsiteX144" fmla="*/ 244266 w 457926"/>
              <a:gd name="connsiteY144" fmla="*/ 513779 h 657129"/>
              <a:gd name="connsiteX145" fmla="*/ 251124 w 457926"/>
              <a:gd name="connsiteY145" fmla="*/ 507302 h 657129"/>
              <a:gd name="connsiteX146" fmla="*/ 244647 w 457926"/>
              <a:gd name="connsiteY146" fmla="*/ 500444 h 657129"/>
              <a:gd name="connsiteX147" fmla="*/ 213691 w 457926"/>
              <a:gd name="connsiteY147" fmla="*/ 500444 h 657129"/>
              <a:gd name="connsiteX148" fmla="*/ 207214 w 457926"/>
              <a:gd name="connsiteY148" fmla="*/ 507302 h 657129"/>
              <a:gd name="connsiteX149" fmla="*/ 213881 w 457926"/>
              <a:gd name="connsiteY149" fmla="*/ 513779 h 6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57926" h="657129">
                <a:moveTo>
                  <a:pt x="226740" y="296799"/>
                </a:moveTo>
                <a:cubicBezTo>
                  <a:pt x="308560" y="296799"/>
                  <a:pt x="375140" y="230219"/>
                  <a:pt x="375140" y="148400"/>
                </a:cubicBezTo>
                <a:cubicBezTo>
                  <a:pt x="375140" y="66580"/>
                  <a:pt x="308560" y="0"/>
                  <a:pt x="226740" y="0"/>
                </a:cubicBezTo>
                <a:cubicBezTo>
                  <a:pt x="144920" y="0"/>
                  <a:pt x="78341" y="66580"/>
                  <a:pt x="78341" y="148400"/>
                </a:cubicBezTo>
                <a:cubicBezTo>
                  <a:pt x="78341" y="230219"/>
                  <a:pt x="144920" y="296799"/>
                  <a:pt x="226740" y="296799"/>
                </a:cubicBezTo>
                <a:close/>
                <a:moveTo>
                  <a:pt x="226740" y="13240"/>
                </a:moveTo>
                <a:cubicBezTo>
                  <a:pt x="301226" y="13240"/>
                  <a:pt x="361805" y="73819"/>
                  <a:pt x="361805" y="148304"/>
                </a:cubicBezTo>
                <a:cubicBezTo>
                  <a:pt x="361805" y="222790"/>
                  <a:pt x="301226" y="283369"/>
                  <a:pt x="226740" y="283369"/>
                </a:cubicBezTo>
                <a:cubicBezTo>
                  <a:pt x="152255" y="283369"/>
                  <a:pt x="91676" y="222790"/>
                  <a:pt x="91676" y="148304"/>
                </a:cubicBezTo>
                <a:cubicBezTo>
                  <a:pt x="91676" y="73819"/>
                  <a:pt x="152255" y="13240"/>
                  <a:pt x="226740" y="13240"/>
                </a:cubicBezTo>
                <a:close/>
                <a:moveTo>
                  <a:pt x="229502" y="347282"/>
                </a:moveTo>
                <a:cubicBezTo>
                  <a:pt x="157208" y="347282"/>
                  <a:pt x="99486" y="370427"/>
                  <a:pt x="57862" y="415957"/>
                </a:cubicBezTo>
                <a:cubicBezTo>
                  <a:pt x="12523" y="465582"/>
                  <a:pt x="-3479" y="533781"/>
                  <a:pt x="617" y="579311"/>
                </a:cubicBezTo>
                <a:cubicBezTo>
                  <a:pt x="617" y="580263"/>
                  <a:pt x="998" y="581025"/>
                  <a:pt x="1379" y="581787"/>
                </a:cubicBezTo>
                <a:cubicBezTo>
                  <a:pt x="1950" y="586931"/>
                  <a:pt x="3665" y="591979"/>
                  <a:pt x="6808" y="596837"/>
                </a:cubicBezTo>
                <a:cubicBezTo>
                  <a:pt x="8046" y="598837"/>
                  <a:pt x="10237" y="599885"/>
                  <a:pt x="12428" y="599885"/>
                </a:cubicBezTo>
                <a:cubicBezTo>
                  <a:pt x="13666" y="599885"/>
                  <a:pt x="14904" y="599504"/>
                  <a:pt x="16047" y="598837"/>
                </a:cubicBezTo>
                <a:cubicBezTo>
                  <a:pt x="19190" y="596837"/>
                  <a:pt x="20048" y="592741"/>
                  <a:pt x="18047" y="589598"/>
                </a:cubicBezTo>
                <a:cubicBezTo>
                  <a:pt x="15666" y="585883"/>
                  <a:pt x="14523" y="582263"/>
                  <a:pt x="14523" y="578549"/>
                </a:cubicBezTo>
                <a:cubicBezTo>
                  <a:pt x="14523" y="574929"/>
                  <a:pt x="15571" y="571500"/>
                  <a:pt x="17857" y="567881"/>
                </a:cubicBezTo>
                <a:cubicBezTo>
                  <a:pt x="19762" y="564737"/>
                  <a:pt x="18809" y="560642"/>
                  <a:pt x="15666" y="558737"/>
                </a:cubicBezTo>
                <a:cubicBezTo>
                  <a:pt x="14999" y="558356"/>
                  <a:pt x="14237" y="558070"/>
                  <a:pt x="13475" y="557974"/>
                </a:cubicBezTo>
                <a:cubicBezTo>
                  <a:pt x="15095" y="517017"/>
                  <a:pt x="31382" y="464725"/>
                  <a:pt x="67673" y="424910"/>
                </a:cubicBezTo>
                <a:cubicBezTo>
                  <a:pt x="106630" y="382238"/>
                  <a:pt x="161113" y="360521"/>
                  <a:pt x="229407" y="360521"/>
                </a:cubicBezTo>
                <a:cubicBezTo>
                  <a:pt x="275603" y="360521"/>
                  <a:pt x="423431" y="375190"/>
                  <a:pt x="443053" y="557974"/>
                </a:cubicBezTo>
                <a:cubicBezTo>
                  <a:pt x="442862" y="557974"/>
                  <a:pt x="442672" y="558070"/>
                  <a:pt x="442481" y="558165"/>
                </a:cubicBezTo>
                <a:cubicBezTo>
                  <a:pt x="439338" y="560165"/>
                  <a:pt x="438481" y="564261"/>
                  <a:pt x="440481" y="567404"/>
                </a:cubicBezTo>
                <a:cubicBezTo>
                  <a:pt x="442958" y="571214"/>
                  <a:pt x="444101" y="574834"/>
                  <a:pt x="444101" y="578549"/>
                </a:cubicBezTo>
                <a:cubicBezTo>
                  <a:pt x="444101" y="581978"/>
                  <a:pt x="443053" y="585597"/>
                  <a:pt x="440862" y="589121"/>
                </a:cubicBezTo>
                <a:cubicBezTo>
                  <a:pt x="438957" y="592265"/>
                  <a:pt x="439910" y="596360"/>
                  <a:pt x="443053" y="598265"/>
                </a:cubicBezTo>
                <a:cubicBezTo>
                  <a:pt x="444101" y="598932"/>
                  <a:pt x="445339" y="599218"/>
                  <a:pt x="446482" y="599218"/>
                </a:cubicBezTo>
                <a:cubicBezTo>
                  <a:pt x="448768" y="599218"/>
                  <a:pt x="450959" y="598075"/>
                  <a:pt x="452197" y="595979"/>
                </a:cubicBezTo>
                <a:cubicBezTo>
                  <a:pt x="455054" y="591217"/>
                  <a:pt x="456674" y="586359"/>
                  <a:pt x="457150" y="581406"/>
                </a:cubicBezTo>
                <a:cubicBezTo>
                  <a:pt x="457626" y="580454"/>
                  <a:pt x="458007" y="579311"/>
                  <a:pt x="457912" y="578168"/>
                </a:cubicBezTo>
                <a:cubicBezTo>
                  <a:pt x="456007" y="539591"/>
                  <a:pt x="435909" y="347091"/>
                  <a:pt x="229312" y="347091"/>
                </a:cubicBezTo>
                <a:close/>
                <a:moveTo>
                  <a:pt x="34907" y="551021"/>
                </a:moveTo>
                <a:cubicBezTo>
                  <a:pt x="36050" y="551021"/>
                  <a:pt x="37193" y="550736"/>
                  <a:pt x="38336" y="550069"/>
                </a:cubicBezTo>
                <a:cubicBezTo>
                  <a:pt x="45765" y="545687"/>
                  <a:pt x="54719" y="541496"/>
                  <a:pt x="65101" y="537686"/>
                </a:cubicBezTo>
                <a:cubicBezTo>
                  <a:pt x="68530" y="536448"/>
                  <a:pt x="70340" y="532543"/>
                  <a:pt x="69006" y="529114"/>
                </a:cubicBezTo>
                <a:cubicBezTo>
                  <a:pt x="67768" y="525685"/>
                  <a:pt x="63863" y="523875"/>
                  <a:pt x="60434" y="525209"/>
                </a:cubicBezTo>
                <a:cubicBezTo>
                  <a:pt x="49385" y="529304"/>
                  <a:pt x="39669" y="533781"/>
                  <a:pt x="31478" y="538639"/>
                </a:cubicBezTo>
                <a:cubicBezTo>
                  <a:pt x="28334" y="540544"/>
                  <a:pt x="27287" y="544640"/>
                  <a:pt x="29096" y="547783"/>
                </a:cubicBezTo>
                <a:cubicBezTo>
                  <a:pt x="30335" y="549878"/>
                  <a:pt x="32525" y="551021"/>
                  <a:pt x="34811" y="551021"/>
                </a:cubicBezTo>
                <a:close/>
                <a:moveTo>
                  <a:pt x="92057" y="529114"/>
                </a:moveTo>
                <a:cubicBezTo>
                  <a:pt x="92628" y="529114"/>
                  <a:pt x="93200" y="529114"/>
                  <a:pt x="93676" y="528923"/>
                </a:cubicBezTo>
                <a:cubicBezTo>
                  <a:pt x="102915" y="526542"/>
                  <a:pt x="112821" y="524447"/>
                  <a:pt x="123203" y="522542"/>
                </a:cubicBezTo>
                <a:cubicBezTo>
                  <a:pt x="126823" y="521875"/>
                  <a:pt x="129204" y="518446"/>
                  <a:pt x="128537" y="514826"/>
                </a:cubicBezTo>
                <a:cubicBezTo>
                  <a:pt x="127871" y="511207"/>
                  <a:pt x="124442" y="508730"/>
                  <a:pt x="120822" y="509492"/>
                </a:cubicBezTo>
                <a:cubicBezTo>
                  <a:pt x="110154" y="511397"/>
                  <a:pt x="99867" y="513683"/>
                  <a:pt x="90342" y="516065"/>
                </a:cubicBezTo>
                <a:cubicBezTo>
                  <a:pt x="86818" y="517017"/>
                  <a:pt x="84627" y="520636"/>
                  <a:pt x="85580" y="524161"/>
                </a:cubicBezTo>
                <a:cubicBezTo>
                  <a:pt x="86342" y="527209"/>
                  <a:pt x="89104" y="529209"/>
                  <a:pt x="92057" y="529209"/>
                </a:cubicBezTo>
                <a:close/>
                <a:moveTo>
                  <a:pt x="123680" y="635032"/>
                </a:moveTo>
                <a:cubicBezTo>
                  <a:pt x="113297" y="633222"/>
                  <a:pt x="103391" y="631031"/>
                  <a:pt x="94152" y="628650"/>
                </a:cubicBezTo>
                <a:cubicBezTo>
                  <a:pt x="90628" y="627793"/>
                  <a:pt x="87008" y="629888"/>
                  <a:pt x="86056" y="633508"/>
                </a:cubicBezTo>
                <a:cubicBezTo>
                  <a:pt x="85199" y="637127"/>
                  <a:pt x="87294" y="640747"/>
                  <a:pt x="90914" y="641604"/>
                </a:cubicBezTo>
                <a:cubicBezTo>
                  <a:pt x="100439" y="644081"/>
                  <a:pt x="110726" y="646271"/>
                  <a:pt x="121394" y="648176"/>
                </a:cubicBezTo>
                <a:cubicBezTo>
                  <a:pt x="121775" y="648176"/>
                  <a:pt x="122156" y="648272"/>
                  <a:pt x="122537" y="648272"/>
                </a:cubicBezTo>
                <a:cubicBezTo>
                  <a:pt x="125680" y="648272"/>
                  <a:pt x="128537" y="645986"/>
                  <a:pt x="129109" y="642747"/>
                </a:cubicBezTo>
                <a:cubicBezTo>
                  <a:pt x="129776" y="639128"/>
                  <a:pt x="127299" y="635699"/>
                  <a:pt x="123680" y="635032"/>
                </a:cubicBezTo>
                <a:close/>
                <a:moveTo>
                  <a:pt x="183878" y="642271"/>
                </a:moveTo>
                <a:cubicBezTo>
                  <a:pt x="173686" y="641604"/>
                  <a:pt x="163494" y="640651"/>
                  <a:pt x="153588" y="639413"/>
                </a:cubicBezTo>
                <a:cubicBezTo>
                  <a:pt x="150064" y="639032"/>
                  <a:pt x="146635" y="641604"/>
                  <a:pt x="146159" y="645224"/>
                </a:cubicBezTo>
                <a:cubicBezTo>
                  <a:pt x="145778" y="648843"/>
                  <a:pt x="148349" y="652177"/>
                  <a:pt x="151969" y="652653"/>
                </a:cubicBezTo>
                <a:cubicBezTo>
                  <a:pt x="162065" y="653891"/>
                  <a:pt x="172448" y="654844"/>
                  <a:pt x="182830" y="655511"/>
                </a:cubicBezTo>
                <a:cubicBezTo>
                  <a:pt x="183020" y="655511"/>
                  <a:pt x="183116" y="655511"/>
                  <a:pt x="183306" y="655511"/>
                </a:cubicBezTo>
                <a:cubicBezTo>
                  <a:pt x="186735" y="655511"/>
                  <a:pt x="189688" y="652844"/>
                  <a:pt x="189974" y="649319"/>
                </a:cubicBezTo>
                <a:cubicBezTo>
                  <a:pt x="190259" y="645605"/>
                  <a:pt x="187497" y="642461"/>
                  <a:pt x="183782" y="642176"/>
                </a:cubicBezTo>
                <a:close/>
                <a:moveTo>
                  <a:pt x="393047" y="537496"/>
                </a:moveTo>
                <a:cubicBezTo>
                  <a:pt x="403429" y="541306"/>
                  <a:pt x="412382" y="545402"/>
                  <a:pt x="419812" y="549783"/>
                </a:cubicBezTo>
                <a:cubicBezTo>
                  <a:pt x="420860" y="550355"/>
                  <a:pt x="422003" y="550736"/>
                  <a:pt x="423146" y="550736"/>
                </a:cubicBezTo>
                <a:cubicBezTo>
                  <a:pt x="425432" y="550736"/>
                  <a:pt x="427718" y="549593"/>
                  <a:pt x="428956" y="547402"/>
                </a:cubicBezTo>
                <a:cubicBezTo>
                  <a:pt x="430861" y="544259"/>
                  <a:pt x="429718" y="540163"/>
                  <a:pt x="426575" y="538258"/>
                </a:cubicBezTo>
                <a:cubicBezTo>
                  <a:pt x="418478" y="533495"/>
                  <a:pt x="408668" y="529019"/>
                  <a:pt x="397619" y="525018"/>
                </a:cubicBezTo>
                <a:cubicBezTo>
                  <a:pt x="394190" y="523780"/>
                  <a:pt x="390284" y="525494"/>
                  <a:pt x="389046" y="529019"/>
                </a:cubicBezTo>
                <a:cubicBezTo>
                  <a:pt x="387808" y="532543"/>
                  <a:pt x="389522" y="536353"/>
                  <a:pt x="393047" y="537591"/>
                </a:cubicBezTo>
                <a:close/>
                <a:moveTo>
                  <a:pt x="65387" y="619887"/>
                </a:moveTo>
                <a:cubicBezTo>
                  <a:pt x="55100" y="616077"/>
                  <a:pt x="46051" y="611981"/>
                  <a:pt x="38621" y="607600"/>
                </a:cubicBezTo>
                <a:cubicBezTo>
                  <a:pt x="35383" y="605790"/>
                  <a:pt x="31382" y="606838"/>
                  <a:pt x="29477" y="609981"/>
                </a:cubicBezTo>
                <a:cubicBezTo>
                  <a:pt x="27572" y="613124"/>
                  <a:pt x="28715" y="617220"/>
                  <a:pt x="31859" y="619125"/>
                </a:cubicBezTo>
                <a:cubicBezTo>
                  <a:pt x="40050" y="623888"/>
                  <a:pt x="49766" y="628364"/>
                  <a:pt x="60815" y="632460"/>
                </a:cubicBezTo>
                <a:cubicBezTo>
                  <a:pt x="61577" y="632746"/>
                  <a:pt x="62339" y="632841"/>
                  <a:pt x="63101" y="632841"/>
                </a:cubicBezTo>
                <a:cubicBezTo>
                  <a:pt x="65863" y="632841"/>
                  <a:pt x="68339" y="631126"/>
                  <a:pt x="69387" y="628460"/>
                </a:cubicBezTo>
                <a:cubicBezTo>
                  <a:pt x="70625" y="625031"/>
                  <a:pt x="68911" y="621221"/>
                  <a:pt x="65387" y="619887"/>
                </a:cubicBezTo>
                <a:close/>
                <a:moveTo>
                  <a:pt x="244552" y="643604"/>
                </a:moveTo>
                <a:lnTo>
                  <a:pt x="244361" y="643604"/>
                </a:lnTo>
                <a:cubicBezTo>
                  <a:pt x="239408" y="643699"/>
                  <a:pt x="234360" y="643795"/>
                  <a:pt x="229312" y="643795"/>
                </a:cubicBezTo>
                <a:cubicBezTo>
                  <a:pt x="224264" y="643795"/>
                  <a:pt x="219215" y="643795"/>
                  <a:pt x="214262" y="643604"/>
                </a:cubicBezTo>
                <a:lnTo>
                  <a:pt x="214072" y="643604"/>
                </a:lnTo>
                <a:cubicBezTo>
                  <a:pt x="210452" y="643604"/>
                  <a:pt x="207500" y="646462"/>
                  <a:pt x="207404" y="650081"/>
                </a:cubicBezTo>
                <a:cubicBezTo>
                  <a:pt x="207404" y="653796"/>
                  <a:pt x="210262" y="656844"/>
                  <a:pt x="213881" y="656939"/>
                </a:cubicBezTo>
                <a:cubicBezTo>
                  <a:pt x="218930" y="657035"/>
                  <a:pt x="224073" y="657130"/>
                  <a:pt x="229312" y="657130"/>
                </a:cubicBezTo>
                <a:cubicBezTo>
                  <a:pt x="234551" y="657130"/>
                  <a:pt x="239599" y="657130"/>
                  <a:pt x="244742" y="656939"/>
                </a:cubicBezTo>
                <a:cubicBezTo>
                  <a:pt x="248457" y="656939"/>
                  <a:pt x="251315" y="653796"/>
                  <a:pt x="251219" y="650081"/>
                </a:cubicBezTo>
                <a:cubicBezTo>
                  <a:pt x="251219" y="646462"/>
                  <a:pt x="248171" y="643604"/>
                  <a:pt x="244552" y="643604"/>
                </a:cubicBezTo>
                <a:close/>
                <a:moveTo>
                  <a:pt x="365234" y="628460"/>
                </a:moveTo>
                <a:cubicBezTo>
                  <a:pt x="355994" y="630841"/>
                  <a:pt x="345993" y="633032"/>
                  <a:pt x="335706" y="634841"/>
                </a:cubicBezTo>
                <a:cubicBezTo>
                  <a:pt x="332087" y="635508"/>
                  <a:pt x="329705" y="638937"/>
                  <a:pt x="330372" y="642557"/>
                </a:cubicBezTo>
                <a:cubicBezTo>
                  <a:pt x="330944" y="645795"/>
                  <a:pt x="333801" y="648081"/>
                  <a:pt x="336944" y="648081"/>
                </a:cubicBezTo>
                <a:cubicBezTo>
                  <a:pt x="337325" y="648081"/>
                  <a:pt x="337706" y="648081"/>
                  <a:pt x="338087" y="647986"/>
                </a:cubicBezTo>
                <a:cubicBezTo>
                  <a:pt x="348755" y="646081"/>
                  <a:pt x="358947" y="643890"/>
                  <a:pt x="368567" y="641414"/>
                </a:cubicBezTo>
                <a:cubicBezTo>
                  <a:pt x="372187" y="640461"/>
                  <a:pt x="374282" y="636842"/>
                  <a:pt x="373330" y="633317"/>
                </a:cubicBezTo>
                <a:cubicBezTo>
                  <a:pt x="372377" y="629698"/>
                  <a:pt x="368663" y="627602"/>
                  <a:pt x="365234" y="628555"/>
                </a:cubicBezTo>
                <a:close/>
                <a:moveTo>
                  <a:pt x="152445" y="518065"/>
                </a:moveTo>
                <a:cubicBezTo>
                  <a:pt x="152445" y="518065"/>
                  <a:pt x="153017" y="518065"/>
                  <a:pt x="153207" y="518065"/>
                </a:cubicBezTo>
                <a:cubicBezTo>
                  <a:pt x="163113" y="516922"/>
                  <a:pt x="173305" y="515969"/>
                  <a:pt x="183401" y="515207"/>
                </a:cubicBezTo>
                <a:cubicBezTo>
                  <a:pt x="187116" y="514922"/>
                  <a:pt x="189878" y="511778"/>
                  <a:pt x="189593" y="508063"/>
                </a:cubicBezTo>
                <a:cubicBezTo>
                  <a:pt x="189307" y="504349"/>
                  <a:pt x="185973" y="501777"/>
                  <a:pt x="182449" y="501872"/>
                </a:cubicBezTo>
                <a:cubicBezTo>
                  <a:pt x="172067" y="502634"/>
                  <a:pt x="161589" y="503587"/>
                  <a:pt x="151493" y="504730"/>
                </a:cubicBezTo>
                <a:cubicBezTo>
                  <a:pt x="147873" y="505206"/>
                  <a:pt x="145206" y="508445"/>
                  <a:pt x="145682" y="512159"/>
                </a:cubicBezTo>
                <a:cubicBezTo>
                  <a:pt x="146063" y="515588"/>
                  <a:pt x="148921" y="518065"/>
                  <a:pt x="152255" y="518065"/>
                </a:cubicBezTo>
                <a:close/>
                <a:moveTo>
                  <a:pt x="334849" y="522351"/>
                </a:moveTo>
                <a:cubicBezTo>
                  <a:pt x="345231" y="524161"/>
                  <a:pt x="355137" y="526352"/>
                  <a:pt x="364376" y="528638"/>
                </a:cubicBezTo>
                <a:cubicBezTo>
                  <a:pt x="364948" y="528733"/>
                  <a:pt x="365519" y="528828"/>
                  <a:pt x="365996" y="528828"/>
                </a:cubicBezTo>
                <a:cubicBezTo>
                  <a:pt x="368948" y="528828"/>
                  <a:pt x="371711" y="526828"/>
                  <a:pt x="372473" y="523780"/>
                </a:cubicBezTo>
                <a:cubicBezTo>
                  <a:pt x="373330" y="520160"/>
                  <a:pt x="371234" y="516541"/>
                  <a:pt x="367615" y="515684"/>
                </a:cubicBezTo>
                <a:cubicBezTo>
                  <a:pt x="358090" y="513302"/>
                  <a:pt x="347803" y="511016"/>
                  <a:pt x="337135" y="509111"/>
                </a:cubicBezTo>
                <a:cubicBezTo>
                  <a:pt x="333420" y="508445"/>
                  <a:pt x="330086" y="510921"/>
                  <a:pt x="329420" y="514541"/>
                </a:cubicBezTo>
                <a:cubicBezTo>
                  <a:pt x="328753" y="518160"/>
                  <a:pt x="331229" y="521589"/>
                  <a:pt x="334849" y="522256"/>
                </a:cubicBezTo>
                <a:close/>
                <a:moveTo>
                  <a:pt x="274651" y="515112"/>
                </a:moveTo>
                <a:cubicBezTo>
                  <a:pt x="284938" y="515779"/>
                  <a:pt x="295130" y="516731"/>
                  <a:pt x="304940" y="517874"/>
                </a:cubicBezTo>
                <a:cubicBezTo>
                  <a:pt x="305226" y="517874"/>
                  <a:pt x="305512" y="517874"/>
                  <a:pt x="305702" y="517874"/>
                </a:cubicBezTo>
                <a:cubicBezTo>
                  <a:pt x="309036" y="517874"/>
                  <a:pt x="311894" y="515398"/>
                  <a:pt x="312275" y="511969"/>
                </a:cubicBezTo>
                <a:cubicBezTo>
                  <a:pt x="312656" y="508349"/>
                  <a:pt x="310084" y="505016"/>
                  <a:pt x="306464" y="504539"/>
                </a:cubicBezTo>
                <a:cubicBezTo>
                  <a:pt x="296463" y="503396"/>
                  <a:pt x="286081" y="502349"/>
                  <a:pt x="275603" y="501682"/>
                </a:cubicBezTo>
                <a:cubicBezTo>
                  <a:pt x="271984" y="501491"/>
                  <a:pt x="268745" y="504158"/>
                  <a:pt x="268460" y="507873"/>
                </a:cubicBezTo>
                <a:cubicBezTo>
                  <a:pt x="268174" y="511588"/>
                  <a:pt x="270936" y="514731"/>
                  <a:pt x="274651" y="515017"/>
                </a:cubicBezTo>
                <a:close/>
                <a:moveTo>
                  <a:pt x="305798" y="639318"/>
                </a:moveTo>
                <a:cubicBezTo>
                  <a:pt x="295987" y="640461"/>
                  <a:pt x="285795" y="641509"/>
                  <a:pt x="275603" y="642176"/>
                </a:cubicBezTo>
                <a:cubicBezTo>
                  <a:pt x="271889" y="642461"/>
                  <a:pt x="269126" y="645605"/>
                  <a:pt x="269412" y="649319"/>
                </a:cubicBezTo>
                <a:cubicBezTo>
                  <a:pt x="269698" y="652844"/>
                  <a:pt x="272555" y="655511"/>
                  <a:pt x="276080" y="655511"/>
                </a:cubicBezTo>
                <a:cubicBezTo>
                  <a:pt x="276270" y="655511"/>
                  <a:pt x="276365" y="655511"/>
                  <a:pt x="276556" y="655511"/>
                </a:cubicBezTo>
                <a:cubicBezTo>
                  <a:pt x="287033" y="654749"/>
                  <a:pt x="297416" y="653796"/>
                  <a:pt x="307512" y="652558"/>
                </a:cubicBezTo>
                <a:cubicBezTo>
                  <a:pt x="311132" y="652082"/>
                  <a:pt x="313799" y="648748"/>
                  <a:pt x="313322" y="645128"/>
                </a:cubicBezTo>
                <a:cubicBezTo>
                  <a:pt x="312846" y="641509"/>
                  <a:pt x="309512" y="638937"/>
                  <a:pt x="305893" y="639318"/>
                </a:cubicBezTo>
                <a:close/>
                <a:moveTo>
                  <a:pt x="420669" y="607219"/>
                </a:moveTo>
                <a:cubicBezTo>
                  <a:pt x="413240" y="611600"/>
                  <a:pt x="404286" y="615791"/>
                  <a:pt x="393999" y="619601"/>
                </a:cubicBezTo>
                <a:cubicBezTo>
                  <a:pt x="390570" y="620840"/>
                  <a:pt x="388760" y="624745"/>
                  <a:pt x="390094" y="628174"/>
                </a:cubicBezTo>
                <a:cubicBezTo>
                  <a:pt x="391046" y="630841"/>
                  <a:pt x="393618" y="632555"/>
                  <a:pt x="396380" y="632555"/>
                </a:cubicBezTo>
                <a:cubicBezTo>
                  <a:pt x="397142" y="632555"/>
                  <a:pt x="397904" y="632460"/>
                  <a:pt x="398666" y="632174"/>
                </a:cubicBezTo>
                <a:cubicBezTo>
                  <a:pt x="409715" y="628079"/>
                  <a:pt x="419431" y="623602"/>
                  <a:pt x="427527" y="618744"/>
                </a:cubicBezTo>
                <a:cubicBezTo>
                  <a:pt x="430670" y="616839"/>
                  <a:pt x="431718" y="612743"/>
                  <a:pt x="429813" y="609600"/>
                </a:cubicBezTo>
                <a:cubicBezTo>
                  <a:pt x="427908" y="606457"/>
                  <a:pt x="423812" y="605409"/>
                  <a:pt x="420669" y="607314"/>
                </a:cubicBezTo>
                <a:close/>
                <a:moveTo>
                  <a:pt x="213691" y="513779"/>
                </a:moveTo>
                <a:lnTo>
                  <a:pt x="213881" y="513779"/>
                </a:lnTo>
                <a:cubicBezTo>
                  <a:pt x="223883" y="513493"/>
                  <a:pt x="234265" y="513493"/>
                  <a:pt x="244266" y="513779"/>
                </a:cubicBezTo>
                <a:cubicBezTo>
                  <a:pt x="248171" y="513969"/>
                  <a:pt x="251029" y="510921"/>
                  <a:pt x="251124" y="507302"/>
                </a:cubicBezTo>
                <a:cubicBezTo>
                  <a:pt x="251124" y="503587"/>
                  <a:pt x="248267" y="500539"/>
                  <a:pt x="244647" y="500444"/>
                </a:cubicBezTo>
                <a:cubicBezTo>
                  <a:pt x="234455" y="500253"/>
                  <a:pt x="223883" y="500158"/>
                  <a:pt x="213691" y="500444"/>
                </a:cubicBezTo>
                <a:cubicBezTo>
                  <a:pt x="209976" y="500444"/>
                  <a:pt x="207119" y="503587"/>
                  <a:pt x="207214" y="507302"/>
                </a:cubicBezTo>
                <a:cubicBezTo>
                  <a:pt x="207214" y="510921"/>
                  <a:pt x="210262" y="513779"/>
                  <a:pt x="213881" y="513779"/>
                </a:cubicBezTo>
                <a:close/>
              </a:path>
            </a:pathLst>
          </a:custGeom>
          <a:solidFill>
            <a:schemeClr val="bg1"/>
          </a:solid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AA2710D8-DF82-75BD-16A2-094E9B1EA720}"/>
              </a:ext>
            </a:extLst>
          </p:cNvPr>
          <p:cNvSpPr txBox="1"/>
          <p:nvPr/>
        </p:nvSpPr>
        <p:spPr>
          <a:xfrm>
            <a:off x="1729682" y="3219884"/>
            <a:ext cx="1233423" cy="261610"/>
          </a:xfrm>
          <a:prstGeom prst="rect">
            <a:avLst/>
          </a:prstGeom>
          <a:noFill/>
        </p:spPr>
        <p:txBody>
          <a:bodyPr wrap="square">
            <a:spAutoFit/>
          </a:bodyPr>
          <a:lstStyle/>
          <a:p>
            <a:pPr lvl="0" algn="ctr">
              <a:defRPr/>
            </a:pPr>
            <a:r>
              <a:rPr lang="en-US" sz="1100">
                <a:solidFill>
                  <a:srgbClr val="FFFFFF"/>
                </a:solidFill>
              </a:rPr>
              <a:t>Tech Lead</a:t>
            </a:r>
          </a:p>
        </p:txBody>
      </p:sp>
      <p:sp>
        <p:nvSpPr>
          <p:cNvPr id="61" name="Graphic 48">
            <a:extLst>
              <a:ext uri="{FF2B5EF4-FFF2-40B4-BE49-F238E27FC236}">
                <a16:creationId xmlns:a16="http://schemas.microsoft.com/office/drawing/2014/main" id="{8C040752-1FBC-11B8-55B5-3F77A3E52A25}"/>
              </a:ext>
            </a:extLst>
          </p:cNvPr>
          <p:cNvSpPr/>
          <p:nvPr/>
        </p:nvSpPr>
        <p:spPr>
          <a:xfrm>
            <a:off x="3522199" y="838193"/>
            <a:ext cx="323670" cy="468000"/>
          </a:xfrm>
          <a:custGeom>
            <a:avLst/>
            <a:gdLst>
              <a:gd name="connsiteX0" fmla="*/ 226740 w 457926"/>
              <a:gd name="connsiteY0" fmla="*/ 296799 h 657129"/>
              <a:gd name="connsiteX1" fmla="*/ 375140 w 457926"/>
              <a:gd name="connsiteY1" fmla="*/ 148400 h 657129"/>
              <a:gd name="connsiteX2" fmla="*/ 226740 w 457926"/>
              <a:gd name="connsiteY2" fmla="*/ 0 h 657129"/>
              <a:gd name="connsiteX3" fmla="*/ 78341 w 457926"/>
              <a:gd name="connsiteY3" fmla="*/ 148400 h 657129"/>
              <a:gd name="connsiteX4" fmla="*/ 226740 w 457926"/>
              <a:gd name="connsiteY4" fmla="*/ 296799 h 657129"/>
              <a:gd name="connsiteX5" fmla="*/ 226740 w 457926"/>
              <a:gd name="connsiteY5" fmla="*/ 13240 h 657129"/>
              <a:gd name="connsiteX6" fmla="*/ 361805 w 457926"/>
              <a:gd name="connsiteY6" fmla="*/ 148304 h 657129"/>
              <a:gd name="connsiteX7" fmla="*/ 226740 w 457926"/>
              <a:gd name="connsiteY7" fmla="*/ 283369 h 657129"/>
              <a:gd name="connsiteX8" fmla="*/ 91676 w 457926"/>
              <a:gd name="connsiteY8" fmla="*/ 148304 h 657129"/>
              <a:gd name="connsiteX9" fmla="*/ 226740 w 457926"/>
              <a:gd name="connsiteY9" fmla="*/ 13240 h 657129"/>
              <a:gd name="connsiteX10" fmla="*/ 229502 w 457926"/>
              <a:gd name="connsiteY10" fmla="*/ 347282 h 657129"/>
              <a:gd name="connsiteX11" fmla="*/ 57862 w 457926"/>
              <a:gd name="connsiteY11" fmla="*/ 415957 h 657129"/>
              <a:gd name="connsiteX12" fmla="*/ 617 w 457926"/>
              <a:gd name="connsiteY12" fmla="*/ 579311 h 657129"/>
              <a:gd name="connsiteX13" fmla="*/ 1379 w 457926"/>
              <a:gd name="connsiteY13" fmla="*/ 581787 h 657129"/>
              <a:gd name="connsiteX14" fmla="*/ 6808 w 457926"/>
              <a:gd name="connsiteY14" fmla="*/ 596837 h 657129"/>
              <a:gd name="connsiteX15" fmla="*/ 12428 w 457926"/>
              <a:gd name="connsiteY15" fmla="*/ 599885 h 657129"/>
              <a:gd name="connsiteX16" fmla="*/ 16047 w 457926"/>
              <a:gd name="connsiteY16" fmla="*/ 598837 h 657129"/>
              <a:gd name="connsiteX17" fmla="*/ 18047 w 457926"/>
              <a:gd name="connsiteY17" fmla="*/ 589598 h 657129"/>
              <a:gd name="connsiteX18" fmla="*/ 14523 w 457926"/>
              <a:gd name="connsiteY18" fmla="*/ 578549 h 657129"/>
              <a:gd name="connsiteX19" fmla="*/ 17857 w 457926"/>
              <a:gd name="connsiteY19" fmla="*/ 567881 h 657129"/>
              <a:gd name="connsiteX20" fmla="*/ 15666 w 457926"/>
              <a:gd name="connsiteY20" fmla="*/ 558737 h 657129"/>
              <a:gd name="connsiteX21" fmla="*/ 13475 w 457926"/>
              <a:gd name="connsiteY21" fmla="*/ 557974 h 657129"/>
              <a:gd name="connsiteX22" fmla="*/ 67673 w 457926"/>
              <a:gd name="connsiteY22" fmla="*/ 424910 h 657129"/>
              <a:gd name="connsiteX23" fmla="*/ 229407 w 457926"/>
              <a:gd name="connsiteY23" fmla="*/ 360521 h 657129"/>
              <a:gd name="connsiteX24" fmla="*/ 443053 w 457926"/>
              <a:gd name="connsiteY24" fmla="*/ 557974 h 657129"/>
              <a:gd name="connsiteX25" fmla="*/ 442481 w 457926"/>
              <a:gd name="connsiteY25" fmla="*/ 558165 h 657129"/>
              <a:gd name="connsiteX26" fmla="*/ 440481 w 457926"/>
              <a:gd name="connsiteY26" fmla="*/ 567404 h 657129"/>
              <a:gd name="connsiteX27" fmla="*/ 444101 w 457926"/>
              <a:gd name="connsiteY27" fmla="*/ 578549 h 657129"/>
              <a:gd name="connsiteX28" fmla="*/ 440862 w 457926"/>
              <a:gd name="connsiteY28" fmla="*/ 589121 h 657129"/>
              <a:gd name="connsiteX29" fmla="*/ 443053 w 457926"/>
              <a:gd name="connsiteY29" fmla="*/ 598265 h 657129"/>
              <a:gd name="connsiteX30" fmla="*/ 446482 w 457926"/>
              <a:gd name="connsiteY30" fmla="*/ 599218 h 657129"/>
              <a:gd name="connsiteX31" fmla="*/ 452197 w 457926"/>
              <a:gd name="connsiteY31" fmla="*/ 595979 h 657129"/>
              <a:gd name="connsiteX32" fmla="*/ 457150 w 457926"/>
              <a:gd name="connsiteY32" fmla="*/ 581406 h 657129"/>
              <a:gd name="connsiteX33" fmla="*/ 457912 w 457926"/>
              <a:gd name="connsiteY33" fmla="*/ 578168 h 657129"/>
              <a:gd name="connsiteX34" fmla="*/ 229312 w 457926"/>
              <a:gd name="connsiteY34" fmla="*/ 347091 h 657129"/>
              <a:gd name="connsiteX35" fmla="*/ 34907 w 457926"/>
              <a:gd name="connsiteY35" fmla="*/ 551021 h 657129"/>
              <a:gd name="connsiteX36" fmla="*/ 38336 w 457926"/>
              <a:gd name="connsiteY36" fmla="*/ 550069 h 657129"/>
              <a:gd name="connsiteX37" fmla="*/ 65101 w 457926"/>
              <a:gd name="connsiteY37" fmla="*/ 537686 h 657129"/>
              <a:gd name="connsiteX38" fmla="*/ 69006 w 457926"/>
              <a:gd name="connsiteY38" fmla="*/ 529114 h 657129"/>
              <a:gd name="connsiteX39" fmla="*/ 60434 w 457926"/>
              <a:gd name="connsiteY39" fmla="*/ 525209 h 657129"/>
              <a:gd name="connsiteX40" fmla="*/ 31478 w 457926"/>
              <a:gd name="connsiteY40" fmla="*/ 538639 h 657129"/>
              <a:gd name="connsiteX41" fmla="*/ 29096 w 457926"/>
              <a:gd name="connsiteY41" fmla="*/ 547783 h 657129"/>
              <a:gd name="connsiteX42" fmla="*/ 34811 w 457926"/>
              <a:gd name="connsiteY42" fmla="*/ 551021 h 657129"/>
              <a:gd name="connsiteX43" fmla="*/ 92057 w 457926"/>
              <a:gd name="connsiteY43" fmla="*/ 529114 h 657129"/>
              <a:gd name="connsiteX44" fmla="*/ 93676 w 457926"/>
              <a:gd name="connsiteY44" fmla="*/ 528923 h 657129"/>
              <a:gd name="connsiteX45" fmla="*/ 123203 w 457926"/>
              <a:gd name="connsiteY45" fmla="*/ 522542 h 657129"/>
              <a:gd name="connsiteX46" fmla="*/ 128537 w 457926"/>
              <a:gd name="connsiteY46" fmla="*/ 514826 h 657129"/>
              <a:gd name="connsiteX47" fmla="*/ 120822 w 457926"/>
              <a:gd name="connsiteY47" fmla="*/ 509492 h 657129"/>
              <a:gd name="connsiteX48" fmla="*/ 90342 w 457926"/>
              <a:gd name="connsiteY48" fmla="*/ 516065 h 657129"/>
              <a:gd name="connsiteX49" fmla="*/ 85580 w 457926"/>
              <a:gd name="connsiteY49" fmla="*/ 524161 h 657129"/>
              <a:gd name="connsiteX50" fmla="*/ 92057 w 457926"/>
              <a:gd name="connsiteY50" fmla="*/ 529209 h 657129"/>
              <a:gd name="connsiteX51" fmla="*/ 123680 w 457926"/>
              <a:gd name="connsiteY51" fmla="*/ 635032 h 657129"/>
              <a:gd name="connsiteX52" fmla="*/ 94152 w 457926"/>
              <a:gd name="connsiteY52" fmla="*/ 628650 h 657129"/>
              <a:gd name="connsiteX53" fmla="*/ 86056 w 457926"/>
              <a:gd name="connsiteY53" fmla="*/ 633508 h 657129"/>
              <a:gd name="connsiteX54" fmla="*/ 90914 w 457926"/>
              <a:gd name="connsiteY54" fmla="*/ 641604 h 657129"/>
              <a:gd name="connsiteX55" fmla="*/ 121394 w 457926"/>
              <a:gd name="connsiteY55" fmla="*/ 648176 h 657129"/>
              <a:gd name="connsiteX56" fmla="*/ 122537 w 457926"/>
              <a:gd name="connsiteY56" fmla="*/ 648272 h 657129"/>
              <a:gd name="connsiteX57" fmla="*/ 129109 w 457926"/>
              <a:gd name="connsiteY57" fmla="*/ 642747 h 657129"/>
              <a:gd name="connsiteX58" fmla="*/ 123680 w 457926"/>
              <a:gd name="connsiteY58" fmla="*/ 635032 h 657129"/>
              <a:gd name="connsiteX59" fmla="*/ 183878 w 457926"/>
              <a:gd name="connsiteY59" fmla="*/ 642271 h 657129"/>
              <a:gd name="connsiteX60" fmla="*/ 153588 w 457926"/>
              <a:gd name="connsiteY60" fmla="*/ 639413 h 657129"/>
              <a:gd name="connsiteX61" fmla="*/ 146159 w 457926"/>
              <a:gd name="connsiteY61" fmla="*/ 645224 h 657129"/>
              <a:gd name="connsiteX62" fmla="*/ 151969 w 457926"/>
              <a:gd name="connsiteY62" fmla="*/ 652653 h 657129"/>
              <a:gd name="connsiteX63" fmla="*/ 182830 w 457926"/>
              <a:gd name="connsiteY63" fmla="*/ 655511 h 657129"/>
              <a:gd name="connsiteX64" fmla="*/ 183306 w 457926"/>
              <a:gd name="connsiteY64" fmla="*/ 655511 h 657129"/>
              <a:gd name="connsiteX65" fmla="*/ 189974 w 457926"/>
              <a:gd name="connsiteY65" fmla="*/ 649319 h 657129"/>
              <a:gd name="connsiteX66" fmla="*/ 183782 w 457926"/>
              <a:gd name="connsiteY66" fmla="*/ 642176 h 657129"/>
              <a:gd name="connsiteX67" fmla="*/ 393047 w 457926"/>
              <a:gd name="connsiteY67" fmla="*/ 537496 h 657129"/>
              <a:gd name="connsiteX68" fmla="*/ 419812 w 457926"/>
              <a:gd name="connsiteY68" fmla="*/ 549783 h 657129"/>
              <a:gd name="connsiteX69" fmla="*/ 423146 w 457926"/>
              <a:gd name="connsiteY69" fmla="*/ 550736 h 657129"/>
              <a:gd name="connsiteX70" fmla="*/ 428956 w 457926"/>
              <a:gd name="connsiteY70" fmla="*/ 547402 h 657129"/>
              <a:gd name="connsiteX71" fmla="*/ 426575 w 457926"/>
              <a:gd name="connsiteY71" fmla="*/ 538258 h 657129"/>
              <a:gd name="connsiteX72" fmla="*/ 397619 w 457926"/>
              <a:gd name="connsiteY72" fmla="*/ 525018 h 657129"/>
              <a:gd name="connsiteX73" fmla="*/ 389046 w 457926"/>
              <a:gd name="connsiteY73" fmla="*/ 529019 h 657129"/>
              <a:gd name="connsiteX74" fmla="*/ 393047 w 457926"/>
              <a:gd name="connsiteY74" fmla="*/ 537591 h 657129"/>
              <a:gd name="connsiteX75" fmla="*/ 65387 w 457926"/>
              <a:gd name="connsiteY75" fmla="*/ 619887 h 657129"/>
              <a:gd name="connsiteX76" fmla="*/ 38621 w 457926"/>
              <a:gd name="connsiteY76" fmla="*/ 607600 h 657129"/>
              <a:gd name="connsiteX77" fmla="*/ 29477 w 457926"/>
              <a:gd name="connsiteY77" fmla="*/ 609981 h 657129"/>
              <a:gd name="connsiteX78" fmla="*/ 31859 w 457926"/>
              <a:gd name="connsiteY78" fmla="*/ 619125 h 657129"/>
              <a:gd name="connsiteX79" fmla="*/ 60815 w 457926"/>
              <a:gd name="connsiteY79" fmla="*/ 632460 h 657129"/>
              <a:gd name="connsiteX80" fmla="*/ 63101 w 457926"/>
              <a:gd name="connsiteY80" fmla="*/ 632841 h 657129"/>
              <a:gd name="connsiteX81" fmla="*/ 69387 w 457926"/>
              <a:gd name="connsiteY81" fmla="*/ 628460 h 657129"/>
              <a:gd name="connsiteX82" fmla="*/ 65387 w 457926"/>
              <a:gd name="connsiteY82" fmla="*/ 619887 h 657129"/>
              <a:gd name="connsiteX83" fmla="*/ 244552 w 457926"/>
              <a:gd name="connsiteY83" fmla="*/ 643604 h 657129"/>
              <a:gd name="connsiteX84" fmla="*/ 244361 w 457926"/>
              <a:gd name="connsiteY84" fmla="*/ 643604 h 657129"/>
              <a:gd name="connsiteX85" fmla="*/ 229312 w 457926"/>
              <a:gd name="connsiteY85" fmla="*/ 643795 h 657129"/>
              <a:gd name="connsiteX86" fmla="*/ 214262 w 457926"/>
              <a:gd name="connsiteY86" fmla="*/ 643604 h 657129"/>
              <a:gd name="connsiteX87" fmla="*/ 214072 w 457926"/>
              <a:gd name="connsiteY87" fmla="*/ 643604 h 657129"/>
              <a:gd name="connsiteX88" fmla="*/ 207404 w 457926"/>
              <a:gd name="connsiteY88" fmla="*/ 650081 h 657129"/>
              <a:gd name="connsiteX89" fmla="*/ 213881 w 457926"/>
              <a:gd name="connsiteY89" fmla="*/ 656939 h 657129"/>
              <a:gd name="connsiteX90" fmla="*/ 229312 w 457926"/>
              <a:gd name="connsiteY90" fmla="*/ 657130 h 657129"/>
              <a:gd name="connsiteX91" fmla="*/ 244742 w 457926"/>
              <a:gd name="connsiteY91" fmla="*/ 656939 h 657129"/>
              <a:gd name="connsiteX92" fmla="*/ 251219 w 457926"/>
              <a:gd name="connsiteY92" fmla="*/ 650081 h 657129"/>
              <a:gd name="connsiteX93" fmla="*/ 244552 w 457926"/>
              <a:gd name="connsiteY93" fmla="*/ 643604 h 657129"/>
              <a:gd name="connsiteX94" fmla="*/ 365234 w 457926"/>
              <a:gd name="connsiteY94" fmla="*/ 628460 h 657129"/>
              <a:gd name="connsiteX95" fmla="*/ 335706 w 457926"/>
              <a:gd name="connsiteY95" fmla="*/ 634841 h 657129"/>
              <a:gd name="connsiteX96" fmla="*/ 330372 w 457926"/>
              <a:gd name="connsiteY96" fmla="*/ 642557 h 657129"/>
              <a:gd name="connsiteX97" fmla="*/ 336944 w 457926"/>
              <a:gd name="connsiteY97" fmla="*/ 648081 h 657129"/>
              <a:gd name="connsiteX98" fmla="*/ 338087 w 457926"/>
              <a:gd name="connsiteY98" fmla="*/ 647986 h 657129"/>
              <a:gd name="connsiteX99" fmla="*/ 368567 w 457926"/>
              <a:gd name="connsiteY99" fmla="*/ 641414 h 657129"/>
              <a:gd name="connsiteX100" fmla="*/ 373330 w 457926"/>
              <a:gd name="connsiteY100" fmla="*/ 633317 h 657129"/>
              <a:gd name="connsiteX101" fmla="*/ 365234 w 457926"/>
              <a:gd name="connsiteY101" fmla="*/ 628555 h 657129"/>
              <a:gd name="connsiteX102" fmla="*/ 152445 w 457926"/>
              <a:gd name="connsiteY102" fmla="*/ 518065 h 657129"/>
              <a:gd name="connsiteX103" fmla="*/ 153207 w 457926"/>
              <a:gd name="connsiteY103" fmla="*/ 518065 h 657129"/>
              <a:gd name="connsiteX104" fmla="*/ 183401 w 457926"/>
              <a:gd name="connsiteY104" fmla="*/ 515207 h 657129"/>
              <a:gd name="connsiteX105" fmla="*/ 189593 w 457926"/>
              <a:gd name="connsiteY105" fmla="*/ 508063 h 657129"/>
              <a:gd name="connsiteX106" fmla="*/ 182449 w 457926"/>
              <a:gd name="connsiteY106" fmla="*/ 501872 h 657129"/>
              <a:gd name="connsiteX107" fmla="*/ 151493 w 457926"/>
              <a:gd name="connsiteY107" fmla="*/ 504730 h 657129"/>
              <a:gd name="connsiteX108" fmla="*/ 145682 w 457926"/>
              <a:gd name="connsiteY108" fmla="*/ 512159 h 657129"/>
              <a:gd name="connsiteX109" fmla="*/ 152255 w 457926"/>
              <a:gd name="connsiteY109" fmla="*/ 518065 h 657129"/>
              <a:gd name="connsiteX110" fmla="*/ 334849 w 457926"/>
              <a:gd name="connsiteY110" fmla="*/ 522351 h 657129"/>
              <a:gd name="connsiteX111" fmla="*/ 364376 w 457926"/>
              <a:gd name="connsiteY111" fmla="*/ 528638 h 657129"/>
              <a:gd name="connsiteX112" fmla="*/ 365996 w 457926"/>
              <a:gd name="connsiteY112" fmla="*/ 528828 h 657129"/>
              <a:gd name="connsiteX113" fmla="*/ 372473 w 457926"/>
              <a:gd name="connsiteY113" fmla="*/ 523780 h 657129"/>
              <a:gd name="connsiteX114" fmla="*/ 367615 w 457926"/>
              <a:gd name="connsiteY114" fmla="*/ 515684 h 657129"/>
              <a:gd name="connsiteX115" fmla="*/ 337135 w 457926"/>
              <a:gd name="connsiteY115" fmla="*/ 509111 h 657129"/>
              <a:gd name="connsiteX116" fmla="*/ 329420 w 457926"/>
              <a:gd name="connsiteY116" fmla="*/ 514541 h 657129"/>
              <a:gd name="connsiteX117" fmla="*/ 334849 w 457926"/>
              <a:gd name="connsiteY117" fmla="*/ 522256 h 657129"/>
              <a:gd name="connsiteX118" fmla="*/ 274651 w 457926"/>
              <a:gd name="connsiteY118" fmla="*/ 515112 h 657129"/>
              <a:gd name="connsiteX119" fmla="*/ 304940 w 457926"/>
              <a:gd name="connsiteY119" fmla="*/ 517874 h 657129"/>
              <a:gd name="connsiteX120" fmla="*/ 305702 w 457926"/>
              <a:gd name="connsiteY120" fmla="*/ 517874 h 657129"/>
              <a:gd name="connsiteX121" fmla="*/ 312275 w 457926"/>
              <a:gd name="connsiteY121" fmla="*/ 511969 h 657129"/>
              <a:gd name="connsiteX122" fmla="*/ 306464 w 457926"/>
              <a:gd name="connsiteY122" fmla="*/ 504539 h 657129"/>
              <a:gd name="connsiteX123" fmla="*/ 275603 w 457926"/>
              <a:gd name="connsiteY123" fmla="*/ 501682 h 657129"/>
              <a:gd name="connsiteX124" fmla="*/ 268460 w 457926"/>
              <a:gd name="connsiteY124" fmla="*/ 507873 h 657129"/>
              <a:gd name="connsiteX125" fmla="*/ 274651 w 457926"/>
              <a:gd name="connsiteY125" fmla="*/ 515017 h 657129"/>
              <a:gd name="connsiteX126" fmla="*/ 305798 w 457926"/>
              <a:gd name="connsiteY126" fmla="*/ 639318 h 657129"/>
              <a:gd name="connsiteX127" fmla="*/ 275603 w 457926"/>
              <a:gd name="connsiteY127" fmla="*/ 642176 h 657129"/>
              <a:gd name="connsiteX128" fmla="*/ 269412 w 457926"/>
              <a:gd name="connsiteY128" fmla="*/ 649319 h 657129"/>
              <a:gd name="connsiteX129" fmla="*/ 276080 w 457926"/>
              <a:gd name="connsiteY129" fmla="*/ 655511 h 657129"/>
              <a:gd name="connsiteX130" fmla="*/ 276556 w 457926"/>
              <a:gd name="connsiteY130" fmla="*/ 655511 h 657129"/>
              <a:gd name="connsiteX131" fmla="*/ 307512 w 457926"/>
              <a:gd name="connsiteY131" fmla="*/ 652558 h 657129"/>
              <a:gd name="connsiteX132" fmla="*/ 313322 w 457926"/>
              <a:gd name="connsiteY132" fmla="*/ 645128 h 657129"/>
              <a:gd name="connsiteX133" fmla="*/ 305893 w 457926"/>
              <a:gd name="connsiteY133" fmla="*/ 639318 h 657129"/>
              <a:gd name="connsiteX134" fmla="*/ 420669 w 457926"/>
              <a:gd name="connsiteY134" fmla="*/ 607219 h 657129"/>
              <a:gd name="connsiteX135" fmla="*/ 393999 w 457926"/>
              <a:gd name="connsiteY135" fmla="*/ 619601 h 657129"/>
              <a:gd name="connsiteX136" fmla="*/ 390094 w 457926"/>
              <a:gd name="connsiteY136" fmla="*/ 628174 h 657129"/>
              <a:gd name="connsiteX137" fmla="*/ 396380 w 457926"/>
              <a:gd name="connsiteY137" fmla="*/ 632555 h 657129"/>
              <a:gd name="connsiteX138" fmla="*/ 398666 w 457926"/>
              <a:gd name="connsiteY138" fmla="*/ 632174 h 657129"/>
              <a:gd name="connsiteX139" fmla="*/ 427527 w 457926"/>
              <a:gd name="connsiteY139" fmla="*/ 618744 h 657129"/>
              <a:gd name="connsiteX140" fmla="*/ 429813 w 457926"/>
              <a:gd name="connsiteY140" fmla="*/ 609600 h 657129"/>
              <a:gd name="connsiteX141" fmla="*/ 420669 w 457926"/>
              <a:gd name="connsiteY141" fmla="*/ 607314 h 657129"/>
              <a:gd name="connsiteX142" fmla="*/ 213691 w 457926"/>
              <a:gd name="connsiteY142" fmla="*/ 513779 h 657129"/>
              <a:gd name="connsiteX143" fmla="*/ 213881 w 457926"/>
              <a:gd name="connsiteY143" fmla="*/ 513779 h 657129"/>
              <a:gd name="connsiteX144" fmla="*/ 244266 w 457926"/>
              <a:gd name="connsiteY144" fmla="*/ 513779 h 657129"/>
              <a:gd name="connsiteX145" fmla="*/ 251124 w 457926"/>
              <a:gd name="connsiteY145" fmla="*/ 507302 h 657129"/>
              <a:gd name="connsiteX146" fmla="*/ 244647 w 457926"/>
              <a:gd name="connsiteY146" fmla="*/ 500444 h 657129"/>
              <a:gd name="connsiteX147" fmla="*/ 213691 w 457926"/>
              <a:gd name="connsiteY147" fmla="*/ 500444 h 657129"/>
              <a:gd name="connsiteX148" fmla="*/ 207214 w 457926"/>
              <a:gd name="connsiteY148" fmla="*/ 507302 h 657129"/>
              <a:gd name="connsiteX149" fmla="*/ 213881 w 457926"/>
              <a:gd name="connsiteY149" fmla="*/ 513779 h 6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57926" h="657129">
                <a:moveTo>
                  <a:pt x="226740" y="296799"/>
                </a:moveTo>
                <a:cubicBezTo>
                  <a:pt x="308560" y="296799"/>
                  <a:pt x="375140" y="230219"/>
                  <a:pt x="375140" y="148400"/>
                </a:cubicBezTo>
                <a:cubicBezTo>
                  <a:pt x="375140" y="66580"/>
                  <a:pt x="308560" y="0"/>
                  <a:pt x="226740" y="0"/>
                </a:cubicBezTo>
                <a:cubicBezTo>
                  <a:pt x="144920" y="0"/>
                  <a:pt x="78341" y="66580"/>
                  <a:pt x="78341" y="148400"/>
                </a:cubicBezTo>
                <a:cubicBezTo>
                  <a:pt x="78341" y="230219"/>
                  <a:pt x="144920" y="296799"/>
                  <a:pt x="226740" y="296799"/>
                </a:cubicBezTo>
                <a:close/>
                <a:moveTo>
                  <a:pt x="226740" y="13240"/>
                </a:moveTo>
                <a:cubicBezTo>
                  <a:pt x="301226" y="13240"/>
                  <a:pt x="361805" y="73819"/>
                  <a:pt x="361805" y="148304"/>
                </a:cubicBezTo>
                <a:cubicBezTo>
                  <a:pt x="361805" y="222790"/>
                  <a:pt x="301226" y="283369"/>
                  <a:pt x="226740" y="283369"/>
                </a:cubicBezTo>
                <a:cubicBezTo>
                  <a:pt x="152255" y="283369"/>
                  <a:pt x="91676" y="222790"/>
                  <a:pt x="91676" y="148304"/>
                </a:cubicBezTo>
                <a:cubicBezTo>
                  <a:pt x="91676" y="73819"/>
                  <a:pt x="152255" y="13240"/>
                  <a:pt x="226740" y="13240"/>
                </a:cubicBezTo>
                <a:close/>
                <a:moveTo>
                  <a:pt x="229502" y="347282"/>
                </a:moveTo>
                <a:cubicBezTo>
                  <a:pt x="157208" y="347282"/>
                  <a:pt x="99486" y="370427"/>
                  <a:pt x="57862" y="415957"/>
                </a:cubicBezTo>
                <a:cubicBezTo>
                  <a:pt x="12523" y="465582"/>
                  <a:pt x="-3479" y="533781"/>
                  <a:pt x="617" y="579311"/>
                </a:cubicBezTo>
                <a:cubicBezTo>
                  <a:pt x="617" y="580263"/>
                  <a:pt x="998" y="581025"/>
                  <a:pt x="1379" y="581787"/>
                </a:cubicBezTo>
                <a:cubicBezTo>
                  <a:pt x="1950" y="586931"/>
                  <a:pt x="3665" y="591979"/>
                  <a:pt x="6808" y="596837"/>
                </a:cubicBezTo>
                <a:cubicBezTo>
                  <a:pt x="8046" y="598837"/>
                  <a:pt x="10237" y="599885"/>
                  <a:pt x="12428" y="599885"/>
                </a:cubicBezTo>
                <a:cubicBezTo>
                  <a:pt x="13666" y="599885"/>
                  <a:pt x="14904" y="599504"/>
                  <a:pt x="16047" y="598837"/>
                </a:cubicBezTo>
                <a:cubicBezTo>
                  <a:pt x="19190" y="596837"/>
                  <a:pt x="20048" y="592741"/>
                  <a:pt x="18047" y="589598"/>
                </a:cubicBezTo>
                <a:cubicBezTo>
                  <a:pt x="15666" y="585883"/>
                  <a:pt x="14523" y="582263"/>
                  <a:pt x="14523" y="578549"/>
                </a:cubicBezTo>
                <a:cubicBezTo>
                  <a:pt x="14523" y="574929"/>
                  <a:pt x="15571" y="571500"/>
                  <a:pt x="17857" y="567881"/>
                </a:cubicBezTo>
                <a:cubicBezTo>
                  <a:pt x="19762" y="564737"/>
                  <a:pt x="18809" y="560642"/>
                  <a:pt x="15666" y="558737"/>
                </a:cubicBezTo>
                <a:cubicBezTo>
                  <a:pt x="14999" y="558356"/>
                  <a:pt x="14237" y="558070"/>
                  <a:pt x="13475" y="557974"/>
                </a:cubicBezTo>
                <a:cubicBezTo>
                  <a:pt x="15095" y="517017"/>
                  <a:pt x="31382" y="464725"/>
                  <a:pt x="67673" y="424910"/>
                </a:cubicBezTo>
                <a:cubicBezTo>
                  <a:pt x="106630" y="382238"/>
                  <a:pt x="161113" y="360521"/>
                  <a:pt x="229407" y="360521"/>
                </a:cubicBezTo>
                <a:cubicBezTo>
                  <a:pt x="275603" y="360521"/>
                  <a:pt x="423431" y="375190"/>
                  <a:pt x="443053" y="557974"/>
                </a:cubicBezTo>
                <a:cubicBezTo>
                  <a:pt x="442862" y="557974"/>
                  <a:pt x="442672" y="558070"/>
                  <a:pt x="442481" y="558165"/>
                </a:cubicBezTo>
                <a:cubicBezTo>
                  <a:pt x="439338" y="560165"/>
                  <a:pt x="438481" y="564261"/>
                  <a:pt x="440481" y="567404"/>
                </a:cubicBezTo>
                <a:cubicBezTo>
                  <a:pt x="442958" y="571214"/>
                  <a:pt x="444101" y="574834"/>
                  <a:pt x="444101" y="578549"/>
                </a:cubicBezTo>
                <a:cubicBezTo>
                  <a:pt x="444101" y="581978"/>
                  <a:pt x="443053" y="585597"/>
                  <a:pt x="440862" y="589121"/>
                </a:cubicBezTo>
                <a:cubicBezTo>
                  <a:pt x="438957" y="592265"/>
                  <a:pt x="439910" y="596360"/>
                  <a:pt x="443053" y="598265"/>
                </a:cubicBezTo>
                <a:cubicBezTo>
                  <a:pt x="444101" y="598932"/>
                  <a:pt x="445339" y="599218"/>
                  <a:pt x="446482" y="599218"/>
                </a:cubicBezTo>
                <a:cubicBezTo>
                  <a:pt x="448768" y="599218"/>
                  <a:pt x="450959" y="598075"/>
                  <a:pt x="452197" y="595979"/>
                </a:cubicBezTo>
                <a:cubicBezTo>
                  <a:pt x="455054" y="591217"/>
                  <a:pt x="456674" y="586359"/>
                  <a:pt x="457150" y="581406"/>
                </a:cubicBezTo>
                <a:cubicBezTo>
                  <a:pt x="457626" y="580454"/>
                  <a:pt x="458007" y="579311"/>
                  <a:pt x="457912" y="578168"/>
                </a:cubicBezTo>
                <a:cubicBezTo>
                  <a:pt x="456007" y="539591"/>
                  <a:pt x="435909" y="347091"/>
                  <a:pt x="229312" y="347091"/>
                </a:cubicBezTo>
                <a:close/>
                <a:moveTo>
                  <a:pt x="34907" y="551021"/>
                </a:moveTo>
                <a:cubicBezTo>
                  <a:pt x="36050" y="551021"/>
                  <a:pt x="37193" y="550736"/>
                  <a:pt x="38336" y="550069"/>
                </a:cubicBezTo>
                <a:cubicBezTo>
                  <a:pt x="45765" y="545687"/>
                  <a:pt x="54719" y="541496"/>
                  <a:pt x="65101" y="537686"/>
                </a:cubicBezTo>
                <a:cubicBezTo>
                  <a:pt x="68530" y="536448"/>
                  <a:pt x="70340" y="532543"/>
                  <a:pt x="69006" y="529114"/>
                </a:cubicBezTo>
                <a:cubicBezTo>
                  <a:pt x="67768" y="525685"/>
                  <a:pt x="63863" y="523875"/>
                  <a:pt x="60434" y="525209"/>
                </a:cubicBezTo>
                <a:cubicBezTo>
                  <a:pt x="49385" y="529304"/>
                  <a:pt x="39669" y="533781"/>
                  <a:pt x="31478" y="538639"/>
                </a:cubicBezTo>
                <a:cubicBezTo>
                  <a:pt x="28334" y="540544"/>
                  <a:pt x="27287" y="544640"/>
                  <a:pt x="29096" y="547783"/>
                </a:cubicBezTo>
                <a:cubicBezTo>
                  <a:pt x="30335" y="549878"/>
                  <a:pt x="32525" y="551021"/>
                  <a:pt x="34811" y="551021"/>
                </a:cubicBezTo>
                <a:close/>
                <a:moveTo>
                  <a:pt x="92057" y="529114"/>
                </a:moveTo>
                <a:cubicBezTo>
                  <a:pt x="92628" y="529114"/>
                  <a:pt x="93200" y="529114"/>
                  <a:pt x="93676" y="528923"/>
                </a:cubicBezTo>
                <a:cubicBezTo>
                  <a:pt x="102915" y="526542"/>
                  <a:pt x="112821" y="524447"/>
                  <a:pt x="123203" y="522542"/>
                </a:cubicBezTo>
                <a:cubicBezTo>
                  <a:pt x="126823" y="521875"/>
                  <a:pt x="129204" y="518446"/>
                  <a:pt x="128537" y="514826"/>
                </a:cubicBezTo>
                <a:cubicBezTo>
                  <a:pt x="127871" y="511207"/>
                  <a:pt x="124442" y="508730"/>
                  <a:pt x="120822" y="509492"/>
                </a:cubicBezTo>
                <a:cubicBezTo>
                  <a:pt x="110154" y="511397"/>
                  <a:pt x="99867" y="513683"/>
                  <a:pt x="90342" y="516065"/>
                </a:cubicBezTo>
                <a:cubicBezTo>
                  <a:pt x="86818" y="517017"/>
                  <a:pt x="84627" y="520636"/>
                  <a:pt x="85580" y="524161"/>
                </a:cubicBezTo>
                <a:cubicBezTo>
                  <a:pt x="86342" y="527209"/>
                  <a:pt x="89104" y="529209"/>
                  <a:pt x="92057" y="529209"/>
                </a:cubicBezTo>
                <a:close/>
                <a:moveTo>
                  <a:pt x="123680" y="635032"/>
                </a:moveTo>
                <a:cubicBezTo>
                  <a:pt x="113297" y="633222"/>
                  <a:pt x="103391" y="631031"/>
                  <a:pt x="94152" y="628650"/>
                </a:cubicBezTo>
                <a:cubicBezTo>
                  <a:pt x="90628" y="627793"/>
                  <a:pt x="87008" y="629888"/>
                  <a:pt x="86056" y="633508"/>
                </a:cubicBezTo>
                <a:cubicBezTo>
                  <a:pt x="85199" y="637127"/>
                  <a:pt x="87294" y="640747"/>
                  <a:pt x="90914" y="641604"/>
                </a:cubicBezTo>
                <a:cubicBezTo>
                  <a:pt x="100439" y="644081"/>
                  <a:pt x="110726" y="646271"/>
                  <a:pt x="121394" y="648176"/>
                </a:cubicBezTo>
                <a:cubicBezTo>
                  <a:pt x="121775" y="648176"/>
                  <a:pt x="122156" y="648272"/>
                  <a:pt x="122537" y="648272"/>
                </a:cubicBezTo>
                <a:cubicBezTo>
                  <a:pt x="125680" y="648272"/>
                  <a:pt x="128537" y="645986"/>
                  <a:pt x="129109" y="642747"/>
                </a:cubicBezTo>
                <a:cubicBezTo>
                  <a:pt x="129776" y="639128"/>
                  <a:pt x="127299" y="635699"/>
                  <a:pt x="123680" y="635032"/>
                </a:cubicBezTo>
                <a:close/>
                <a:moveTo>
                  <a:pt x="183878" y="642271"/>
                </a:moveTo>
                <a:cubicBezTo>
                  <a:pt x="173686" y="641604"/>
                  <a:pt x="163494" y="640651"/>
                  <a:pt x="153588" y="639413"/>
                </a:cubicBezTo>
                <a:cubicBezTo>
                  <a:pt x="150064" y="639032"/>
                  <a:pt x="146635" y="641604"/>
                  <a:pt x="146159" y="645224"/>
                </a:cubicBezTo>
                <a:cubicBezTo>
                  <a:pt x="145778" y="648843"/>
                  <a:pt x="148349" y="652177"/>
                  <a:pt x="151969" y="652653"/>
                </a:cubicBezTo>
                <a:cubicBezTo>
                  <a:pt x="162065" y="653891"/>
                  <a:pt x="172448" y="654844"/>
                  <a:pt x="182830" y="655511"/>
                </a:cubicBezTo>
                <a:cubicBezTo>
                  <a:pt x="183020" y="655511"/>
                  <a:pt x="183116" y="655511"/>
                  <a:pt x="183306" y="655511"/>
                </a:cubicBezTo>
                <a:cubicBezTo>
                  <a:pt x="186735" y="655511"/>
                  <a:pt x="189688" y="652844"/>
                  <a:pt x="189974" y="649319"/>
                </a:cubicBezTo>
                <a:cubicBezTo>
                  <a:pt x="190259" y="645605"/>
                  <a:pt x="187497" y="642461"/>
                  <a:pt x="183782" y="642176"/>
                </a:cubicBezTo>
                <a:close/>
                <a:moveTo>
                  <a:pt x="393047" y="537496"/>
                </a:moveTo>
                <a:cubicBezTo>
                  <a:pt x="403429" y="541306"/>
                  <a:pt x="412382" y="545402"/>
                  <a:pt x="419812" y="549783"/>
                </a:cubicBezTo>
                <a:cubicBezTo>
                  <a:pt x="420860" y="550355"/>
                  <a:pt x="422003" y="550736"/>
                  <a:pt x="423146" y="550736"/>
                </a:cubicBezTo>
                <a:cubicBezTo>
                  <a:pt x="425432" y="550736"/>
                  <a:pt x="427718" y="549593"/>
                  <a:pt x="428956" y="547402"/>
                </a:cubicBezTo>
                <a:cubicBezTo>
                  <a:pt x="430861" y="544259"/>
                  <a:pt x="429718" y="540163"/>
                  <a:pt x="426575" y="538258"/>
                </a:cubicBezTo>
                <a:cubicBezTo>
                  <a:pt x="418478" y="533495"/>
                  <a:pt x="408668" y="529019"/>
                  <a:pt x="397619" y="525018"/>
                </a:cubicBezTo>
                <a:cubicBezTo>
                  <a:pt x="394190" y="523780"/>
                  <a:pt x="390284" y="525494"/>
                  <a:pt x="389046" y="529019"/>
                </a:cubicBezTo>
                <a:cubicBezTo>
                  <a:pt x="387808" y="532543"/>
                  <a:pt x="389522" y="536353"/>
                  <a:pt x="393047" y="537591"/>
                </a:cubicBezTo>
                <a:close/>
                <a:moveTo>
                  <a:pt x="65387" y="619887"/>
                </a:moveTo>
                <a:cubicBezTo>
                  <a:pt x="55100" y="616077"/>
                  <a:pt x="46051" y="611981"/>
                  <a:pt x="38621" y="607600"/>
                </a:cubicBezTo>
                <a:cubicBezTo>
                  <a:pt x="35383" y="605790"/>
                  <a:pt x="31382" y="606838"/>
                  <a:pt x="29477" y="609981"/>
                </a:cubicBezTo>
                <a:cubicBezTo>
                  <a:pt x="27572" y="613124"/>
                  <a:pt x="28715" y="617220"/>
                  <a:pt x="31859" y="619125"/>
                </a:cubicBezTo>
                <a:cubicBezTo>
                  <a:pt x="40050" y="623888"/>
                  <a:pt x="49766" y="628364"/>
                  <a:pt x="60815" y="632460"/>
                </a:cubicBezTo>
                <a:cubicBezTo>
                  <a:pt x="61577" y="632746"/>
                  <a:pt x="62339" y="632841"/>
                  <a:pt x="63101" y="632841"/>
                </a:cubicBezTo>
                <a:cubicBezTo>
                  <a:pt x="65863" y="632841"/>
                  <a:pt x="68339" y="631126"/>
                  <a:pt x="69387" y="628460"/>
                </a:cubicBezTo>
                <a:cubicBezTo>
                  <a:pt x="70625" y="625031"/>
                  <a:pt x="68911" y="621221"/>
                  <a:pt x="65387" y="619887"/>
                </a:cubicBezTo>
                <a:close/>
                <a:moveTo>
                  <a:pt x="244552" y="643604"/>
                </a:moveTo>
                <a:lnTo>
                  <a:pt x="244361" y="643604"/>
                </a:lnTo>
                <a:cubicBezTo>
                  <a:pt x="239408" y="643699"/>
                  <a:pt x="234360" y="643795"/>
                  <a:pt x="229312" y="643795"/>
                </a:cubicBezTo>
                <a:cubicBezTo>
                  <a:pt x="224264" y="643795"/>
                  <a:pt x="219215" y="643795"/>
                  <a:pt x="214262" y="643604"/>
                </a:cubicBezTo>
                <a:lnTo>
                  <a:pt x="214072" y="643604"/>
                </a:lnTo>
                <a:cubicBezTo>
                  <a:pt x="210452" y="643604"/>
                  <a:pt x="207500" y="646462"/>
                  <a:pt x="207404" y="650081"/>
                </a:cubicBezTo>
                <a:cubicBezTo>
                  <a:pt x="207404" y="653796"/>
                  <a:pt x="210262" y="656844"/>
                  <a:pt x="213881" y="656939"/>
                </a:cubicBezTo>
                <a:cubicBezTo>
                  <a:pt x="218930" y="657035"/>
                  <a:pt x="224073" y="657130"/>
                  <a:pt x="229312" y="657130"/>
                </a:cubicBezTo>
                <a:cubicBezTo>
                  <a:pt x="234551" y="657130"/>
                  <a:pt x="239599" y="657130"/>
                  <a:pt x="244742" y="656939"/>
                </a:cubicBezTo>
                <a:cubicBezTo>
                  <a:pt x="248457" y="656939"/>
                  <a:pt x="251315" y="653796"/>
                  <a:pt x="251219" y="650081"/>
                </a:cubicBezTo>
                <a:cubicBezTo>
                  <a:pt x="251219" y="646462"/>
                  <a:pt x="248171" y="643604"/>
                  <a:pt x="244552" y="643604"/>
                </a:cubicBezTo>
                <a:close/>
                <a:moveTo>
                  <a:pt x="365234" y="628460"/>
                </a:moveTo>
                <a:cubicBezTo>
                  <a:pt x="355994" y="630841"/>
                  <a:pt x="345993" y="633032"/>
                  <a:pt x="335706" y="634841"/>
                </a:cubicBezTo>
                <a:cubicBezTo>
                  <a:pt x="332087" y="635508"/>
                  <a:pt x="329705" y="638937"/>
                  <a:pt x="330372" y="642557"/>
                </a:cubicBezTo>
                <a:cubicBezTo>
                  <a:pt x="330944" y="645795"/>
                  <a:pt x="333801" y="648081"/>
                  <a:pt x="336944" y="648081"/>
                </a:cubicBezTo>
                <a:cubicBezTo>
                  <a:pt x="337325" y="648081"/>
                  <a:pt x="337706" y="648081"/>
                  <a:pt x="338087" y="647986"/>
                </a:cubicBezTo>
                <a:cubicBezTo>
                  <a:pt x="348755" y="646081"/>
                  <a:pt x="358947" y="643890"/>
                  <a:pt x="368567" y="641414"/>
                </a:cubicBezTo>
                <a:cubicBezTo>
                  <a:pt x="372187" y="640461"/>
                  <a:pt x="374282" y="636842"/>
                  <a:pt x="373330" y="633317"/>
                </a:cubicBezTo>
                <a:cubicBezTo>
                  <a:pt x="372377" y="629698"/>
                  <a:pt x="368663" y="627602"/>
                  <a:pt x="365234" y="628555"/>
                </a:cubicBezTo>
                <a:close/>
                <a:moveTo>
                  <a:pt x="152445" y="518065"/>
                </a:moveTo>
                <a:cubicBezTo>
                  <a:pt x="152445" y="518065"/>
                  <a:pt x="153017" y="518065"/>
                  <a:pt x="153207" y="518065"/>
                </a:cubicBezTo>
                <a:cubicBezTo>
                  <a:pt x="163113" y="516922"/>
                  <a:pt x="173305" y="515969"/>
                  <a:pt x="183401" y="515207"/>
                </a:cubicBezTo>
                <a:cubicBezTo>
                  <a:pt x="187116" y="514922"/>
                  <a:pt x="189878" y="511778"/>
                  <a:pt x="189593" y="508063"/>
                </a:cubicBezTo>
                <a:cubicBezTo>
                  <a:pt x="189307" y="504349"/>
                  <a:pt x="185973" y="501777"/>
                  <a:pt x="182449" y="501872"/>
                </a:cubicBezTo>
                <a:cubicBezTo>
                  <a:pt x="172067" y="502634"/>
                  <a:pt x="161589" y="503587"/>
                  <a:pt x="151493" y="504730"/>
                </a:cubicBezTo>
                <a:cubicBezTo>
                  <a:pt x="147873" y="505206"/>
                  <a:pt x="145206" y="508445"/>
                  <a:pt x="145682" y="512159"/>
                </a:cubicBezTo>
                <a:cubicBezTo>
                  <a:pt x="146063" y="515588"/>
                  <a:pt x="148921" y="518065"/>
                  <a:pt x="152255" y="518065"/>
                </a:cubicBezTo>
                <a:close/>
                <a:moveTo>
                  <a:pt x="334849" y="522351"/>
                </a:moveTo>
                <a:cubicBezTo>
                  <a:pt x="345231" y="524161"/>
                  <a:pt x="355137" y="526352"/>
                  <a:pt x="364376" y="528638"/>
                </a:cubicBezTo>
                <a:cubicBezTo>
                  <a:pt x="364948" y="528733"/>
                  <a:pt x="365519" y="528828"/>
                  <a:pt x="365996" y="528828"/>
                </a:cubicBezTo>
                <a:cubicBezTo>
                  <a:pt x="368948" y="528828"/>
                  <a:pt x="371711" y="526828"/>
                  <a:pt x="372473" y="523780"/>
                </a:cubicBezTo>
                <a:cubicBezTo>
                  <a:pt x="373330" y="520160"/>
                  <a:pt x="371234" y="516541"/>
                  <a:pt x="367615" y="515684"/>
                </a:cubicBezTo>
                <a:cubicBezTo>
                  <a:pt x="358090" y="513302"/>
                  <a:pt x="347803" y="511016"/>
                  <a:pt x="337135" y="509111"/>
                </a:cubicBezTo>
                <a:cubicBezTo>
                  <a:pt x="333420" y="508445"/>
                  <a:pt x="330086" y="510921"/>
                  <a:pt x="329420" y="514541"/>
                </a:cubicBezTo>
                <a:cubicBezTo>
                  <a:pt x="328753" y="518160"/>
                  <a:pt x="331229" y="521589"/>
                  <a:pt x="334849" y="522256"/>
                </a:cubicBezTo>
                <a:close/>
                <a:moveTo>
                  <a:pt x="274651" y="515112"/>
                </a:moveTo>
                <a:cubicBezTo>
                  <a:pt x="284938" y="515779"/>
                  <a:pt x="295130" y="516731"/>
                  <a:pt x="304940" y="517874"/>
                </a:cubicBezTo>
                <a:cubicBezTo>
                  <a:pt x="305226" y="517874"/>
                  <a:pt x="305512" y="517874"/>
                  <a:pt x="305702" y="517874"/>
                </a:cubicBezTo>
                <a:cubicBezTo>
                  <a:pt x="309036" y="517874"/>
                  <a:pt x="311894" y="515398"/>
                  <a:pt x="312275" y="511969"/>
                </a:cubicBezTo>
                <a:cubicBezTo>
                  <a:pt x="312656" y="508349"/>
                  <a:pt x="310084" y="505016"/>
                  <a:pt x="306464" y="504539"/>
                </a:cubicBezTo>
                <a:cubicBezTo>
                  <a:pt x="296463" y="503396"/>
                  <a:pt x="286081" y="502349"/>
                  <a:pt x="275603" y="501682"/>
                </a:cubicBezTo>
                <a:cubicBezTo>
                  <a:pt x="271984" y="501491"/>
                  <a:pt x="268745" y="504158"/>
                  <a:pt x="268460" y="507873"/>
                </a:cubicBezTo>
                <a:cubicBezTo>
                  <a:pt x="268174" y="511588"/>
                  <a:pt x="270936" y="514731"/>
                  <a:pt x="274651" y="515017"/>
                </a:cubicBezTo>
                <a:close/>
                <a:moveTo>
                  <a:pt x="305798" y="639318"/>
                </a:moveTo>
                <a:cubicBezTo>
                  <a:pt x="295987" y="640461"/>
                  <a:pt x="285795" y="641509"/>
                  <a:pt x="275603" y="642176"/>
                </a:cubicBezTo>
                <a:cubicBezTo>
                  <a:pt x="271889" y="642461"/>
                  <a:pt x="269126" y="645605"/>
                  <a:pt x="269412" y="649319"/>
                </a:cubicBezTo>
                <a:cubicBezTo>
                  <a:pt x="269698" y="652844"/>
                  <a:pt x="272555" y="655511"/>
                  <a:pt x="276080" y="655511"/>
                </a:cubicBezTo>
                <a:cubicBezTo>
                  <a:pt x="276270" y="655511"/>
                  <a:pt x="276365" y="655511"/>
                  <a:pt x="276556" y="655511"/>
                </a:cubicBezTo>
                <a:cubicBezTo>
                  <a:pt x="287033" y="654749"/>
                  <a:pt x="297416" y="653796"/>
                  <a:pt x="307512" y="652558"/>
                </a:cubicBezTo>
                <a:cubicBezTo>
                  <a:pt x="311132" y="652082"/>
                  <a:pt x="313799" y="648748"/>
                  <a:pt x="313322" y="645128"/>
                </a:cubicBezTo>
                <a:cubicBezTo>
                  <a:pt x="312846" y="641509"/>
                  <a:pt x="309512" y="638937"/>
                  <a:pt x="305893" y="639318"/>
                </a:cubicBezTo>
                <a:close/>
                <a:moveTo>
                  <a:pt x="420669" y="607219"/>
                </a:moveTo>
                <a:cubicBezTo>
                  <a:pt x="413240" y="611600"/>
                  <a:pt x="404286" y="615791"/>
                  <a:pt x="393999" y="619601"/>
                </a:cubicBezTo>
                <a:cubicBezTo>
                  <a:pt x="390570" y="620840"/>
                  <a:pt x="388760" y="624745"/>
                  <a:pt x="390094" y="628174"/>
                </a:cubicBezTo>
                <a:cubicBezTo>
                  <a:pt x="391046" y="630841"/>
                  <a:pt x="393618" y="632555"/>
                  <a:pt x="396380" y="632555"/>
                </a:cubicBezTo>
                <a:cubicBezTo>
                  <a:pt x="397142" y="632555"/>
                  <a:pt x="397904" y="632460"/>
                  <a:pt x="398666" y="632174"/>
                </a:cubicBezTo>
                <a:cubicBezTo>
                  <a:pt x="409715" y="628079"/>
                  <a:pt x="419431" y="623602"/>
                  <a:pt x="427527" y="618744"/>
                </a:cubicBezTo>
                <a:cubicBezTo>
                  <a:pt x="430670" y="616839"/>
                  <a:pt x="431718" y="612743"/>
                  <a:pt x="429813" y="609600"/>
                </a:cubicBezTo>
                <a:cubicBezTo>
                  <a:pt x="427908" y="606457"/>
                  <a:pt x="423812" y="605409"/>
                  <a:pt x="420669" y="607314"/>
                </a:cubicBezTo>
                <a:close/>
                <a:moveTo>
                  <a:pt x="213691" y="513779"/>
                </a:moveTo>
                <a:lnTo>
                  <a:pt x="213881" y="513779"/>
                </a:lnTo>
                <a:cubicBezTo>
                  <a:pt x="223883" y="513493"/>
                  <a:pt x="234265" y="513493"/>
                  <a:pt x="244266" y="513779"/>
                </a:cubicBezTo>
                <a:cubicBezTo>
                  <a:pt x="248171" y="513969"/>
                  <a:pt x="251029" y="510921"/>
                  <a:pt x="251124" y="507302"/>
                </a:cubicBezTo>
                <a:cubicBezTo>
                  <a:pt x="251124" y="503587"/>
                  <a:pt x="248267" y="500539"/>
                  <a:pt x="244647" y="500444"/>
                </a:cubicBezTo>
                <a:cubicBezTo>
                  <a:pt x="234455" y="500253"/>
                  <a:pt x="223883" y="500158"/>
                  <a:pt x="213691" y="500444"/>
                </a:cubicBezTo>
                <a:cubicBezTo>
                  <a:pt x="209976" y="500444"/>
                  <a:pt x="207119" y="503587"/>
                  <a:pt x="207214" y="507302"/>
                </a:cubicBezTo>
                <a:cubicBezTo>
                  <a:pt x="207214" y="510921"/>
                  <a:pt x="210262" y="513779"/>
                  <a:pt x="213881" y="513779"/>
                </a:cubicBezTo>
                <a:close/>
              </a:path>
            </a:pathLst>
          </a:custGeom>
          <a:solidFill>
            <a:schemeClr val="bg1"/>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A9E3FCC7-645C-FD46-4B72-A0FEE73D4BBF}"/>
              </a:ext>
            </a:extLst>
          </p:cNvPr>
          <p:cNvSpPr txBox="1"/>
          <p:nvPr/>
        </p:nvSpPr>
        <p:spPr>
          <a:xfrm>
            <a:off x="3215970" y="1349224"/>
            <a:ext cx="936128" cy="430887"/>
          </a:xfrm>
          <a:prstGeom prst="rect">
            <a:avLst/>
          </a:prstGeom>
          <a:noFill/>
        </p:spPr>
        <p:txBody>
          <a:bodyPr wrap="square">
            <a:spAutoFit/>
          </a:bodyPr>
          <a:lstStyle/>
          <a:p>
            <a:pPr lvl="0" algn="ctr">
              <a:defRPr/>
            </a:pPr>
            <a:r>
              <a:rPr lang="en-US" sz="1100">
                <a:solidFill>
                  <a:srgbClr val="FFFFFF"/>
                </a:solidFill>
              </a:rPr>
              <a:t>Developers</a:t>
            </a:r>
            <a:r>
              <a:rPr lang="ru-RU" sz="1100">
                <a:solidFill>
                  <a:srgbClr val="FFFFFF"/>
                </a:solidFill>
              </a:rPr>
              <a:t> </a:t>
            </a:r>
            <a:r>
              <a:rPr lang="en-US" sz="1100">
                <a:solidFill>
                  <a:srgbClr val="FFFFFF"/>
                </a:solidFill>
              </a:rPr>
              <a:t>/</a:t>
            </a:r>
            <a:br>
              <a:rPr lang="ru-RU" sz="1100">
                <a:solidFill>
                  <a:srgbClr val="FFFFFF"/>
                </a:solidFill>
              </a:rPr>
            </a:br>
            <a:r>
              <a:rPr lang="en-US" sz="1100">
                <a:solidFill>
                  <a:srgbClr val="FFFFFF"/>
                </a:solidFill>
              </a:rPr>
              <a:t>T-Shaped</a:t>
            </a:r>
          </a:p>
        </p:txBody>
      </p:sp>
      <p:sp>
        <p:nvSpPr>
          <p:cNvPr id="63" name="Graphic 48">
            <a:extLst>
              <a:ext uri="{FF2B5EF4-FFF2-40B4-BE49-F238E27FC236}">
                <a16:creationId xmlns:a16="http://schemas.microsoft.com/office/drawing/2014/main" id="{C9210A57-4E58-5920-5EBB-B0ED65CF271E}"/>
              </a:ext>
            </a:extLst>
          </p:cNvPr>
          <p:cNvSpPr/>
          <p:nvPr/>
        </p:nvSpPr>
        <p:spPr>
          <a:xfrm>
            <a:off x="8507967" y="843710"/>
            <a:ext cx="323670" cy="468000"/>
          </a:xfrm>
          <a:custGeom>
            <a:avLst/>
            <a:gdLst>
              <a:gd name="connsiteX0" fmla="*/ 226740 w 457926"/>
              <a:gd name="connsiteY0" fmla="*/ 296799 h 657129"/>
              <a:gd name="connsiteX1" fmla="*/ 375140 w 457926"/>
              <a:gd name="connsiteY1" fmla="*/ 148400 h 657129"/>
              <a:gd name="connsiteX2" fmla="*/ 226740 w 457926"/>
              <a:gd name="connsiteY2" fmla="*/ 0 h 657129"/>
              <a:gd name="connsiteX3" fmla="*/ 78341 w 457926"/>
              <a:gd name="connsiteY3" fmla="*/ 148400 h 657129"/>
              <a:gd name="connsiteX4" fmla="*/ 226740 w 457926"/>
              <a:gd name="connsiteY4" fmla="*/ 296799 h 657129"/>
              <a:gd name="connsiteX5" fmla="*/ 226740 w 457926"/>
              <a:gd name="connsiteY5" fmla="*/ 13240 h 657129"/>
              <a:gd name="connsiteX6" fmla="*/ 361805 w 457926"/>
              <a:gd name="connsiteY6" fmla="*/ 148304 h 657129"/>
              <a:gd name="connsiteX7" fmla="*/ 226740 w 457926"/>
              <a:gd name="connsiteY7" fmla="*/ 283369 h 657129"/>
              <a:gd name="connsiteX8" fmla="*/ 91676 w 457926"/>
              <a:gd name="connsiteY8" fmla="*/ 148304 h 657129"/>
              <a:gd name="connsiteX9" fmla="*/ 226740 w 457926"/>
              <a:gd name="connsiteY9" fmla="*/ 13240 h 657129"/>
              <a:gd name="connsiteX10" fmla="*/ 229502 w 457926"/>
              <a:gd name="connsiteY10" fmla="*/ 347282 h 657129"/>
              <a:gd name="connsiteX11" fmla="*/ 57862 w 457926"/>
              <a:gd name="connsiteY11" fmla="*/ 415957 h 657129"/>
              <a:gd name="connsiteX12" fmla="*/ 617 w 457926"/>
              <a:gd name="connsiteY12" fmla="*/ 579311 h 657129"/>
              <a:gd name="connsiteX13" fmla="*/ 1379 w 457926"/>
              <a:gd name="connsiteY13" fmla="*/ 581787 h 657129"/>
              <a:gd name="connsiteX14" fmla="*/ 6808 w 457926"/>
              <a:gd name="connsiteY14" fmla="*/ 596837 h 657129"/>
              <a:gd name="connsiteX15" fmla="*/ 12428 w 457926"/>
              <a:gd name="connsiteY15" fmla="*/ 599885 h 657129"/>
              <a:gd name="connsiteX16" fmla="*/ 16047 w 457926"/>
              <a:gd name="connsiteY16" fmla="*/ 598837 h 657129"/>
              <a:gd name="connsiteX17" fmla="*/ 18047 w 457926"/>
              <a:gd name="connsiteY17" fmla="*/ 589598 h 657129"/>
              <a:gd name="connsiteX18" fmla="*/ 14523 w 457926"/>
              <a:gd name="connsiteY18" fmla="*/ 578549 h 657129"/>
              <a:gd name="connsiteX19" fmla="*/ 17857 w 457926"/>
              <a:gd name="connsiteY19" fmla="*/ 567881 h 657129"/>
              <a:gd name="connsiteX20" fmla="*/ 15666 w 457926"/>
              <a:gd name="connsiteY20" fmla="*/ 558737 h 657129"/>
              <a:gd name="connsiteX21" fmla="*/ 13475 w 457926"/>
              <a:gd name="connsiteY21" fmla="*/ 557974 h 657129"/>
              <a:gd name="connsiteX22" fmla="*/ 67673 w 457926"/>
              <a:gd name="connsiteY22" fmla="*/ 424910 h 657129"/>
              <a:gd name="connsiteX23" fmla="*/ 229407 w 457926"/>
              <a:gd name="connsiteY23" fmla="*/ 360521 h 657129"/>
              <a:gd name="connsiteX24" fmla="*/ 443053 w 457926"/>
              <a:gd name="connsiteY24" fmla="*/ 557974 h 657129"/>
              <a:gd name="connsiteX25" fmla="*/ 442481 w 457926"/>
              <a:gd name="connsiteY25" fmla="*/ 558165 h 657129"/>
              <a:gd name="connsiteX26" fmla="*/ 440481 w 457926"/>
              <a:gd name="connsiteY26" fmla="*/ 567404 h 657129"/>
              <a:gd name="connsiteX27" fmla="*/ 444101 w 457926"/>
              <a:gd name="connsiteY27" fmla="*/ 578549 h 657129"/>
              <a:gd name="connsiteX28" fmla="*/ 440862 w 457926"/>
              <a:gd name="connsiteY28" fmla="*/ 589121 h 657129"/>
              <a:gd name="connsiteX29" fmla="*/ 443053 w 457926"/>
              <a:gd name="connsiteY29" fmla="*/ 598265 h 657129"/>
              <a:gd name="connsiteX30" fmla="*/ 446482 w 457926"/>
              <a:gd name="connsiteY30" fmla="*/ 599218 h 657129"/>
              <a:gd name="connsiteX31" fmla="*/ 452197 w 457926"/>
              <a:gd name="connsiteY31" fmla="*/ 595979 h 657129"/>
              <a:gd name="connsiteX32" fmla="*/ 457150 w 457926"/>
              <a:gd name="connsiteY32" fmla="*/ 581406 h 657129"/>
              <a:gd name="connsiteX33" fmla="*/ 457912 w 457926"/>
              <a:gd name="connsiteY33" fmla="*/ 578168 h 657129"/>
              <a:gd name="connsiteX34" fmla="*/ 229312 w 457926"/>
              <a:gd name="connsiteY34" fmla="*/ 347091 h 657129"/>
              <a:gd name="connsiteX35" fmla="*/ 34907 w 457926"/>
              <a:gd name="connsiteY35" fmla="*/ 551021 h 657129"/>
              <a:gd name="connsiteX36" fmla="*/ 38336 w 457926"/>
              <a:gd name="connsiteY36" fmla="*/ 550069 h 657129"/>
              <a:gd name="connsiteX37" fmla="*/ 65101 w 457926"/>
              <a:gd name="connsiteY37" fmla="*/ 537686 h 657129"/>
              <a:gd name="connsiteX38" fmla="*/ 69006 w 457926"/>
              <a:gd name="connsiteY38" fmla="*/ 529114 h 657129"/>
              <a:gd name="connsiteX39" fmla="*/ 60434 w 457926"/>
              <a:gd name="connsiteY39" fmla="*/ 525209 h 657129"/>
              <a:gd name="connsiteX40" fmla="*/ 31478 w 457926"/>
              <a:gd name="connsiteY40" fmla="*/ 538639 h 657129"/>
              <a:gd name="connsiteX41" fmla="*/ 29096 w 457926"/>
              <a:gd name="connsiteY41" fmla="*/ 547783 h 657129"/>
              <a:gd name="connsiteX42" fmla="*/ 34811 w 457926"/>
              <a:gd name="connsiteY42" fmla="*/ 551021 h 657129"/>
              <a:gd name="connsiteX43" fmla="*/ 92057 w 457926"/>
              <a:gd name="connsiteY43" fmla="*/ 529114 h 657129"/>
              <a:gd name="connsiteX44" fmla="*/ 93676 w 457926"/>
              <a:gd name="connsiteY44" fmla="*/ 528923 h 657129"/>
              <a:gd name="connsiteX45" fmla="*/ 123203 w 457926"/>
              <a:gd name="connsiteY45" fmla="*/ 522542 h 657129"/>
              <a:gd name="connsiteX46" fmla="*/ 128537 w 457926"/>
              <a:gd name="connsiteY46" fmla="*/ 514826 h 657129"/>
              <a:gd name="connsiteX47" fmla="*/ 120822 w 457926"/>
              <a:gd name="connsiteY47" fmla="*/ 509492 h 657129"/>
              <a:gd name="connsiteX48" fmla="*/ 90342 w 457926"/>
              <a:gd name="connsiteY48" fmla="*/ 516065 h 657129"/>
              <a:gd name="connsiteX49" fmla="*/ 85580 w 457926"/>
              <a:gd name="connsiteY49" fmla="*/ 524161 h 657129"/>
              <a:gd name="connsiteX50" fmla="*/ 92057 w 457926"/>
              <a:gd name="connsiteY50" fmla="*/ 529209 h 657129"/>
              <a:gd name="connsiteX51" fmla="*/ 123680 w 457926"/>
              <a:gd name="connsiteY51" fmla="*/ 635032 h 657129"/>
              <a:gd name="connsiteX52" fmla="*/ 94152 w 457926"/>
              <a:gd name="connsiteY52" fmla="*/ 628650 h 657129"/>
              <a:gd name="connsiteX53" fmla="*/ 86056 w 457926"/>
              <a:gd name="connsiteY53" fmla="*/ 633508 h 657129"/>
              <a:gd name="connsiteX54" fmla="*/ 90914 w 457926"/>
              <a:gd name="connsiteY54" fmla="*/ 641604 h 657129"/>
              <a:gd name="connsiteX55" fmla="*/ 121394 w 457926"/>
              <a:gd name="connsiteY55" fmla="*/ 648176 h 657129"/>
              <a:gd name="connsiteX56" fmla="*/ 122537 w 457926"/>
              <a:gd name="connsiteY56" fmla="*/ 648272 h 657129"/>
              <a:gd name="connsiteX57" fmla="*/ 129109 w 457926"/>
              <a:gd name="connsiteY57" fmla="*/ 642747 h 657129"/>
              <a:gd name="connsiteX58" fmla="*/ 123680 w 457926"/>
              <a:gd name="connsiteY58" fmla="*/ 635032 h 657129"/>
              <a:gd name="connsiteX59" fmla="*/ 183878 w 457926"/>
              <a:gd name="connsiteY59" fmla="*/ 642271 h 657129"/>
              <a:gd name="connsiteX60" fmla="*/ 153588 w 457926"/>
              <a:gd name="connsiteY60" fmla="*/ 639413 h 657129"/>
              <a:gd name="connsiteX61" fmla="*/ 146159 w 457926"/>
              <a:gd name="connsiteY61" fmla="*/ 645224 h 657129"/>
              <a:gd name="connsiteX62" fmla="*/ 151969 w 457926"/>
              <a:gd name="connsiteY62" fmla="*/ 652653 h 657129"/>
              <a:gd name="connsiteX63" fmla="*/ 182830 w 457926"/>
              <a:gd name="connsiteY63" fmla="*/ 655511 h 657129"/>
              <a:gd name="connsiteX64" fmla="*/ 183306 w 457926"/>
              <a:gd name="connsiteY64" fmla="*/ 655511 h 657129"/>
              <a:gd name="connsiteX65" fmla="*/ 189974 w 457926"/>
              <a:gd name="connsiteY65" fmla="*/ 649319 h 657129"/>
              <a:gd name="connsiteX66" fmla="*/ 183782 w 457926"/>
              <a:gd name="connsiteY66" fmla="*/ 642176 h 657129"/>
              <a:gd name="connsiteX67" fmla="*/ 393047 w 457926"/>
              <a:gd name="connsiteY67" fmla="*/ 537496 h 657129"/>
              <a:gd name="connsiteX68" fmla="*/ 419812 w 457926"/>
              <a:gd name="connsiteY68" fmla="*/ 549783 h 657129"/>
              <a:gd name="connsiteX69" fmla="*/ 423146 w 457926"/>
              <a:gd name="connsiteY69" fmla="*/ 550736 h 657129"/>
              <a:gd name="connsiteX70" fmla="*/ 428956 w 457926"/>
              <a:gd name="connsiteY70" fmla="*/ 547402 h 657129"/>
              <a:gd name="connsiteX71" fmla="*/ 426575 w 457926"/>
              <a:gd name="connsiteY71" fmla="*/ 538258 h 657129"/>
              <a:gd name="connsiteX72" fmla="*/ 397619 w 457926"/>
              <a:gd name="connsiteY72" fmla="*/ 525018 h 657129"/>
              <a:gd name="connsiteX73" fmla="*/ 389046 w 457926"/>
              <a:gd name="connsiteY73" fmla="*/ 529019 h 657129"/>
              <a:gd name="connsiteX74" fmla="*/ 393047 w 457926"/>
              <a:gd name="connsiteY74" fmla="*/ 537591 h 657129"/>
              <a:gd name="connsiteX75" fmla="*/ 65387 w 457926"/>
              <a:gd name="connsiteY75" fmla="*/ 619887 h 657129"/>
              <a:gd name="connsiteX76" fmla="*/ 38621 w 457926"/>
              <a:gd name="connsiteY76" fmla="*/ 607600 h 657129"/>
              <a:gd name="connsiteX77" fmla="*/ 29477 w 457926"/>
              <a:gd name="connsiteY77" fmla="*/ 609981 h 657129"/>
              <a:gd name="connsiteX78" fmla="*/ 31859 w 457926"/>
              <a:gd name="connsiteY78" fmla="*/ 619125 h 657129"/>
              <a:gd name="connsiteX79" fmla="*/ 60815 w 457926"/>
              <a:gd name="connsiteY79" fmla="*/ 632460 h 657129"/>
              <a:gd name="connsiteX80" fmla="*/ 63101 w 457926"/>
              <a:gd name="connsiteY80" fmla="*/ 632841 h 657129"/>
              <a:gd name="connsiteX81" fmla="*/ 69387 w 457926"/>
              <a:gd name="connsiteY81" fmla="*/ 628460 h 657129"/>
              <a:gd name="connsiteX82" fmla="*/ 65387 w 457926"/>
              <a:gd name="connsiteY82" fmla="*/ 619887 h 657129"/>
              <a:gd name="connsiteX83" fmla="*/ 244552 w 457926"/>
              <a:gd name="connsiteY83" fmla="*/ 643604 h 657129"/>
              <a:gd name="connsiteX84" fmla="*/ 244361 w 457926"/>
              <a:gd name="connsiteY84" fmla="*/ 643604 h 657129"/>
              <a:gd name="connsiteX85" fmla="*/ 229312 w 457926"/>
              <a:gd name="connsiteY85" fmla="*/ 643795 h 657129"/>
              <a:gd name="connsiteX86" fmla="*/ 214262 w 457926"/>
              <a:gd name="connsiteY86" fmla="*/ 643604 h 657129"/>
              <a:gd name="connsiteX87" fmla="*/ 214072 w 457926"/>
              <a:gd name="connsiteY87" fmla="*/ 643604 h 657129"/>
              <a:gd name="connsiteX88" fmla="*/ 207404 w 457926"/>
              <a:gd name="connsiteY88" fmla="*/ 650081 h 657129"/>
              <a:gd name="connsiteX89" fmla="*/ 213881 w 457926"/>
              <a:gd name="connsiteY89" fmla="*/ 656939 h 657129"/>
              <a:gd name="connsiteX90" fmla="*/ 229312 w 457926"/>
              <a:gd name="connsiteY90" fmla="*/ 657130 h 657129"/>
              <a:gd name="connsiteX91" fmla="*/ 244742 w 457926"/>
              <a:gd name="connsiteY91" fmla="*/ 656939 h 657129"/>
              <a:gd name="connsiteX92" fmla="*/ 251219 w 457926"/>
              <a:gd name="connsiteY92" fmla="*/ 650081 h 657129"/>
              <a:gd name="connsiteX93" fmla="*/ 244552 w 457926"/>
              <a:gd name="connsiteY93" fmla="*/ 643604 h 657129"/>
              <a:gd name="connsiteX94" fmla="*/ 365234 w 457926"/>
              <a:gd name="connsiteY94" fmla="*/ 628460 h 657129"/>
              <a:gd name="connsiteX95" fmla="*/ 335706 w 457926"/>
              <a:gd name="connsiteY95" fmla="*/ 634841 h 657129"/>
              <a:gd name="connsiteX96" fmla="*/ 330372 w 457926"/>
              <a:gd name="connsiteY96" fmla="*/ 642557 h 657129"/>
              <a:gd name="connsiteX97" fmla="*/ 336944 w 457926"/>
              <a:gd name="connsiteY97" fmla="*/ 648081 h 657129"/>
              <a:gd name="connsiteX98" fmla="*/ 338087 w 457926"/>
              <a:gd name="connsiteY98" fmla="*/ 647986 h 657129"/>
              <a:gd name="connsiteX99" fmla="*/ 368567 w 457926"/>
              <a:gd name="connsiteY99" fmla="*/ 641414 h 657129"/>
              <a:gd name="connsiteX100" fmla="*/ 373330 w 457926"/>
              <a:gd name="connsiteY100" fmla="*/ 633317 h 657129"/>
              <a:gd name="connsiteX101" fmla="*/ 365234 w 457926"/>
              <a:gd name="connsiteY101" fmla="*/ 628555 h 657129"/>
              <a:gd name="connsiteX102" fmla="*/ 152445 w 457926"/>
              <a:gd name="connsiteY102" fmla="*/ 518065 h 657129"/>
              <a:gd name="connsiteX103" fmla="*/ 153207 w 457926"/>
              <a:gd name="connsiteY103" fmla="*/ 518065 h 657129"/>
              <a:gd name="connsiteX104" fmla="*/ 183401 w 457926"/>
              <a:gd name="connsiteY104" fmla="*/ 515207 h 657129"/>
              <a:gd name="connsiteX105" fmla="*/ 189593 w 457926"/>
              <a:gd name="connsiteY105" fmla="*/ 508063 h 657129"/>
              <a:gd name="connsiteX106" fmla="*/ 182449 w 457926"/>
              <a:gd name="connsiteY106" fmla="*/ 501872 h 657129"/>
              <a:gd name="connsiteX107" fmla="*/ 151493 w 457926"/>
              <a:gd name="connsiteY107" fmla="*/ 504730 h 657129"/>
              <a:gd name="connsiteX108" fmla="*/ 145682 w 457926"/>
              <a:gd name="connsiteY108" fmla="*/ 512159 h 657129"/>
              <a:gd name="connsiteX109" fmla="*/ 152255 w 457926"/>
              <a:gd name="connsiteY109" fmla="*/ 518065 h 657129"/>
              <a:gd name="connsiteX110" fmla="*/ 334849 w 457926"/>
              <a:gd name="connsiteY110" fmla="*/ 522351 h 657129"/>
              <a:gd name="connsiteX111" fmla="*/ 364376 w 457926"/>
              <a:gd name="connsiteY111" fmla="*/ 528638 h 657129"/>
              <a:gd name="connsiteX112" fmla="*/ 365996 w 457926"/>
              <a:gd name="connsiteY112" fmla="*/ 528828 h 657129"/>
              <a:gd name="connsiteX113" fmla="*/ 372473 w 457926"/>
              <a:gd name="connsiteY113" fmla="*/ 523780 h 657129"/>
              <a:gd name="connsiteX114" fmla="*/ 367615 w 457926"/>
              <a:gd name="connsiteY114" fmla="*/ 515684 h 657129"/>
              <a:gd name="connsiteX115" fmla="*/ 337135 w 457926"/>
              <a:gd name="connsiteY115" fmla="*/ 509111 h 657129"/>
              <a:gd name="connsiteX116" fmla="*/ 329420 w 457926"/>
              <a:gd name="connsiteY116" fmla="*/ 514541 h 657129"/>
              <a:gd name="connsiteX117" fmla="*/ 334849 w 457926"/>
              <a:gd name="connsiteY117" fmla="*/ 522256 h 657129"/>
              <a:gd name="connsiteX118" fmla="*/ 274651 w 457926"/>
              <a:gd name="connsiteY118" fmla="*/ 515112 h 657129"/>
              <a:gd name="connsiteX119" fmla="*/ 304940 w 457926"/>
              <a:gd name="connsiteY119" fmla="*/ 517874 h 657129"/>
              <a:gd name="connsiteX120" fmla="*/ 305702 w 457926"/>
              <a:gd name="connsiteY120" fmla="*/ 517874 h 657129"/>
              <a:gd name="connsiteX121" fmla="*/ 312275 w 457926"/>
              <a:gd name="connsiteY121" fmla="*/ 511969 h 657129"/>
              <a:gd name="connsiteX122" fmla="*/ 306464 w 457926"/>
              <a:gd name="connsiteY122" fmla="*/ 504539 h 657129"/>
              <a:gd name="connsiteX123" fmla="*/ 275603 w 457926"/>
              <a:gd name="connsiteY123" fmla="*/ 501682 h 657129"/>
              <a:gd name="connsiteX124" fmla="*/ 268460 w 457926"/>
              <a:gd name="connsiteY124" fmla="*/ 507873 h 657129"/>
              <a:gd name="connsiteX125" fmla="*/ 274651 w 457926"/>
              <a:gd name="connsiteY125" fmla="*/ 515017 h 657129"/>
              <a:gd name="connsiteX126" fmla="*/ 305798 w 457926"/>
              <a:gd name="connsiteY126" fmla="*/ 639318 h 657129"/>
              <a:gd name="connsiteX127" fmla="*/ 275603 w 457926"/>
              <a:gd name="connsiteY127" fmla="*/ 642176 h 657129"/>
              <a:gd name="connsiteX128" fmla="*/ 269412 w 457926"/>
              <a:gd name="connsiteY128" fmla="*/ 649319 h 657129"/>
              <a:gd name="connsiteX129" fmla="*/ 276080 w 457926"/>
              <a:gd name="connsiteY129" fmla="*/ 655511 h 657129"/>
              <a:gd name="connsiteX130" fmla="*/ 276556 w 457926"/>
              <a:gd name="connsiteY130" fmla="*/ 655511 h 657129"/>
              <a:gd name="connsiteX131" fmla="*/ 307512 w 457926"/>
              <a:gd name="connsiteY131" fmla="*/ 652558 h 657129"/>
              <a:gd name="connsiteX132" fmla="*/ 313322 w 457926"/>
              <a:gd name="connsiteY132" fmla="*/ 645128 h 657129"/>
              <a:gd name="connsiteX133" fmla="*/ 305893 w 457926"/>
              <a:gd name="connsiteY133" fmla="*/ 639318 h 657129"/>
              <a:gd name="connsiteX134" fmla="*/ 420669 w 457926"/>
              <a:gd name="connsiteY134" fmla="*/ 607219 h 657129"/>
              <a:gd name="connsiteX135" fmla="*/ 393999 w 457926"/>
              <a:gd name="connsiteY135" fmla="*/ 619601 h 657129"/>
              <a:gd name="connsiteX136" fmla="*/ 390094 w 457926"/>
              <a:gd name="connsiteY136" fmla="*/ 628174 h 657129"/>
              <a:gd name="connsiteX137" fmla="*/ 396380 w 457926"/>
              <a:gd name="connsiteY137" fmla="*/ 632555 h 657129"/>
              <a:gd name="connsiteX138" fmla="*/ 398666 w 457926"/>
              <a:gd name="connsiteY138" fmla="*/ 632174 h 657129"/>
              <a:gd name="connsiteX139" fmla="*/ 427527 w 457926"/>
              <a:gd name="connsiteY139" fmla="*/ 618744 h 657129"/>
              <a:gd name="connsiteX140" fmla="*/ 429813 w 457926"/>
              <a:gd name="connsiteY140" fmla="*/ 609600 h 657129"/>
              <a:gd name="connsiteX141" fmla="*/ 420669 w 457926"/>
              <a:gd name="connsiteY141" fmla="*/ 607314 h 657129"/>
              <a:gd name="connsiteX142" fmla="*/ 213691 w 457926"/>
              <a:gd name="connsiteY142" fmla="*/ 513779 h 657129"/>
              <a:gd name="connsiteX143" fmla="*/ 213881 w 457926"/>
              <a:gd name="connsiteY143" fmla="*/ 513779 h 657129"/>
              <a:gd name="connsiteX144" fmla="*/ 244266 w 457926"/>
              <a:gd name="connsiteY144" fmla="*/ 513779 h 657129"/>
              <a:gd name="connsiteX145" fmla="*/ 251124 w 457926"/>
              <a:gd name="connsiteY145" fmla="*/ 507302 h 657129"/>
              <a:gd name="connsiteX146" fmla="*/ 244647 w 457926"/>
              <a:gd name="connsiteY146" fmla="*/ 500444 h 657129"/>
              <a:gd name="connsiteX147" fmla="*/ 213691 w 457926"/>
              <a:gd name="connsiteY147" fmla="*/ 500444 h 657129"/>
              <a:gd name="connsiteX148" fmla="*/ 207214 w 457926"/>
              <a:gd name="connsiteY148" fmla="*/ 507302 h 657129"/>
              <a:gd name="connsiteX149" fmla="*/ 213881 w 457926"/>
              <a:gd name="connsiteY149" fmla="*/ 513779 h 6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57926" h="657129">
                <a:moveTo>
                  <a:pt x="226740" y="296799"/>
                </a:moveTo>
                <a:cubicBezTo>
                  <a:pt x="308560" y="296799"/>
                  <a:pt x="375140" y="230219"/>
                  <a:pt x="375140" y="148400"/>
                </a:cubicBezTo>
                <a:cubicBezTo>
                  <a:pt x="375140" y="66580"/>
                  <a:pt x="308560" y="0"/>
                  <a:pt x="226740" y="0"/>
                </a:cubicBezTo>
                <a:cubicBezTo>
                  <a:pt x="144920" y="0"/>
                  <a:pt x="78341" y="66580"/>
                  <a:pt x="78341" y="148400"/>
                </a:cubicBezTo>
                <a:cubicBezTo>
                  <a:pt x="78341" y="230219"/>
                  <a:pt x="144920" y="296799"/>
                  <a:pt x="226740" y="296799"/>
                </a:cubicBezTo>
                <a:close/>
                <a:moveTo>
                  <a:pt x="226740" y="13240"/>
                </a:moveTo>
                <a:cubicBezTo>
                  <a:pt x="301226" y="13240"/>
                  <a:pt x="361805" y="73819"/>
                  <a:pt x="361805" y="148304"/>
                </a:cubicBezTo>
                <a:cubicBezTo>
                  <a:pt x="361805" y="222790"/>
                  <a:pt x="301226" y="283369"/>
                  <a:pt x="226740" y="283369"/>
                </a:cubicBezTo>
                <a:cubicBezTo>
                  <a:pt x="152255" y="283369"/>
                  <a:pt x="91676" y="222790"/>
                  <a:pt x="91676" y="148304"/>
                </a:cubicBezTo>
                <a:cubicBezTo>
                  <a:pt x="91676" y="73819"/>
                  <a:pt x="152255" y="13240"/>
                  <a:pt x="226740" y="13240"/>
                </a:cubicBezTo>
                <a:close/>
                <a:moveTo>
                  <a:pt x="229502" y="347282"/>
                </a:moveTo>
                <a:cubicBezTo>
                  <a:pt x="157208" y="347282"/>
                  <a:pt x="99486" y="370427"/>
                  <a:pt x="57862" y="415957"/>
                </a:cubicBezTo>
                <a:cubicBezTo>
                  <a:pt x="12523" y="465582"/>
                  <a:pt x="-3479" y="533781"/>
                  <a:pt x="617" y="579311"/>
                </a:cubicBezTo>
                <a:cubicBezTo>
                  <a:pt x="617" y="580263"/>
                  <a:pt x="998" y="581025"/>
                  <a:pt x="1379" y="581787"/>
                </a:cubicBezTo>
                <a:cubicBezTo>
                  <a:pt x="1950" y="586931"/>
                  <a:pt x="3665" y="591979"/>
                  <a:pt x="6808" y="596837"/>
                </a:cubicBezTo>
                <a:cubicBezTo>
                  <a:pt x="8046" y="598837"/>
                  <a:pt x="10237" y="599885"/>
                  <a:pt x="12428" y="599885"/>
                </a:cubicBezTo>
                <a:cubicBezTo>
                  <a:pt x="13666" y="599885"/>
                  <a:pt x="14904" y="599504"/>
                  <a:pt x="16047" y="598837"/>
                </a:cubicBezTo>
                <a:cubicBezTo>
                  <a:pt x="19190" y="596837"/>
                  <a:pt x="20048" y="592741"/>
                  <a:pt x="18047" y="589598"/>
                </a:cubicBezTo>
                <a:cubicBezTo>
                  <a:pt x="15666" y="585883"/>
                  <a:pt x="14523" y="582263"/>
                  <a:pt x="14523" y="578549"/>
                </a:cubicBezTo>
                <a:cubicBezTo>
                  <a:pt x="14523" y="574929"/>
                  <a:pt x="15571" y="571500"/>
                  <a:pt x="17857" y="567881"/>
                </a:cubicBezTo>
                <a:cubicBezTo>
                  <a:pt x="19762" y="564737"/>
                  <a:pt x="18809" y="560642"/>
                  <a:pt x="15666" y="558737"/>
                </a:cubicBezTo>
                <a:cubicBezTo>
                  <a:pt x="14999" y="558356"/>
                  <a:pt x="14237" y="558070"/>
                  <a:pt x="13475" y="557974"/>
                </a:cubicBezTo>
                <a:cubicBezTo>
                  <a:pt x="15095" y="517017"/>
                  <a:pt x="31382" y="464725"/>
                  <a:pt x="67673" y="424910"/>
                </a:cubicBezTo>
                <a:cubicBezTo>
                  <a:pt x="106630" y="382238"/>
                  <a:pt x="161113" y="360521"/>
                  <a:pt x="229407" y="360521"/>
                </a:cubicBezTo>
                <a:cubicBezTo>
                  <a:pt x="275603" y="360521"/>
                  <a:pt x="423431" y="375190"/>
                  <a:pt x="443053" y="557974"/>
                </a:cubicBezTo>
                <a:cubicBezTo>
                  <a:pt x="442862" y="557974"/>
                  <a:pt x="442672" y="558070"/>
                  <a:pt x="442481" y="558165"/>
                </a:cubicBezTo>
                <a:cubicBezTo>
                  <a:pt x="439338" y="560165"/>
                  <a:pt x="438481" y="564261"/>
                  <a:pt x="440481" y="567404"/>
                </a:cubicBezTo>
                <a:cubicBezTo>
                  <a:pt x="442958" y="571214"/>
                  <a:pt x="444101" y="574834"/>
                  <a:pt x="444101" y="578549"/>
                </a:cubicBezTo>
                <a:cubicBezTo>
                  <a:pt x="444101" y="581978"/>
                  <a:pt x="443053" y="585597"/>
                  <a:pt x="440862" y="589121"/>
                </a:cubicBezTo>
                <a:cubicBezTo>
                  <a:pt x="438957" y="592265"/>
                  <a:pt x="439910" y="596360"/>
                  <a:pt x="443053" y="598265"/>
                </a:cubicBezTo>
                <a:cubicBezTo>
                  <a:pt x="444101" y="598932"/>
                  <a:pt x="445339" y="599218"/>
                  <a:pt x="446482" y="599218"/>
                </a:cubicBezTo>
                <a:cubicBezTo>
                  <a:pt x="448768" y="599218"/>
                  <a:pt x="450959" y="598075"/>
                  <a:pt x="452197" y="595979"/>
                </a:cubicBezTo>
                <a:cubicBezTo>
                  <a:pt x="455054" y="591217"/>
                  <a:pt x="456674" y="586359"/>
                  <a:pt x="457150" y="581406"/>
                </a:cubicBezTo>
                <a:cubicBezTo>
                  <a:pt x="457626" y="580454"/>
                  <a:pt x="458007" y="579311"/>
                  <a:pt x="457912" y="578168"/>
                </a:cubicBezTo>
                <a:cubicBezTo>
                  <a:pt x="456007" y="539591"/>
                  <a:pt x="435909" y="347091"/>
                  <a:pt x="229312" y="347091"/>
                </a:cubicBezTo>
                <a:close/>
                <a:moveTo>
                  <a:pt x="34907" y="551021"/>
                </a:moveTo>
                <a:cubicBezTo>
                  <a:pt x="36050" y="551021"/>
                  <a:pt x="37193" y="550736"/>
                  <a:pt x="38336" y="550069"/>
                </a:cubicBezTo>
                <a:cubicBezTo>
                  <a:pt x="45765" y="545687"/>
                  <a:pt x="54719" y="541496"/>
                  <a:pt x="65101" y="537686"/>
                </a:cubicBezTo>
                <a:cubicBezTo>
                  <a:pt x="68530" y="536448"/>
                  <a:pt x="70340" y="532543"/>
                  <a:pt x="69006" y="529114"/>
                </a:cubicBezTo>
                <a:cubicBezTo>
                  <a:pt x="67768" y="525685"/>
                  <a:pt x="63863" y="523875"/>
                  <a:pt x="60434" y="525209"/>
                </a:cubicBezTo>
                <a:cubicBezTo>
                  <a:pt x="49385" y="529304"/>
                  <a:pt x="39669" y="533781"/>
                  <a:pt x="31478" y="538639"/>
                </a:cubicBezTo>
                <a:cubicBezTo>
                  <a:pt x="28334" y="540544"/>
                  <a:pt x="27287" y="544640"/>
                  <a:pt x="29096" y="547783"/>
                </a:cubicBezTo>
                <a:cubicBezTo>
                  <a:pt x="30335" y="549878"/>
                  <a:pt x="32525" y="551021"/>
                  <a:pt x="34811" y="551021"/>
                </a:cubicBezTo>
                <a:close/>
                <a:moveTo>
                  <a:pt x="92057" y="529114"/>
                </a:moveTo>
                <a:cubicBezTo>
                  <a:pt x="92628" y="529114"/>
                  <a:pt x="93200" y="529114"/>
                  <a:pt x="93676" y="528923"/>
                </a:cubicBezTo>
                <a:cubicBezTo>
                  <a:pt x="102915" y="526542"/>
                  <a:pt x="112821" y="524447"/>
                  <a:pt x="123203" y="522542"/>
                </a:cubicBezTo>
                <a:cubicBezTo>
                  <a:pt x="126823" y="521875"/>
                  <a:pt x="129204" y="518446"/>
                  <a:pt x="128537" y="514826"/>
                </a:cubicBezTo>
                <a:cubicBezTo>
                  <a:pt x="127871" y="511207"/>
                  <a:pt x="124442" y="508730"/>
                  <a:pt x="120822" y="509492"/>
                </a:cubicBezTo>
                <a:cubicBezTo>
                  <a:pt x="110154" y="511397"/>
                  <a:pt x="99867" y="513683"/>
                  <a:pt x="90342" y="516065"/>
                </a:cubicBezTo>
                <a:cubicBezTo>
                  <a:pt x="86818" y="517017"/>
                  <a:pt x="84627" y="520636"/>
                  <a:pt x="85580" y="524161"/>
                </a:cubicBezTo>
                <a:cubicBezTo>
                  <a:pt x="86342" y="527209"/>
                  <a:pt x="89104" y="529209"/>
                  <a:pt x="92057" y="529209"/>
                </a:cubicBezTo>
                <a:close/>
                <a:moveTo>
                  <a:pt x="123680" y="635032"/>
                </a:moveTo>
                <a:cubicBezTo>
                  <a:pt x="113297" y="633222"/>
                  <a:pt x="103391" y="631031"/>
                  <a:pt x="94152" y="628650"/>
                </a:cubicBezTo>
                <a:cubicBezTo>
                  <a:pt x="90628" y="627793"/>
                  <a:pt x="87008" y="629888"/>
                  <a:pt x="86056" y="633508"/>
                </a:cubicBezTo>
                <a:cubicBezTo>
                  <a:pt x="85199" y="637127"/>
                  <a:pt x="87294" y="640747"/>
                  <a:pt x="90914" y="641604"/>
                </a:cubicBezTo>
                <a:cubicBezTo>
                  <a:pt x="100439" y="644081"/>
                  <a:pt x="110726" y="646271"/>
                  <a:pt x="121394" y="648176"/>
                </a:cubicBezTo>
                <a:cubicBezTo>
                  <a:pt x="121775" y="648176"/>
                  <a:pt x="122156" y="648272"/>
                  <a:pt x="122537" y="648272"/>
                </a:cubicBezTo>
                <a:cubicBezTo>
                  <a:pt x="125680" y="648272"/>
                  <a:pt x="128537" y="645986"/>
                  <a:pt x="129109" y="642747"/>
                </a:cubicBezTo>
                <a:cubicBezTo>
                  <a:pt x="129776" y="639128"/>
                  <a:pt x="127299" y="635699"/>
                  <a:pt x="123680" y="635032"/>
                </a:cubicBezTo>
                <a:close/>
                <a:moveTo>
                  <a:pt x="183878" y="642271"/>
                </a:moveTo>
                <a:cubicBezTo>
                  <a:pt x="173686" y="641604"/>
                  <a:pt x="163494" y="640651"/>
                  <a:pt x="153588" y="639413"/>
                </a:cubicBezTo>
                <a:cubicBezTo>
                  <a:pt x="150064" y="639032"/>
                  <a:pt x="146635" y="641604"/>
                  <a:pt x="146159" y="645224"/>
                </a:cubicBezTo>
                <a:cubicBezTo>
                  <a:pt x="145778" y="648843"/>
                  <a:pt x="148349" y="652177"/>
                  <a:pt x="151969" y="652653"/>
                </a:cubicBezTo>
                <a:cubicBezTo>
                  <a:pt x="162065" y="653891"/>
                  <a:pt x="172448" y="654844"/>
                  <a:pt x="182830" y="655511"/>
                </a:cubicBezTo>
                <a:cubicBezTo>
                  <a:pt x="183020" y="655511"/>
                  <a:pt x="183116" y="655511"/>
                  <a:pt x="183306" y="655511"/>
                </a:cubicBezTo>
                <a:cubicBezTo>
                  <a:pt x="186735" y="655511"/>
                  <a:pt x="189688" y="652844"/>
                  <a:pt x="189974" y="649319"/>
                </a:cubicBezTo>
                <a:cubicBezTo>
                  <a:pt x="190259" y="645605"/>
                  <a:pt x="187497" y="642461"/>
                  <a:pt x="183782" y="642176"/>
                </a:cubicBezTo>
                <a:close/>
                <a:moveTo>
                  <a:pt x="393047" y="537496"/>
                </a:moveTo>
                <a:cubicBezTo>
                  <a:pt x="403429" y="541306"/>
                  <a:pt x="412382" y="545402"/>
                  <a:pt x="419812" y="549783"/>
                </a:cubicBezTo>
                <a:cubicBezTo>
                  <a:pt x="420860" y="550355"/>
                  <a:pt x="422003" y="550736"/>
                  <a:pt x="423146" y="550736"/>
                </a:cubicBezTo>
                <a:cubicBezTo>
                  <a:pt x="425432" y="550736"/>
                  <a:pt x="427718" y="549593"/>
                  <a:pt x="428956" y="547402"/>
                </a:cubicBezTo>
                <a:cubicBezTo>
                  <a:pt x="430861" y="544259"/>
                  <a:pt x="429718" y="540163"/>
                  <a:pt x="426575" y="538258"/>
                </a:cubicBezTo>
                <a:cubicBezTo>
                  <a:pt x="418478" y="533495"/>
                  <a:pt x="408668" y="529019"/>
                  <a:pt x="397619" y="525018"/>
                </a:cubicBezTo>
                <a:cubicBezTo>
                  <a:pt x="394190" y="523780"/>
                  <a:pt x="390284" y="525494"/>
                  <a:pt x="389046" y="529019"/>
                </a:cubicBezTo>
                <a:cubicBezTo>
                  <a:pt x="387808" y="532543"/>
                  <a:pt x="389522" y="536353"/>
                  <a:pt x="393047" y="537591"/>
                </a:cubicBezTo>
                <a:close/>
                <a:moveTo>
                  <a:pt x="65387" y="619887"/>
                </a:moveTo>
                <a:cubicBezTo>
                  <a:pt x="55100" y="616077"/>
                  <a:pt x="46051" y="611981"/>
                  <a:pt x="38621" y="607600"/>
                </a:cubicBezTo>
                <a:cubicBezTo>
                  <a:pt x="35383" y="605790"/>
                  <a:pt x="31382" y="606838"/>
                  <a:pt x="29477" y="609981"/>
                </a:cubicBezTo>
                <a:cubicBezTo>
                  <a:pt x="27572" y="613124"/>
                  <a:pt x="28715" y="617220"/>
                  <a:pt x="31859" y="619125"/>
                </a:cubicBezTo>
                <a:cubicBezTo>
                  <a:pt x="40050" y="623888"/>
                  <a:pt x="49766" y="628364"/>
                  <a:pt x="60815" y="632460"/>
                </a:cubicBezTo>
                <a:cubicBezTo>
                  <a:pt x="61577" y="632746"/>
                  <a:pt x="62339" y="632841"/>
                  <a:pt x="63101" y="632841"/>
                </a:cubicBezTo>
                <a:cubicBezTo>
                  <a:pt x="65863" y="632841"/>
                  <a:pt x="68339" y="631126"/>
                  <a:pt x="69387" y="628460"/>
                </a:cubicBezTo>
                <a:cubicBezTo>
                  <a:pt x="70625" y="625031"/>
                  <a:pt x="68911" y="621221"/>
                  <a:pt x="65387" y="619887"/>
                </a:cubicBezTo>
                <a:close/>
                <a:moveTo>
                  <a:pt x="244552" y="643604"/>
                </a:moveTo>
                <a:lnTo>
                  <a:pt x="244361" y="643604"/>
                </a:lnTo>
                <a:cubicBezTo>
                  <a:pt x="239408" y="643699"/>
                  <a:pt x="234360" y="643795"/>
                  <a:pt x="229312" y="643795"/>
                </a:cubicBezTo>
                <a:cubicBezTo>
                  <a:pt x="224264" y="643795"/>
                  <a:pt x="219215" y="643795"/>
                  <a:pt x="214262" y="643604"/>
                </a:cubicBezTo>
                <a:lnTo>
                  <a:pt x="214072" y="643604"/>
                </a:lnTo>
                <a:cubicBezTo>
                  <a:pt x="210452" y="643604"/>
                  <a:pt x="207500" y="646462"/>
                  <a:pt x="207404" y="650081"/>
                </a:cubicBezTo>
                <a:cubicBezTo>
                  <a:pt x="207404" y="653796"/>
                  <a:pt x="210262" y="656844"/>
                  <a:pt x="213881" y="656939"/>
                </a:cubicBezTo>
                <a:cubicBezTo>
                  <a:pt x="218930" y="657035"/>
                  <a:pt x="224073" y="657130"/>
                  <a:pt x="229312" y="657130"/>
                </a:cubicBezTo>
                <a:cubicBezTo>
                  <a:pt x="234551" y="657130"/>
                  <a:pt x="239599" y="657130"/>
                  <a:pt x="244742" y="656939"/>
                </a:cubicBezTo>
                <a:cubicBezTo>
                  <a:pt x="248457" y="656939"/>
                  <a:pt x="251315" y="653796"/>
                  <a:pt x="251219" y="650081"/>
                </a:cubicBezTo>
                <a:cubicBezTo>
                  <a:pt x="251219" y="646462"/>
                  <a:pt x="248171" y="643604"/>
                  <a:pt x="244552" y="643604"/>
                </a:cubicBezTo>
                <a:close/>
                <a:moveTo>
                  <a:pt x="365234" y="628460"/>
                </a:moveTo>
                <a:cubicBezTo>
                  <a:pt x="355994" y="630841"/>
                  <a:pt x="345993" y="633032"/>
                  <a:pt x="335706" y="634841"/>
                </a:cubicBezTo>
                <a:cubicBezTo>
                  <a:pt x="332087" y="635508"/>
                  <a:pt x="329705" y="638937"/>
                  <a:pt x="330372" y="642557"/>
                </a:cubicBezTo>
                <a:cubicBezTo>
                  <a:pt x="330944" y="645795"/>
                  <a:pt x="333801" y="648081"/>
                  <a:pt x="336944" y="648081"/>
                </a:cubicBezTo>
                <a:cubicBezTo>
                  <a:pt x="337325" y="648081"/>
                  <a:pt x="337706" y="648081"/>
                  <a:pt x="338087" y="647986"/>
                </a:cubicBezTo>
                <a:cubicBezTo>
                  <a:pt x="348755" y="646081"/>
                  <a:pt x="358947" y="643890"/>
                  <a:pt x="368567" y="641414"/>
                </a:cubicBezTo>
                <a:cubicBezTo>
                  <a:pt x="372187" y="640461"/>
                  <a:pt x="374282" y="636842"/>
                  <a:pt x="373330" y="633317"/>
                </a:cubicBezTo>
                <a:cubicBezTo>
                  <a:pt x="372377" y="629698"/>
                  <a:pt x="368663" y="627602"/>
                  <a:pt x="365234" y="628555"/>
                </a:cubicBezTo>
                <a:close/>
                <a:moveTo>
                  <a:pt x="152445" y="518065"/>
                </a:moveTo>
                <a:cubicBezTo>
                  <a:pt x="152445" y="518065"/>
                  <a:pt x="153017" y="518065"/>
                  <a:pt x="153207" y="518065"/>
                </a:cubicBezTo>
                <a:cubicBezTo>
                  <a:pt x="163113" y="516922"/>
                  <a:pt x="173305" y="515969"/>
                  <a:pt x="183401" y="515207"/>
                </a:cubicBezTo>
                <a:cubicBezTo>
                  <a:pt x="187116" y="514922"/>
                  <a:pt x="189878" y="511778"/>
                  <a:pt x="189593" y="508063"/>
                </a:cubicBezTo>
                <a:cubicBezTo>
                  <a:pt x="189307" y="504349"/>
                  <a:pt x="185973" y="501777"/>
                  <a:pt x="182449" y="501872"/>
                </a:cubicBezTo>
                <a:cubicBezTo>
                  <a:pt x="172067" y="502634"/>
                  <a:pt x="161589" y="503587"/>
                  <a:pt x="151493" y="504730"/>
                </a:cubicBezTo>
                <a:cubicBezTo>
                  <a:pt x="147873" y="505206"/>
                  <a:pt x="145206" y="508445"/>
                  <a:pt x="145682" y="512159"/>
                </a:cubicBezTo>
                <a:cubicBezTo>
                  <a:pt x="146063" y="515588"/>
                  <a:pt x="148921" y="518065"/>
                  <a:pt x="152255" y="518065"/>
                </a:cubicBezTo>
                <a:close/>
                <a:moveTo>
                  <a:pt x="334849" y="522351"/>
                </a:moveTo>
                <a:cubicBezTo>
                  <a:pt x="345231" y="524161"/>
                  <a:pt x="355137" y="526352"/>
                  <a:pt x="364376" y="528638"/>
                </a:cubicBezTo>
                <a:cubicBezTo>
                  <a:pt x="364948" y="528733"/>
                  <a:pt x="365519" y="528828"/>
                  <a:pt x="365996" y="528828"/>
                </a:cubicBezTo>
                <a:cubicBezTo>
                  <a:pt x="368948" y="528828"/>
                  <a:pt x="371711" y="526828"/>
                  <a:pt x="372473" y="523780"/>
                </a:cubicBezTo>
                <a:cubicBezTo>
                  <a:pt x="373330" y="520160"/>
                  <a:pt x="371234" y="516541"/>
                  <a:pt x="367615" y="515684"/>
                </a:cubicBezTo>
                <a:cubicBezTo>
                  <a:pt x="358090" y="513302"/>
                  <a:pt x="347803" y="511016"/>
                  <a:pt x="337135" y="509111"/>
                </a:cubicBezTo>
                <a:cubicBezTo>
                  <a:pt x="333420" y="508445"/>
                  <a:pt x="330086" y="510921"/>
                  <a:pt x="329420" y="514541"/>
                </a:cubicBezTo>
                <a:cubicBezTo>
                  <a:pt x="328753" y="518160"/>
                  <a:pt x="331229" y="521589"/>
                  <a:pt x="334849" y="522256"/>
                </a:cubicBezTo>
                <a:close/>
                <a:moveTo>
                  <a:pt x="274651" y="515112"/>
                </a:moveTo>
                <a:cubicBezTo>
                  <a:pt x="284938" y="515779"/>
                  <a:pt x="295130" y="516731"/>
                  <a:pt x="304940" y="517874"/>
                </a:cubicBezTo>
                <a:cubicBezTo>
                  <a:pt x="305226" y="517874"/>
                  <a:pt x="305512" y="517874"/>
                  <a:pt x="305702" y="517874"/>
                </a:cubicBezTo>
                <a:cubicBezTo>
                  <a:pt x="309036" y="517874"/>
                  <a:pt x="311894" y="515398"/>
                  <a:pt x="312275" y="511969"/>
                </a:cubicBezTo>
                <a:cubicBezTo>
                  <a:pt x="312656" y="508349"/>
                  <a:pt x="310084" y="505016"/>
                  <a:pt x="306464" y="504539"/>
                </a:cubicBezTo>
                <a:cubicBezTo>
                  <a:pt x="296463" y="503396"/>
                  <a:pt x="286081" y="502349"/>
                  <a:pt x="275603" y="501682"/>
                </a:cubicBezTo>
                <a:cubicBezTo>
                  <a:pt x="271984" y="501491"/>
                  <a:pt x="268745" y="504158"/>
                  <a:pt x="268460" y="507873"/>
                </a:cubicBezTo>
                <a:cubicBezTo>
                  <a:pt x="268174" y="511588"/>
                  <a:pt x="270936" y="514731"/>
                  <a:pt x="274651" y="515017"/>
                </a:cubicBezTo>
                <a:close/>
                <a:moveTo>
                  <a:pt x="305798" y="639318"/>
                </a:moveTo>
                <a:cubicBezTo>
                  <a:pt x="295987" y="640461"/>
                  <a:pt x="285795" y="641509"/>
                  <a:pt x="275603" y="642176"/>
                </a:cubicBezTo>
                <a:cubicBezTo>
                  <a:pt x="271889" y="642461"/>
                  <a:pt x="269126" y="645605"/>
                  <a:pt x="269412" y="649319"/>
                </a:cubicBezTo>
                <a:cubicBezTo>
                  <a:pt x="269698" y="652844"/>
                  <a:pt x="272555" y="655511"/>
                  <a:pt x="276080" y="655511"/>
                </a:cubicBezTo>
                <a:cubicBezTo>
                  <a:pt x="276270" y="655511"/>
                  <a:pt x="276365" y="655511"/>
                  <a:pt x="276556" y="655511"/>
                </a:cubicBezTo>
                <a:cubicBezTo>
                  <a:pt x="287033" y="654749"/>
                  <a:pt x="297416" y="653796"/>
                  <a:pt x="307512" y="652558"/>
                </a:cubicBezTo>
                <a:cubicBezTo>
                  <a:pt x="311132" y="652082"/>
                  <a:pt x="313799" y="648748"/>
                  <a:pt x="313322" y="645128"/>
                </a:cubicBezTo>
                <a:cubicBezTo>
                  <a:pt x="312846" y="641509"/>
                  <a:pt x="309512" y="638937"/>
                  <a:pt x="305893" y="639318"/>
                </a:cubicBezTo>
                <a:close/>
                <a:moveTo>
                  <a:pt x="420669" y="607219"/>
                </a:moveTo>
                <a:cubicBezTo>
                  <a:pt x="413240" y="611600"/>
                  <a:pt x="404286" y="615791"/>
                  <a:pt x="393999" y="619601"/>
                </a:cubicBezTo>
                <a:cubicBezTo>
                  <a:pt x="390570" y="620840"/>
                  <a:pt x="388760" y="624745"/>
                  <a:pt x="390094" y="628174"/>
                </a:cubicBezTo>
                <a:cubicBezTo>
                  <a:pt x="391046" y="630841"/>
                  <a:pt x="393618" y="632555"/>
                  <a:pt x="396380" y="632555"/>
                </a:cubicBezTo>
                <a:cubicBezTo>
                  <a:pt x="397142" y="632555"/>
                  <a:pt x="397904" y="632460"/>
                  <a:pt x="398666" y="632174"/>
                </a:cubicBezTo>
                <a:cubicBezTo>
                  <a:pt x="409715" y="628079"/>
                  <a:pt x="419431" y="623602"/>
                  <a:pt x="427527" y="618744"/>
                </a:cubicBezTo>
                <a:cubicBezTo>
                  <a:pt x="430670" y="616839"/>
                  <a:pt x="431718" y="612743"/>
                  <a:pt x="429813" y="609600"/>
                </a:cubicBezTo>
                <a:cubicBezTo>
                  <a:pt x="427908" y="606457"/>
                  <a:pt x="423812" y="605409"/>
                  <a:pt x="420669" y="607314"/>
                </a:cubicBezTo>
                <a:close/>
                <a:moveTo>
                  <a:pt x="213691" y="513779"/>
                </a:moveTo>
                <a:lnTo>
                  <a:pt x="213881" y="513779"/>
                </a:lnTo>
                <a:cubicBezTo>
                  <a:pt x="223883" y="513493"/>
                  <a:pt x="234265" y="513493"/>
                  <a:pt x="244266" y="513779"/>
                </a:cubicBezTo>
                <a:cubicBezTo>
                  <a:pt x="248171" y="513969"/>
                  <a:pt x="251029" y="510921"/>
                  <a:pt x="251124" y="507302"/>
                </a:cubicBezTo>
                <a:cubicBezTo>
                  <a:pt x="251124" y="503587"/>
                  <a:pt x="248267" y="500539"/>
                  <a:pt x="244647" y="500444"/>
                </a:cubicBezTo>
                <a:cubicBezTo>
                  <a:pt x="234455" y="500253"/>
                  <a:pt x="223883" y="500158"/>
                  <a:pt x="213691" y="500444"/>
                </a:cubicBezTo>
                <a:cubicBezTo>
                  <a:pt x="209976" y="500444"/>
                  <a:pt x="207119" y="503587"/>
                  <a:pt x="207214" y="507302"/>
                </a:cubicBezTo>
                <a:cubicBezTo>
                  <a:pt x="207214" y="510921"/>
                  <a:pt x="210262" y="513779"/>
                  <a:pt x="213881" y="513779"/>
                </a:cubicBezTo>
                <a:close/>
              </a:path>
            </a:pathLst>
          </a:custGeom>
          <a:solidFill>
            <a:schemeClr val="bg1"/>
          </a:solidFill>
          <a:ln w="9525" cap="flat">
            <a:noFill/>
            <a:prstDash val="solid"/>
            <a:miter/>
          </a:ln>
        </p:spPr>
        <p:txBody>
          <a:bodyPr rtlCol="0" anchor="ctr"/>
          <a:lstStyle/>
          <a:p>
            <a:endParaRPr lang="en-US"/>
          </a:p>
        </p:txBody>
      </p:sp>
      <p:sp>
        <p:nvSpPr>
          <p:cNvPr id="64" name="TextBox 63">
            <a:extLst>
              <a:ext uri="{FF2B5EF4-FFF2-40B4-BE49-F238E27FC236}">
                <a16:creationId xmlns:a16="http://schemas.microsoft.com/office/drawing/2014/main" id="{8F02AD85-53DD-2AEB-144D-369911A90BD3}"/>
              </a:ext>
            </a:extLst>
          </p:cNvPr>
          <p:cNvSpPr txBox="1"/>
          <p:nvPr/>
        </p:nvSpPr>
        <p:spPr>
          <a:xfrm>
            <a:off x="7859384" y="1355105"/>
            <a:ext cx="1620835" cy="430887"/>
          </a:xfrm>
          <a:prstGeom prst="rect">
            <a:avLst/>
          </a:prstGeom>
          <a:noFill/>
        </p:spPr>
        <p:txBody>
          <a:bodyPr wrap="square">
            <a:spAutoFit/>
          </a:bodyPr>
          <a:lstStyle/>
          <a:p>
            <a:pPr lvl="0" algn="ctr">
              <a:defRPr/>
            </a:pPr>
            <a:r>
              <a:rPr lang="en-US" sz="1100">
                <a:solidFill>
                  <a:srgbClr val="FFFFFF"/>
                </a:solidFill>
              </a:rPr>
              <a:t>QE /</a:t>
            </a:r>
            <a:br>
              <a:rPr lang="ru-RU" sz="1100">
                <a:solidFill>
                  <a:srgbClr val="FFFFFF"/>
                </a:solidFill>
              </a:rPr>
            </a:br>
            <a:r>
              <a:rPr lang="en-US" sz="1100">
                <a:solidFill>
                  <a:srgbClr val="FFFFFF"/>
                </a:solidFill>
              </a:rPr>
              <a:t>T-Shaped </a:t>
            </a:r>
          </a:p>
        </p:txBody>
      </p:sp>
      <p:sp>
        <p:nvSpPr>
          <p:cNvPr id="65" name="Graphic 48">
            <a:extLst>
              <a:ext uri="{FF2B5EF4-FFF2-40B4-BE49-F238E27FC236}">
                <a16:creationId xmlns:a16="http://schemas.microsoft.com/office/drawing/2014/main" id="{60105486-A0A2-76EC-6D10-E060C10FFF85}"/>
              </a:ext>
            </a:extLst>
          </p:cNvPr>
          <p:cNvSpPr/>
          <p:nvPr/>
        </p:nvSpPr>
        <p:spPr>
          <a:xfrm>
            <a:off x="9845606" y="2729617"/>
            <a:ext cx="323670" cy="468000"/>
          </a:xfrm>
          <a:custGeom>
            <a:avLst/>
            <a:gdLst>
              <a:gd name="connsiteX0" fmla="*/ 226740 w 457926"/>
              <a:gd name="connsiteY0" fmla="*/ 296799 h 657129"/>
              <a:gd name="connsiteX1" fmla="*/ 375140 w 457926"/>
              <a:gd name="connsiteY1" fmla="*/ 148400 h 657129"/>
              <a:gd name="connsiteX2" fmla="*/ 226740 w 457926"/>
              <a:gd name="connsiteY2" fmla="*/ 0 h 657129"/>
              <a:gd name="connsiteX3" fmla="*/ 78341 w 457926"/>
              <a:gd name="connsiteY3" fmla="*/ 148400 h 657129"/>
              <a:gd name="connsiteX4" fmla="*/ 226740 w 457926"/>
              <a:gd name="connsiteY4" fmla="*/ 296799 h 657129"/>
              <a:gd name="connsiteX5" fmla="*/ 226740 w 457926"/>
              <a:gd name="connsiteY5" fmla="*/ 13240 h 657129"/>
              <a:gd name="connsiteX6" fmla="*/ 361805 w 457926"/>
              <a:gd name="connsiteY6" fmla="*/ 148304 h 657129"/>
              <a:gd name="connsiteX7" fmla="*/ 226740 w 457926"/>
              <a:gd name="connsiteY7" fmla="*/ 283369 h 657129"/>
              <a:gd name="connsiteX8" fmla="*/ 91676 w 457926"/>
              <a:gd name="connsiteY8" fmla="*/ 148304 h 657129"/>
              <a:gd name="connsiteX9" fmla="*/ 226740 w 457926"/>
              <a:gd name="connsiteY9" fmla="*/ 13240 h 657129"/>
              <a:gd name="connsiteX10" fmla="*/ 229502 w 457926"/>
              <a:gd name="connsiteY10" fmla="*/ 347282 h 657129"/>
              <a:gd name="connsiteX11" fmla="*/ 57862 w 457926"/>
              <a:gd name="connsiteY11" fmla="*/ 415957 h 657129"/>
              <a:gd name="connsiteX12" fmla="*/ 617 w 457926"/>
              <a:gd name="connsiteY12" fmla="*/ 579311 h 657129"/>
              <a:gd name="connsiteX13" fmla="*/ 1379 w 457926"/>
              <a:gd name="connsiteY13" fmla="*/ 581787 h 657129"/>
              <a:gd name="connsiteX14" fmla="*/ 6808 w 457926"/>
              <a:gd name="connsiteY14" fmla="*/ 596837 h 657129"/>
              <a:gd name="connsiteX15" fmla="*/ 12428 w 457926"/>
              <a:gd name="connsiteY15" fmla="*/ 599885 h 657129"/>
              <a:gd name="connsiteX16" fmla="*/ 16047 w 457926"/>
              <a:gd name="connsiteY16" fmla="*/ 598837 h 657129"/>
              <a:gd name="connsiteX17" fmla="*/ 18047 w 457926"/>
              <a:gd name="connsiteY17" fmla="*/ 589598 h 657129"/>
              <a:gd name="connsiteX18" fmla="*/ 14523 w 457926"/>
              <a:gd name="connsiteY18" fmla="*/ 578549 h 657129"/>
              <a:gd name="connsiteX19" fmla="*/ 17857 w 457926"/>
              <a:gd name="connsiteY19" fmla="*/ 567881 h 657129"/>
              <a:gd name="connsiteX20" fmla="*/ 15666 w 457926"/>
              <a:gd name="connsiteY20" fmla="*/ 558737 h 657129"/>
              <a:gd name="connsiteX21" fmla="*/ 13475 w 457926"/>
              <a:gd name="connsiteY21" fmla="*/ 557974 h 657129"/>
              <a:gd name="connsiteX22" fmla="*/ 67673 w 457926"/>
              <a:gd name="connsiteY22" fmla="*/ 424910 h 657129"/>
              <a:gd name="connsiteX23" fmla="*/ 229407 w 457926"/>
              <a:gd name="connsiteY23" fmla="*/ 360521 h 657129"/>
              <a:gd name="connsiteX24" fmla="*/ 443053 w 457926"/>
              <a:gd name="connsiteY24" fmla="*/ 557974 h 657129"/>
              <a:gd name="connsiteX25" fmla="*/ 442481 w 457926"/>
              <a:gd name="connsiteY25" fmla="*/ 558165 h 657129"/>
              <a:gd name="connsiteX26" fmla="*/ 440481 w 457926"/>
              <a:gd name="connsiteY26" fmla="*/ 567404 h 657129"/>
              <a:gd name="connsiteX27" fmla="*/ 444101 w 457926"/>
              <a:gd name="connsiteY27" fmla="*/ 578549 h 657129"/>
              <a:gd name="connsiteX28" fmla="*/ 440862 w 457926"/>
              <a:gd name="connsiteY28" fmla="*/ 589121 h 657129"/>
              <a:gd name="connsiteX29" fmla="*/ 443053 w 457926"/>
              <a:gd name="connsiteY29" fmla="*/ 598265 h 657129"/>
              <a:gd name="connsiteX30" fmla="*/ 446482 w 457926"/>
              <a:gd name="connsiteY30" fmla="*/ 599218 h 657129"/>
              <a:gd name="connsiteX31" fmla="*/ 452197 w 457926"/>
              <a:gd name="connsiteY31" fmla="*/ 595979 h 657129"/>
              <a:gd name="connsiteX32" fmla="*/ 457150 w 457926"/>
              <a:gd name="connsiteY32" fmla="*/ 581406 h 657129"/>
              <a:gd name="connsiteX33" fmla="*/ 457912 w 457926"/>
              <a:gd name="connsiteY33" fmla="*/ 578168 h 657129"/>
              <a:gd name="connsiteX34" fmla="*/ 229312 w 457926"/>
              <a:gd name="connsiteY34" fmla="*/ 347091 h 657129"/>
              <a:gd name="connsiteX35" fmla="*/ 34907 w 457926"/>
              <a:gd name="connsiteY35" fmla="*/ 551021 h 657129"/>
              <a:gd name="connsiteX36" fmla="*/ 38336 w 457926"/>
              <a:gd name="connsiteY36" fmla="*/ 550069 h 657129"/>
              <a:gd name="connsiteX37" fmla="*/ 65101 w 457926"/>
              <a:gd name="connsiteY37" fmla="*/ 537686 h 657129"/>
              <a:gd name="connsiteX38" fmla="*/ 69006 w 457926"/>
              <a:gd name="connsiteY38" fmla="*/ 529114 h 657129"/>
              <a:gd name="connsiteX39" fmla="*/ 60434 w 457926"/>
              <a:gd name="connsiteY39" fmla="*/ 525209 h 657129"/>
              <a:gd name="connsiteX40" fmla="*/ 31478 w 457926"/>
              <a:gd name="connsiteY40" fmla="*/ 538639 h 657129"/>
              <a:gd name="connsiteX41" fmla="*/ 29096 w 457926"/>
              <a:gd name="connsiteY41" fmla="*/ 547783 h 657129"/>
              <a:gd name="connsiteX42" fmla="*/ 34811 w 457926"/>
              <a:gd name="connsiteY42" fmla="*/ 551021 h 657129"/>
              <a:gd name="connsiteX43" fmla="*/ 92057 w 457926"/>
              <a:gd name="connsiteY43" fmla="*/ 529114 h 657129"/>
              <a:gd name="connsiteX44" fmla="*/ 93676 w 457926"/>
              <a:gd name="connsiteY44" fmla="*/ 528923 h 657129"/>
              <a:gd name="connsiteX45" fmla="*/ 123203 w 457926"/>
              <a:gd name="connsiteY45" fmla="*/ 522542 h 657129"/>
              <a:gd name="connsiteX46" fmla="*/ 128537 w 457926"/>
              <a:gd name="connsiteY46" fmla="*/ 514826 h 657129"/>
              <a:gd name="connsiteX47" fmla="*/ 120822 w 457926"/>
              <a:gd name="connsiteY47" fmla="*/ 509492 h 657129"/>
              <a:gd name="connsiteX48" fmla="*/ 90342 w 457926"/>
              <a:gd name="connsiteY48" fmla="*/ 516065 h 657129"/>
              <a:gd name="connsiteX49" fmla="*/ 85580 w 457926"/>
              <a:gd name="connsiteY49" fmla="*/ 524161 h 657129"/>
              <a:gd name="connsiteX50" fmla="*/ 92057 w 457926"/>
              <a:gd name="connsiteY50" fmla="*/ 529209 h 657129"/>
              <a:gd name="connsiteX51" fmla="*/ 123680 w 457926"/>
              <a:gd name="connsiteY51" fmla="*/ 635032 h 657129"/>
              <a:gd name="connsiteX52" fmla="*/ 94152 w 457926"/>
              <a:gd name="connsiteY52" fmla="*/ 628650 h 657129"/>
              <a:gd name="connsiteX53" fmla="*/ 86056 w 457926"/>
              <a:gd name="connsiteY53" fmla="*/ 633508 h 657129"/>
              <a:gd name="connsiteX54" fmla="*/ 90914 w 457926"/>
              <a:gd name="connsiteY54" fmla="*/ 641604 h 657129"/>
              <a:gd name="connsiteX55" fmla="*/ 121394 w 457926"/>
              <a:gd name="connsiteY55" fmla="*/ 648176 h 657129"/>
              <a:gd name="connsiteX56" fmla="*/ 122537 w 457926"/>
              <a:gd name="connsiteY56" fmla="*/ 648272 h 657129"/>
              <a:gd name="connsiteX57" fmla="*/ 129109 w 457926"/>
              <a:gd name="connsiteY57" fmla="*/ 642747 h 657129"/>
              <a:gd name="connsiteX58" fmla="*/ 123680 w 457926"/>
              <a:gd name="connsiteY58" fmla="*/ 635032 h 657129"/>
              <a:gd name="connsiteX59" fmla="*/ 183878 w 457926"/>
              <a:gd name="connsiteY59" fmla="*/ 642271 h 657129"/>
              <a:gd name="connsiteX60" fmla="*/ 153588 w 457926"/>
              <a:gd name="connsiteY60" fmla="*/ 639413 h 657129"/>
              <a:gd name="connsiteX61" fmla="*/ 146159 w 457926"/>
              <a:gd name="connsiteY61" fmla="*/ 645224 h 657129"/>
              <a:gd name="connsiteX62" fmla="*/ 151969 w 457926"/>
              <a:gd name="connsiteY62" fmla="*/ 652653 h 657129"/>
              <a:gd name="connsiteX63" fmla="*/ 182830 w 457926"/>
              <a:gd name="connsiteY63" fmla="*/ 655511 h 657129"/>
              <a:gd name="connsiteX64" fmla="*/ 183306 w 457926"/>
              <a:gd name="connsiteY64" fmla="*/ 655511 h 657129"/>
              <a:gd name="connsiteX65" fmla="*/ 189974 w 457926"/>
              <a:gd name="connsiteY65" fmla="*/ 649319 h 657129"/>
              <a:gd name="connsiteX66" fmla="*/ 183782 w 457926"/>
              <a:gd name="connsiteY66" fmla="*/ 642176 h 657129"/>
              <a:gd name="connsiteX67" fmla="*/ 393047 w 457926"/>
              <a:gd name="connsiteY67" fmla="*/ 537496 h 657129"/>
              <a:gd name="connsiteX68" fmla="*/ 419812 w 457926"/>
              <a:gd name="connsiteY68" fmla="*/ 549783 h 657129"/>
              <a:gd name="connsiteX69" fmla="*/ 423146 w 457926"/>
              <a:gd name="connsiteY69" fmla="*/ 550736 h 657129"/>
              <a:gd name="connsiteX70" fmla="*/ 428956 w 457926"/>
              <a:gd name="connsiteY70" fmla="*/ 547402 h 657129"/>
              <a:gd name="connsiteX71" fmla="*/ 426575 w 457926"/>
              <a:gd name="connsiteY71" fmla="*/ 538258 h 657129"/>
              <a:gd name="connsiteX72" fmla="*/ 397619 w 457926"/>
              <a:gd name="connsiteY72" fmla="*/ 525018 h 657129"/>
              <a:gd name="connsiteX73" fmla="*/ 389046 w 457926"/>
              <a:gd name="connsiteY73" fmla="*/ 529019 h 657129"/>
              <a:gd name="connsiteX74" fmla="*/ 393047 w 457926"/>
              <a:gd name="connsiteY74" fmla="*/ 537591 h 657129"/>
              <a:gd name="connsiteX75" fmla="*/ 65387 w 457926"/>
              <a:gd name="connsiteY75" fmla="*/ 619887 h 657129"/>
              <a:gd name="connsiteX76" fmla="*/ 38621 w 457926"/>
              <a:gd name="connsiteY76" fmla="*/ 607600 h 657129"/>
              <a:gd name="connsiteX77" fmla="*/ 29477 w 457926"/>
              <a:gd name="connsiteY77" fmla="*/ 609981 h 657129"/>
              <a:gd name="connsiteX78" fmla="*/ 31859 w 457926"/>
              <a:gd name="connsiteY78" fmla="*/ 619125 h 657129"/>
              <a:gd name="connsiteX79" fmla="*/ 60815 w 457926"/>
              <a:gd name="connsiteY79" fmla="*/ 632460 h 657129"/>
              <a:gd name="connsiteX80" fmla="*/ 63101 w 457926"/>
              <a:gd name="connsiteY80" fmla="*/ 632841 h 657129"/>
              <a:gd name="connsiteX81" fmla="*/ 69387 w 457926"/>
              <a:gd name="connsiteY81" fmla="*/ 628460 h 657129"/>
              <a:gd name="connsiteX82" fmla="*/ 65387 w 457926"/>
              <a:gd name="connsiteY82" fmla="*/ 619887 h 657129"/>
              <a:gd name="connsiteX83" fmla="*/ 244552 w 457926"/>
              <a:gd name="connsiteY83" fmla="*/ 643604 h 657129"/>
              <a:gd name="connsiteX84" fmla="*/ 244361 w 457926"/>
              <a:gd name="connsiteY84" fmla="*/ 643604 h 657129"/>
              <a:gd name="connsiteX85" fmla="*/ 229312 w 457926"/>
              <a:gd name="connsiteY85" fmla="*/ 643795 h 657129"/>
              <a:gd name="connsiteX86" fmla="*/ 214262 w 457926"/>
              <a:gd name="connsiteY86" fmla="*/ 643604 h 657129"/>
              <a:gd name="connsiteX87" fmla="*/ 214072 w 457926"/>
              <a:gd name="connsiteY87" fmla="*/ 643604 h 657129"/>
              <a:gd name="connsiteX88" fmla="*/ 207404 w 457926"/>
              <a:gd name="connsiteY88" fmla="*/ 650081 h 657129"/>
              <a:gd name="connsiteX89" fmla="*/ 213881 w 457926"/>
              <a:gd name="connsiteY89" fmla="*/ 656939 h 657129"/>
              <a:gd name="connsiteX90" fmla="*/ 229312 w 457926"/>
              <a:gd name="connsiteY90" fmla="*/ 657130 h 657129"/>
              <a:gd name="connsiteX91" fmla="*/ 244742 w 457926"/>
              <a:gd name="connsiteY91" fmla="*/ 656939 h 657129"/>
              <a:gd name="connsiteX92" fmla="*/ 251219 w 457926"/>
              <a:gd name="connsiteY92" fmla="*/ 650081 h 657129"/>
              <a:gd name="connsiteX93" fmla="*/ 244552 w 457926"/>
              <a:gd name="connsiteY93" fmla="*/ 643604 h 657129"/>
              <a:gd name="connsiteX94" fmla="*/ 365234 w 457926"/>
              <a:gd name="connsiteY94" fmla="*/ 628460 h 657129"/>
              <a:gd name="connsiteX95" fmla="*/ 335706 w 457926"/>
              <a:gd name="connsiteY95" fmla="*/ 634841 h 657129"/>
              <a:gd name="connsiteX96" fmla="*/ 330372 w 457926"/>
              <a:gd name="connsiteY96" fmla="*/ 642557 h 657129"/>
              <a:gd name="connsiteX97" fmla="*/ 336944 w 457926"/>
              <a:gd name="connsiteY97" fmla="*/ 648081 h 657129"/>
              <a:gd name="connsiteX98" fmla="*/ 338087 w 457926"/>
              <a:gd name="connsiteY98" fmla="*/ 647986 h 657129"/>
              <a:gd name="connsiteX99" fmla="*/ 368567 w 457926"/>
              <a:gd name="connsiteY99" fmla="*/ 641414 h 657129"/>
              <a:gd name="connsiteX100" fmla="*/ 373330 w 457926"/>
              <a:gd name="connsiteY100" fmla="*/ 633317 h 657129"/>
              <a:gd name="connsiteX101" fmla="*/ 365234 w 457926"/>
              <a:gd name="connsiteY101" fmla="*/ 628555 h 657129"/>
              <a:gd name="connsiteX102" fmla="*/ 152445 w 457926"/>
              <a:gd name="connsiteY102" fmla="*/ 518065 h 657129"/>
              <a:gd name="connsiteX103" fmla="*/ 153207 w 457926"/>
              <a:gd name="connsiteY103" fmla="*/ 518065 h 657129"/>
              <a:gd name="connsiteX104" fmla="*/ 183401 w 457926"/>
              <a:gd name="connsiteY104" fmla="*/ 515207 h 657129"/>
              <a:gd name="connsiteX105" fmla="*/ 189593 w 457926"/>
              <a:gd name="connsiteY105" fmla="*/ 508063 h 657129"/>
              <a:gd name="connsiteX106" fmla="*/ 182449 w 457926"/>
              <a:gd name="connsiteY106" fmla="*/ 501872 h 657129"/>
              <a:gd name="connsiteX107" fmla="*/ 151493 w 457926"/>
              <a:gd name="connsiteY107" fmla="*/ 504730 h 657129"/>
              <a:gd name="connsiteX108" fmla="*/ 145682 w 457926"/>
              <a:gd name="connsiteY108" fmla="*/ 512159 h 657129"/>
              <a:gd name="connsiteX109" fmla="*/ 152255 w 457926"/>
              <a:gd name="connsiteY109" fmla="*/ 518065 h 657129"/>
              <a:gd name="connsiteX110" fmla="*/ 334849 w 457926"/>
              <a:gd name="connsiteY110" fmla="*/ 522351 h 657129"/>
              <a:gd name="connsiteX111" fmla="*/ 364376 w 457926"/>
              <a:gd name="connsiteY111" fmla="*/ 528638 h 657129"/>
              <a:gd name="connsiteX112" fmla="*/ 365996 w 457926"/>
              <a:gd name="connsiteY112" fmla="*/ 528828 h 657129"/>
              <a:gd name="connsiteX113" fmla="*/ 372473 w 457926"/>
              <a:gd name="connsiteY113" fmla="*/ 523780 h 657129"/>
              <a:gd name="connsiteX114" fmla="*/ 367615 w 457926"/>
              <a:gd name="connsiteY114" fmla="*/ 515684 h 657129"/>
              <a:gd name="connsiteX115" fmla="*/ 337135 w 457926"/>
              <a:gd name="connsiteY115" fmla="*/ 509111 h 657129"/>
              <a:gd name="connsiteX116" fmla="*/ 329420 w 457926"/>
              <a:gd name="connsiteY116" fmla="*/ 514541 h 657129"/>
              <a:gd name="connsiteX117" fmla="*/ 334849 w 457926"/>
              <a:gd name="connsiteY117" fmla="*/ 522256 h 657129"/>
              <a:gd name="connsiteX118" fmla="*/ 274651 w 457926"/>
              <a:gd name="connsiteY118" fmla="*/ 515112 h 657129"/>
              <a:gd name="connsiteX119" fmla="*/ 304940 w 457926"/>
              <a:gd name="connsiteY119" fmla="*/ 517874 h 657129"/>
              <a:gd name="connsiteX120" fmla="*/ 305702 w 457926"/>
              <a:gd name="connsiteY120" fmla="*/ 517874 h 657129"/>
              <a:gd name="connsiteX121" fmla="*/ 312275 w 457926"/>
              <a:gd name="connsiteY121" fmla="*/ 511969 h 657129"/>
              <a:gd name="connsiteX122" fmla="*/ 306464 w 457926"/>
              <a:gd name="connsiteY122" fmla="*/ 504539 h 657129"/>
              <a:gd name="connsiteX123" fmla="*/ 275603 w 457926"/>
              <a:gd name="connsiteY123" fmla="*/ 501682 h 657129"/>
              <a:gd name="connsiteX124" fmla="*/ 268460 w 457926"/>
              <a:gd name="connsiteY124" fmla="*/ 507873 h 657129"/>
              <a:gd name="connsiteX125" fmla="*/ 274651 w 457926"/>
              <a:gd name="connsiteY125" fmla="*/ 515017 h 657129"/>
              <a:gd name="connsiteX126" fmla="*/ 305798 w 457926"/>
              <a:gd name="connsiteY126" fmla="*/ 639318 h 657129"/>
              <a:gd name="connsiteX127" fmla="*/ 275603 w 457926"/>
              <a:gd name="connsiteY127" fmla="*/ 642176 h 657129"/>
              <a:gd name="connsiteX128" fmla="*/ 269412 w 457926"/>
              <a:gd name="connsiteY128" fmla="*/ 649319 h 657129"/>
              <a:gd name="connsiteX129" fmla="*/ 276080 w 457926"/>
              <a:gd name="connsiteY129" fmla="*/ 655511 h 657129"/>
              <a:gd name="connsiteX130" fmla="*/ 276556 w 457926"/>
              <a:gd name="connsiteY130" fmla="*/ 655511 h 657129"/>
              <a:gd name="connsiteX131" fmla="*/ 307512 w 457926"/>
              <a:gd name="connsiteY131" fmla="*/ 652558 h 657129"/>
              <a:gd name="connsiteX132" fmla="*/ 313322 w 457926"/>
              <a:gd name="connsiteY132" fmla="*/ 645128 h 657129"/>
              <a:gd name="connsiteX133" fmla="*/ 305893 w 457926"/>
              <a:gd name="connsiteY133" fmla="*/ 639318 h 657129"/>
              <a:gd name="connsiteX134" fmla="*/ 420669 w 457926"/>
              <a:gd name="connsiteY134" fmla="*/ 607219 h 657129"/>
              <a:gd name="connsiteX135" fmla="*/ 393999 w 457926"/>
              <a:gd name="connsiteY135" fmla="*/ 619601 h 657129"/>
              <a:gd name="connsiteX136" fmla="*/ 390094 w 457926"/>
              <a:gd name="connsiteY136" fmla="*/ 628174 h 657129"/>
              <a:gd name="connsiteX137" fmla="*/ 396380 w 457926"/>
              <a:gd name="connsiteY137" fmla="*/ 632555 h 657129"/>
              <a:gd name="connsiteX138" fmla="*/ 398666 w 457926"/>
              <a:gd name="connsiteY138" fmla="*/ 632174 h 657129"/>
              <a:gd name="connsiteX139" fmla="*/ 427527 w 457926"/>
              <a:gd name="connsiteY139" fmla="*/ 618744 h 657129"/>
              <a:gd name="connsiteX140" fmla="*/ 429813 w 457926"/>
              <a:gd name="connsiteY140" fmla="*/ 609600 h 657129"/>
              <a:gd name="connsiteX141" fmla="*/ 420669 w 457926"/>
              <a:gd name="connsiteY141" fmla="*/ 607314 h 657129"/>
              <a:gd name="connsiteX142" fmla="*/ 213691 w 457926"/>
              <a:gd name="connsiteY142" fmla="*/ 513779 h 657129"/>
              <a:gd name="connsiteX143" fmla="*/ 213881 w 457926"/>
              <a:gd name="connsiteY143" fmla="*/ 513779 h 657129"/>
              <a:gd name="connsiteX144" fmla="*/ 244266 w 457926"/>
              <a:gd name="connsiteY144" fmla="*/ 513779 h 657129"/>
              <a:gd name="connsiteX145" fmla="*/ 251124 w 457926"/>
              <a:gd name="connsiteY145" fmla="*/ 507302 h 657129"/>
              <a:gd name="connsiteX146" fmla="*/ 244647 w 457926"/>
              <a:gd name="connsiteY146" fmla="*/ 500444 h 657129"/>
              <a:gd name="connsiteX147" fmla="*/ 213691 w 457926"/>
              <a:gd name="connsiteY147" fmla="*/ 500444 h 657129"/>
              <a:gd name="connsiteX148" fmla="*/ 207214 w 457926"/>
              <a:gd name="connsiteY148" fmla="*/ 507302 h 657129"/>
              <a:gd name="connsiteX149" fmla="*/ 213881 w 457926"/>
              <a:gd name="connsiteY149" fmla="*/ 513779 h 6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57926" h="657129">
                <a:moveTo>
                  <a:pt x="226740" y="296799"/>
                </a:moveTo>
                <a:cubicBezTo>
                  <a:pt x="308560" y="296799"/>
                  <a:pt x="375140" y="230219"/>
                  <a:pt x="375140" y="148400"/>
                </a:cubicBezTo>
                <a:cubicBezTo>
                  <a:pt x="375140" y="66580"/>
                  <a:pt x="308560" y="0"/>
                  <a:pt x="226740" y="0"/>
                </a:cubicBezTo>
                <a:cubicBezTo>
                  <a:pt x="144920" y="0"/>
                  <a:pt x="78341" y="66580"/>
                  <a:pt x="78341" y="148400"/>
                </a:cubicBezTo>
                <a:cubicBezTo>
                  <a:pt x="78341" y="230219"/>
                  <a:pt x="144920" y="296799"/>
                  <a:pt x="226740" y="296799"/>
                </a:cubicBezTo>
                <a:close/>
                <a:moveTo>
                  <a:pt x="226740" y="13240"/>
                </a:moveTo>
                <a:cubicBezTo>
                  <a:pt x="301226" y="13240"/>
                  <a:pt x="361805" y="73819"/>
                  <a:pt x="361805" y="148304"/>
                </a:cubicBezTo>
                <a:cubicBezTo>
                  <a:pt x="361805" y="222790"/>
                  <a:pt x="301226" y="283369"/>
                  <a:pt x="226740" y="283369"/>
                </a:cubicBezTo>
                <a:cubicBezTo>
                  <a:pt x="152255" y="283369"/>
                  <a:pt x="91676" y="222790"/>
                  <a:pt x="91676" y="148304"/>
                </a:cubicBezTo>
                <a:cubicBezTo>
                  <a:pt x="91676" y="73819"/>
                  <a:pt x="152255" y="13240"/>
                  <a:pt x="226740" y="13240"/>
                </a:cubicBezTo>
                <a:close/>
                <a:moveTo>
                  <a:pt x="229502" y="347282"/>
                </a:moveTo>
                <a:cubicBezTo>
                  <a:pt x="157208" y="347282"/>
                  <a:pt x="99486" y="370427"/>
                  <a:pt x="57862" y="415957"/>
                </a:cubicBezTo>
                <a:cubicBezTo>
                  <a:pt x="12523" y="465582"/>
                  <a:pt x="-3479" y="533781"/>
                  <a:pt x="617" y="579311"/>
                </a:cubicBezTo>
                <a:cubicBezTo>
                  <a:pt x="617" y="580263"/>
                  <a:pt x="998" y="581025"/>
                  <a:pt x="1379" y="581787"/>
                </a:cubicBezTo>
                <a:cubicBezTo>
                  <a:pt x="1950" y="586931"/>
                  <a:pt x="3665" y="591979"/>
                  <a:pt x="6808" y="596837"/>
                </a:cubicBezTo>
                <a:cubicBezTo>
                  <a:pt x="8046" y="598837"/>
                  <a:pt x="10237" y="599885"/>
                  <a:pt x="12428" y="599885"/>
                </a:cubicBezTo>
                <a:cubicBezTo>
                  <a:pt x="13666" y="599885"/>
                  <a:pt x="14904" y="599504"/>
                  <a:pt x="16047" y="598837"/>
                </a:cubicBezTo>
                <a:cubicBezTo>
                  <a:pt x="19190" y="596837"/>
                  <a:pt x="20048" y="592741"/>
                  <a:pt x="18047" y="589598"/>
                </a:cubicBezTo>
                <a:cubicBezTo>
                  <a:pt x="15666" y="585883"/>
                  <a:pt x="14523" y="582263"/>
                  <a:pt x="14523" y="578549"/>
                </a:cubicBezTo>
                <a:cubicBezTo>
                  <a:pt x="14523" y="574929"/>
                  <a:pt x="15571" y="571500"/>
                  <a:pt x="17857" y="567881"/>
                </a:cubicBezTo>
                <a:cubicBezTo>
                  <a:pt x="19762" y="564737"/>
                  <a:pt x="18809" y="560642"/>
                  <a:pt x="15666" y="558737"/>
                </a:cubicBezTo>
                <a:cubicBezTo>
                  <a:pt x="14999" y="558356"/>
                  <a:pt x="14237" y="558070"/>
                  <a:pt x="13475" y="557974"/>
                </a:cubicBezTo>
                <a:cubicBezTo>
                  <a:pt x="15095" y="517017"/>
                  <a:pt x="31382" y="464725"/>
                  <a:pt x="67673" y="424910"/>
                </a:cubicBezTo>
                <a:cubicBezTo>
                  <a:pt x="106630" y="382238"/>
                  <a:pt x="161113" y="360521"/>
                  <a:pt x="229407" y="360521"/>
                </a:cubicBezTo>
                <a:cubicBezTo>
                  <a:pt x="275603" y="360521"/>
                  <a:pt x="423431" y="375190"/>
                  <a:pt x="443053" y="557974"/>
                </a:cubicBezTo>
                <a:cubicBezTo>
                  <a:pt x="442862" y="557974"/>
                  <a:pt x="442672" y="558070"/>
                  <a:pt x="442481" y="558165"/>
                </a:cubicBezTo>
                <a:cubicBezTo>
                  <a:pt x="439338" y="560165"/>
                  <a:pt x="438481" y="564261"/>
                  <a:pt x="440481" y="567404"/>
                </a:cubicBezTo>
                <a:cubicBezTo>
                  <a:pt x="442958" y="571214"/>
                  <a:pt x="444101" y="574834"/>
                  <a:pt x="444101" y="578549"/>
                </a:cubicBezTo>
                <a:cubicBezTo>
                  <a:pt x="444101" y="581978"/>
                  <a:pt x="443053" y="585597"/>
                  <a:pt x="440862" y="589121"/>
                </a:cubicBezTo>
                <a:cubicBezTo>
                  <a:pt x="438957" y="592265"/>
                  <a:pt x="439910" y="596360"/>
                  <a:pt x="443053" y="598265"/>
                </a:cubicBezTo>
                <a:cubicBezTo>
                  <a:pt x="444101" y="598932"/>
                  <a:pt x="445339" y="599218"/>
                  <a:pt x="446482" y="599218"/>
                </a:cubicBezTo>
                <a:cubicBezTo>
                  <a:pt x="448768" y="599218"/>
                  <a:pt x="450959" y="598075"/>
                  <a:pt x="452197" y="595979"/>
                </a:cubicBezTo>
                <a:cubicBezTo>
                  <a:pt x="455054" y="591217"/>
                  <a:pt x="456674" y="586359"/>
                  <a:pt x="457150" y="581406"/>
                </a:cubicBezTo>
                <a:cubicBezTo>
                  <a:pt x="457626" y="580454"/>
                  <a:pt x="458007" y="579311"/>
                  <a:pt x="457912" y="578168"/>
                </a:cubicBezTo>
                <a:cubicBezTo>
                  <a:pt x="456007" y="539591"/>
                  <a:pt x="435909" y="347091"/>
                  <a:pt x="229312" y="347091"/>
                </a:cubicBezTo>
                <a:close/>
                <a:moveTo>
                  <a:pt x="34907" y="551021"/>
                </a:moveTo>
                <a:cubicBezTo>
                  <a:pt x="36050" y="551021"/>
                  <a:pt x="37193" y="550736"/>
                  <a:pt x="38336" y="550069"/>
                </a:cubicBezTo>
                <a:cubicBezTo>
                  <a:pt x="45765" y="545687"/>
                  <a:pt x="54719" y="541496"/>
                  <a:pt x="65101" y="537686"/>
                </a:cubicBezTo>
                <a:cubicBezTo>
                  <a:pt x="68530" y="536448"/>
                  <a:pt x="70340" y="532543"/>
                  <a:pt x="69006" y="529114"/>
                </a:cubicBezTo>
                <a:cubicBezTo>
                  <a:pt x="67768" y="525685"/>
                  <a:pt x="63863" y="523875"/>
                  <a:pt x="60434" y="525209"/>
                </a:cubicBezTo>
                <a:cubicBezTo>
                  <a:pt x="49385" y="529304"/>
                  <a:pt x="39669" y="533781"/>
                  <a:pt x="31478" y="538639"/>
                </a:cubicBezTo>
                <a:cubicBezTo>
                  <a:pt x="28334" y="540544"/>
                  <a:pt x="27287" y="544640"/>
                  <a:pt x="29096" y="547783"/>
                </a:cubicBezTo>
                <a:cubicBezTo>
                  <a:pt x="30335" y="549878"/>
                  <a:pt x="32525" y="551021"/>
                  <a:pt x="34811" y="551021"/>
                </a:cubicBezTo>
                <a:close/>
                <a:moveTo>
                  <a:pt x="92057" y="529114"/>
                </a:moveTo>
                <a:cubicBezTo>
                  <a:pt x="92628" y="529114"/>
                  <a:pt x="93200" y="529114"/>
                  <a:pt x="93676" y="528923"/>
                </a:cubicBezTo>
                <a:cubicBezTo>
                  <a:pt x="102915" y="526542"/>
                  <a:pt x="112821" y="524447"/>
                  <a:pt x="123203" y="522542"/>
                </a:cubicBezTo>
                <a:cubicBezTo>
                  <a:pt x="126823" y="521875"/>
                  <a:pt x="129204" y="518446"/>
                  <a:pt x="128537" y="514826"/>
                </a:cubicBezTo>
                <a:cubicBezTo>
                  <a:pt x="127871" y="511207"/>
                  <a:pt x="124442" y="508730"/>
                  <a:pt x="120822" y="509492"/>
                </a:cubicBezTo>
                <a:cubicBezTo>
                  <a:pt x="110154" y="511397"/>
                  <a:pt x="99867" y="513683"/>
                  <a:pt x="90342" y="516065"/>
                </a:cubicBezTo>
                <a:cubicBezTo>
                  <a:pt x="86818" y="517017"/>
                  <a:pt x="84627" y="520636"/>
                  <a:pt x="85580" y="524161"/>
                </a:cubicBezTo>
                <a:cubicBezTo>
                  <a:pt x="86342" y="527209"/>
                  <a:pt x="89104" y="529209"/>
                  <a:pt x="92057" y="529209"/>
                </a:cubicBezTo>
                <a:close/>
                <a:moveTo>
                  <a:pt x="123680" y="635032"/>
                </a:moveTo>
                <a:cubicBezTo>
                  <a:pt x="113297" y="633222"/>
                  <a:pt x="103391" y="631031"/>
                  <a:pt x="94152" y="628650"/>
                </a:cubicBezTo>
                <a:cubicBezTo>
                  <a:pt x="90628" y="627793"/>
                  <a:pt x="87008" y="629888"/>
                  <a:pt x="86056" y="633508"/>
                </a:cubicBezTo>
                <a:cubicBezTo>
                  <a:pt x="85199" y="637127"/>
                  <a:pt x="87294" y="640747"/>
                  <a:pt x="90914" y="641604"/>
                </a:cubicBezTo>
                <a:cubicBezTo>
                  <a:pt x="100439" y="644081"/>
                  <a:pt x="110726" y="646271"/>
                  <a:pt x="121394" y="648176"/>
                </a:cubicBezTo>
                <a:cubicBezTo>
                  <a:pt x="121775" y="648176"/>
                  <a:pt x="122156" y="648272"/>
                  <a:pt x="122537" y="648272"/>
                </a:cubicBezTo>
                <a:cubicBezTo>
                  <a:pt x="125680" y="648272"/>
                  <a:pt x="128537" y="645986"/>
                  <a:pt x="129109" y="642747"/>
                </a:cubicBezTo>
                <a:cubicBezTo>
                  <a:pt x="129776" y="639128"/>
                  <a:pt x="127299" y="635699"/>
                  <a:pt x="123680" y="635032"/>
                </a:cubicBezTo>
                <a:close/>
                <a:moveTo>
                  <a:pt x="183878" y="642271"/>
                </a:moveTo>
                <a:cubicBezTo>
                  <a:pt x="173686" y="641604"/>
                  <a:pt x="163494" y="640651"/>
                  <a:pt x="153588" y="639413"/>
                </a:cubicBezTo>
                <a:cubicBezTo>
                  <a:pt x="150064" y="639032"/>
                  <a:pt x="146635" y="641604"/>
                  <a:pt x="146159" y="645224"/>
                </a:cubicBezTo>
                <a:cubicBezTo>
                  <a:pt x="145778" y="648843"/>
                  <a:pt x="148349" y="652177"/>
                  <a:pt x="151969" y="652653"/>
                </a:cubicBezTo>
                <a:cubicBezTo>
                  <a:pt x="162065" y="653891"/>
                  <a:pt x="172448" y="654844"/>
                  <a:pt x="182830" y="655511"/>
                </a:cubicBezTo>
                <a:cubicBezTo>
                  <a:pt x="183020" y="655511"/>
                  <a:pt x="183116" y="655511"/>
                  <a:pt x="183306" y="655511"/>
                </a:cubicBezTo>
                <a:cubicBezTo>
                  <a:pt x="186735" y="655511"/>
                  <a:pt x="189688" y="652844"/>
                  <a:pt x="189974" y="649319"/>
                </a:cubicBezTo>
                <a:cubicBezTo>
                  <a:pt x="190259" y="645605"/>
                  <a:pt x="187497" y="642461"/>
                  <a:pt x="183782" y="642176"/>
                </a:cubicBezTo>
                <a:close/>
                <a:moveTo>
                  <a:pt x="393047" y="537496"/>
                </a:moveTo>
                <a:cubicBezTo>
                  <a:pt x="403429" y="541306"/>
                  <a:pt x="412382" y="545402"/>
                  <a:pt x="419812" y="549783"/>
                </a:cubicBezTo>
                <a:cubicBezTo>
                  <a:pt x="420860" y="550355"/>
                  <a:pt x="422003" y="550736"/>
                  <a:pt x="423146" y="550736"/>
                </a:cubicBezTo>
                <a:cubicBezTo>
                  <a:pt x="425432" y="550736"/>
                  <a:pt x="427718" y="549593"/>
                  <a:pt x="428956" y="547402"/>
                </a:cubicBezTo>
                <a:cubicBezTo>
                  <a:pt x="430861" y="544259"/>
                  <a:pt x="429718" y="540163"/>
                  <a:pt x="426575" y="538258"/>
                </a:cubicBezTo>
                <a:cubicBezTo>
                  <a:pt x="418478" y="533495"/>
                  <a:pt x="408668" y="529019"/>
                  <a:pt x="397619" y="525018"/>
                </a:cubicBezTo>
                <a:cubicBezTo>
                  <a:pt x="394190" y="523780"/>
                  <a:pt x="390284" y="525494"/>
                  <a:pt x="389046" y="529019"/>
                </a:cubicBezTo>
                <a:cubicBezTo>
                  <a:pt x="387808" y="532543"/>
                  <a:pt x="389522" y="536353"/>
                  <a:pt x="393047" y="537591"/>
                </a:cubicBezTo>
                <a:close/>
                <a:moveTo>
                  <a:pt x="65387" y="619887"/>
                </a:moveTo>
                <a:cubicBezTo>
                  <a:pt x="55100" y="616077"/>
                  <a:pt x="46051" y="611981"/>
                  <a:pt x="38621" y="607600"/>
                </a:cubicBezTo>
                <a:cubicBezTo>
                  <a:pt x="35383" y="605790"/>
                  <a:pt x="31382" y="606838"/>
                  <a:pt x="29477" y="609981"/>
                </a:cubicBezTo>
                <a:cubicBezTo>
                  <a:pt x="27572" y="613124"/>
                  <a:pt x="28715" y="617220"/>
                  <a:pt x="31859" y="619125"/>
                </a:cubicBezTo>
                <a:cubicBezTo>
                  <a:pt x="40050" y="623888"/>
                  <a:pt x="49766" y="628364"/>
                  <a:pt x="60815" y="632460"/>
                </a:cubicBezTo>
                <a:cubicBezTo>
                  <a:pt x="61577" y="632746"/>
                  <a:pt x="62339" y="632841"/>
                  <a:pt x="63101" y="632841"/>
                </a:cubicBezTo>
                <a:cubicBezTo>
                  <a:pt x="65863" y="632841"/>
                  <a:pt x="68339" y="631126"/>
                  <a:pt x="69387" y="628460"/>
                </a:cubicBezTo>
                <a:cubicBezTo>
                  <a:pt x="70625" y="625031"/>
                  <a:pt x="68911" y="621221"/>
                  <a:pt x="65387" y="619887"/>
                </a:cubicBezTo>
                <a:close/>
                <a:moveTo>
                  <a:pt x="244552" y="643604"/>
                </a:moveTo>
                <a:lnTo>
                  <a:pt x="244361" y="643604"/>
                </a:lnTo>
                <a:cubicBezTo>
                  <a:pt x="239408" y="643699"/>
                  <a:pt x="234360" y="643795"/>
                  <a:pt x="229312" y="643795"/>
                </a:cubicBezTo>
                <a:cubicBezTo>
                  <a:pt x="224264" y="643795"/>
                  <a:pt x="219215" y="643795"/>
                  <a:pt x="214262" y="643604"/>
                </a:cubicBezTo>
                <a:lnTo>
                  <a:pt x="214072" y="643604"/>
                </a:lnTo>
                <a:cubicBezTo>
                  <a:pt x="210452" y="643604"/>
                  <a:pt x="207500" y="646462"/>
                  <a:pt x="207404" y="650081"/>
                </a:cubicBezTo>
                <a:cubicBezTo>
                  <a:pt x="207404" y="653796"/>
                  <a:pt x="210262" y="656844"/>
                  <a:pt x="213881" y="656939"/>
                </a:cubicBezTo>
                <a:cubicBezTo>
                  <a:pt x="218930" y="657035"/>
                  <a:pt x="224073" y="657130"/>
                  <a:pt x="229312" y="657130"/>
                </a:cubicBezTo>
                <a:cubicBezTo>
                  <a:pt x="234551" y="657130"/>
                  <a:pt x="239599" y="657130"/>
                  <a:pt x="244742" y="656939"/>
                </a:cubicBezTo>
                <a:cubicBezTo>
                  <a:pt x="248457" y="656939"/>
                  <a:pt x="251315" y="653796"/>
                  <a:pt x="251219" y="650081"/>
                </a:cubicBezTo>
                <a:cubicBezTo>
                  <a:pt x="251219" y="646462"/>
                  <a:pt x="248171" y="643604"/>
                  <a:pt x="244552" y="643604"/>
                </a:cubicBezTo>
                <a:close/>
                <a:moveTo>
                  <a:pt x="365234" y="628460"/>
                </a:moveTo>
                <a:cubicBezTo>
                  <a:pt x="355994" y="630841"/>
                  <a:pt x="345993" y="633032"/>
                  <a:pt x="335706" y="634841"/>
                </a:cubicBezTo>
                <a:cubicBezTo>
                  <a:pt x="332087" y="635508"/>
                  <a:pt x="329705" y="638937"/>
                  <a:pt x="330372" y="642557"/>
                </a:cubicBezTo>
                <a:cubicBezTo>
                  <a:pt x="330944" y="645795"/>
                  <a:pt x="333801" y="648081"/>
                  <a:pt x="336944" y="648081"/>
                </a:cubicBezTo>
                <a:cubicBezTo>
                  <a:pt x="337325" y="648081"/>
                  <a:pt x="337706" y="648081"/>
                  <a:pt x="338087" y="647986"/>
                </a:cubicBezTo>
                <a:cubicBezTo>
                  <a:pt x="348755" y="646081"/>
                  <a:pt x="358947" y="643890"/>
                  <a:pt x="368567" y="641414"/>
                </a:cubicBezTo>
                <a:cubicBezTo>
                  <a:pt x="372187" y="640461"/>
                  <a:pt x="374282" y="636842"/>
                  <a:pt x="373330" y="633317"/>
                </a:cubicBezTo>
                <a:cubicBezTo>
                  <a:pt x="372377" y="629698"/>
                  <a:pt x="368663" y="627602"/>
                  <a:pt x="365234" y="628555"/>
                </a:cubicBezTo>
                <a:close/>
                <a:moveTo>
                  <a:pt x="152445" y="518065"/>
                </a:moveTo>
                <a:cubicBezTo>
                  <a:pt x="152445" y="518065"/>
                  <a:pt x="153017" y="518065"/>
                  <a:pt x="153207" y="518065"/>
                </a:cubicBezTo>
                <a:cubicBezTo>
                  <a:pt x="163113" y="516922"/>
                  <a:pt x="173305" y="515969"/>
                  <a:pt x="183401" y="515207"/>
                </a:cubicBezTo>
                <a:cubicBezTo>
                  <a:pt x="187116" y="514922"/>
                  <a:pt x="189878" y="511778"/>
                  <a:pt x="189593" y="508063"/>
                </a:cubicBezTo>
                <a:cubicBezTo>
                  <a:pt x="189307" y="504349"/>
                  <a:pt x="185973" y="501777"/>
                  <a:pt x="182449" y="501872"/>
                </a:cubicBezTo>
                <a:cubicBezTo>
                  <a:pt x="172067" y="502634"/>
                  <a:pt x="161589" y="503587"/>
                  <a:pt x="151493" y="504730"/>
                </a:cubicBezTo>
                <a:cubicBezTo>
                  <a:pt x="147873" y="505206"/>
                  <a:pt x="145206" y="508445"/>
                  <a:pt x="145682" y="512159"/>
                </a:cubicBezTo>
                <a:cubicBezTo>
                  <a:pt x="146063" y="515588"/>
                  <a:pt x="148921" y="518065"/>
                  <a:pt x="152255" y="518065"/>
                </a:cubicBezTo>
                <a:close/>
                <a:moveTo>
                  <a:pt x="334849" y="522351"/>
                </a:moveTo>
                <a:cubicBezTo>
                  <a:pt x="345231" y="524161"/>
                  <a:pt x="355137" y="526352"/>
                  <a:pt x="364376" y="528638"/>
                </a:cubicBezTo>
                <a:cubicBezTo>
                  <a:pt x="364948" y="528733"/>
                  <a:pt x="365519" y="528828"/>
                  <a:pt x="365996" y="528828"/>
                </a:cubicBezTo>
                <a:cubicBezTo>
                  <a:pt x="368948" y="528828"/>
                  <a:pt x="371711" y="526828"/>
                  <a:pt x="372473" y="523780"/>
                </a:cubicBezTo>
                <a:cubicBezTo>
                  <a:pt x="373330" y="520160"/>
                  <a:pt x="371234" y="516541"/>
                  <a:pt x="367615" y="515684"/>
                </a:cubicBezTo>
                <a:cubicBezTo>
                  <a:pt x="358090" y="513302"/>
                  <a:pt x="347803" y="511016"/>
                  <a:pt x="337135" y="509111"/>
                </a:cubicBezTo>
                <a:cubicBezTo>
                  <a:pt x="333420" y="508445"/>
                  <a:pt x="330086" y="510921"/>
                  <a:pt x="329420" y="514541"/>
                </a:cubicBezTo>
                <a:cubicBezTo>
                  <a:pt x="328753" y="518160"/>
                  <a:pt x="331229" y="521589"/>
                  <a:pt x="334849" y="522256"/>
                </a:cubicBezTo>
                <a:close/>
                <a:moveTo>
                  <a:pt x="274651" y="515112"/>
                </a:moveTo>
                <a:cubicBezTo>
                  <a:pt x="284938" y="515779"/>
                  <a:pt x="295130" y="516731"/>
                  <a:pt x="304940" y="517874"/>
                </a:cubicBezTo>
                <a:cubicBezTo>
                  <a:pt x="305226" y="517874"/>
                  <a:pt x="305512" y="517874"/>
                  <a:pt x="305702" y="517874"/>
                </a:cubicBezTo>
                <a:cubicBezTo>
                  <a:pt x="309036" y="517874"/>
                  <a:pt x="311894" y="515398"/>
                  <a:pt x="312275" y="511969"/>
                </a:cubicBezTo>
                <a:cubicBezTo>
                  <a:pt x="312656" y="508349"/>
                  <a:pt x="310084" y="505016"/>
                  <a:pt x="306464" y="504539"/>
                </a:cubicBezTo>
                <a:cubicBezTo>
                  <a:pt x="296463" y="503396"/>
                  <a:pt x="286081" y="502349"/>
                  <a:pt x="275603" y="501682"/>
                </a:cubicBezTo>
                <a:cubicBezTo>
                  <a:pt x="271984" y="501491"/>
                  <a:pt x="268745" y="504158"/>
                  <a:pt x="268460" y="507873"/>
                </a:cubicBezTo>
                <a:cubicBezTo>
                  <a:pt x="268174" y="511588"/>
                  <a:pt x="270936" y="514731"/>
                  <a:pt x="274651" y="515017"/>
                </a:cubicBezTo>
                <a:close/>
                <a:moveTo>
                  <a:pt x="305798" y="639318"/>
                </a:moveTo>
                <a:cubicBezTo>
                  <a:pt x="295987" y="640461"/>
                  <a:pt x="285795" y="641509"/>
                  <a:pt x="275603" y="642176"/>
                </a:cubicBezTo>
                <a:cubicBezTo>
                  <a:pt x="271889" y="642461"/>
                  <a:pt x="269126" y="645605"/>
                  <a:pt x="269412" y="649319"/>
                </a:cubicBezTo>
                <a:cubicBezTo>
                  <a:pt x="269698" y="652844"/>
                  <a:pt x="272555" y="655511"/>
                  <a:pt x="276080" y="655511"/>
                </a:cubicBezTo>
                <a:cubicBezTo>
                  <a:pt x="276270" y="655511"/>
                  <a:pt x="276365" y="655511"/>
                  <a:pt x="276556" y="655511"/>
                </a:cubicBezTo>
                <a:cubicBezTo>
                  <a:pt x="287033" y="654749"/>
                  <a:pt x="297416" y="653796"/>
                  <a:pt x="307512" y="652558"/>
                </a:cubicBezTo>
                <a:cubicBezTo>
                  <a:pt x="311132" y="652082"/>
                  <a:pt x="313799" y="648748"/>
                  <a:pt x="313322" y="645128"/>
                </a:cubicBezTo>
                <a:cubicBezTo>
                  <a:pt x="312846" y="641509"/>
                  <a:pt x="309512" y="638937"/>
                  <a:pt x="305893" y="639318"/>
                </a:cubicBezTo>
                <a:close/>
                <a:moveTo>
                  <a:pt x="420669" y="607219"/>
                </a:moveTo>
                <a:cubicBezTo>
                  <a:pt x="413240" y="611600"/>
                  <a:pt x="404286" y="615791"/>
                  <a:pt x="393999" y="619601"/>
                </a:cubicBezTo>
                <a:cubicBezTo>
                  <a:pt x="390570" y="620840"/>
                  <a:pt x="388760" y="624745"/>
                  <a:pt x="390094" y="628174"/>
                </a:cubicBezTo>
                <a:cubicBezTo>
                  <a:pt x="391046" y="630841"/>
                  <a:pt x="393618" y="632555"/>
                  <a:pt x="396380" y="632555"/>
                </a:cubicBezTo>
                <a:cubicBezTo>
                  <a:pt x="397142" y="632555"/>
                  <a:pt x="397904" y="632460"/>
                  <a:pt x="398666" y="632174"/>
                </a:cubicBezTo>
                <a:cubicBezTo>
                  <a:pt x="409715" y="628079"/>
                  <a:pt x="419431" y="623602"/>
                  <a:pt x="427527" y="618744"/>
                </a:cubicBezTo>
                <a:cubicBezTo>
                  <a:pt x="430670" y="616839"/>
                  <a:pt x="431718" y="612743"/>
                  <a:pt x="429813" y="609600"/>
                </a:cubicBezTo>
                <a:cubicBezTo>
                  <a:pt x="427908" y="606457"/>
                  <a:pt x="423812" y="605409"/>
                  <a:pt x="420669" y="607314"/>
                </a:cubicBezTo>
                <a:close/>
                <a:moveTo>
                  <a:pt x="213691" y="513779"/>
                </a:moveTo>
                <a:lnTo>
                  <a:pt x="213881" y="513779"/>
                </a:lnTo>
                <a:cubicBezTo>
                  <a:pt x="223883" y="513493"/>
                  <a:pt x="234265" y="513493"/>
                  <a:pt x="244266" y="513779"/>
                </a:cubicBezTo>
                <a:cubicBezTo>
                  <a:pt x="248171" y="513969"/>
                  <a:pt x="251029" y="510921"/>
                  <a:pt x="251124" y="507302"/>
                </a:cubicBezTo>
                <a:cubicBezTo>
                  <a:pt x="251124" y="503587"/>
                  <a:pt x="248267" y="500539"/>
                  <a:pt x="244647" y="500444"/>
                </a:cubicBezTo>
                <a:cubicBezTo>
                  <a:pt x="234455" y="500253"/>
                  <a:pt x="223883" y="500158"/>
                  <a:pt x="213691" y="500444"/>
                </a:cubicBezTo>
                <a:cubicBezTo>
                  <a:pt x="209976" y="500444"/>
                  <a:pt x="207119" y="503587"/>
                  <a:pt x="207214" y="507302"/>
                </a:cubicBezTo>
                <a:cubicBezTo>
                  <a:pt x="207214" y="510921"/>
                  <a:pt x="210262" y="513779"/>
                  <a:pt x="213881" y="513779"/>
                </a:cubicBezTo>
                <a:close/>
              </a:path>
            </a:pathLst>
          </a:custGeom>
          <a:solidFill>
            <a:schemeClr val="bg1"/>
          </a:solid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28C1823A-72DA-CF67-D4B8-FE8E039F9528}"/>
              </a:ext>
            </a:extLst>
          </p:cNvPr>
          <p:cNvSpPr txBox="1"/>
          <p:nvPr/>
        </p:nvSpPr>
        <p:spPr>
          <a:xfrm>
            <a:off x="9390729" y="3247556"/>
            <a:ext cx="1233423" cy="430887"/>
          </a:xfrm>
          <a:prstGeom prst="rect">
            <a:avLst/>
          </a:prstGeom>
          <a:noFill/>
        </p:spPr>
        <p:txBody>
          <a:bodyPr wrap="square">
            <a:spAutoFit/>
          </a:bodyPr>
          <a:lstStyle/>
          <a:p>
            <a:pPr lvl="0" algn="ctr">
              <a:defRPr/>
            </a:pPr>
            <a:r>
              <a:rPr lang="en-US" sz="1100">
                <a:solidFill>
                  <a:srgbClr val="FFFFFF"/>
                </a:solidFill>
              </a:rPr>
              <a:t>Developers /</a:t>
            </a:r>
          </a:p>
          <a:p>
            <a:pPr lvl="0" algn="ctr">
              <a:defRPr/>
            </a:pPr>
            <a:r>
              <a:rPr lang="en-US" sz="1100">
                <a:solidFill>
                  <a:srgbClr val="FFFFFF"/>
                </a:solidFill>
              </a:rPr>
              <a:t>T-Shaped</a:t>
            </a:r>
          </a:p>
        </p:txBody>
      </p:sp>
      <p:sp>
        <p:nvSpPr>
          <p:cNvPr id="67" name="Graphic 48">
            <a:extLst>
              <a:ext uri="{FF2B5EF4-FFF2-40B4-BE49-F238E27FC236}">
                <a16:creationId xmlns:a16="http://schemas.microsoft.com/office/drawing/2014/main" id="{71CA6499-755F-5775-D2DD-4BA51AB03717}"/>
              </a:ext>
            </a:extLst>
          </p:cNvPr>
          <p:cNvSpPr/>
          <p:nvPr/>
        </p:nvSpPr>
        <p:spPr>
          <a:xfrm>
            <a:off x="9533284" y="5315390"/>
            <a:ext cx="323670" cy="468000"/>
          </a:xfrm>
          <a:custGeom>
            <a:avLst/>
            <a:gdLst>
              <a:gd name="connsiteX0" fmla="*/ 226740 w 457926"/>
              <a:gd name="connsiteY0" fmla="*/ 296799 h 657129"/>
              <a:gd name="connsiteX1" fmla="*/ 375140 w 457926"/>
              <a:gd name="connsiteY1" fmla="*/ 148400 h 657129"/>
              <a:gd name="connsiteX2" fmla="*/ 226740 w 457926"/>
              <a:gd name="connsiteY2" fmla="*/ 0 h 657129"/>
              <a:gd name="connsiteX3" fmla="*/ 78341 w 457926"/>
              <a:gd name="connsiteY3" fmla="*/ 148400 h 657129"/>
              <a:gd name="connsiteX4" fmla="*/ 226740 w 457926"/>
              <a:gd name="connsiteY4" fmla="*/ 296799 h 657129"/>
              <a:gd name="connsiteX5" fmla="*/ 226740 w 457926"/>
              <a:gd name="connsiteY5" fmla="*/ 13240 h 657129"/>
              <a:gd name="connsiteX6" fmla="*/ 361805 w 457926"/>
              <a:gd name="connsiteY6" fmla="*/ 148304 h 657129"/>
              <a:gd name="connsiteX7" fmla="*/ 226740 w 457926"/>
              <a:gd name="connsiteY7" fmla="*/ 283369 h 657129"/>
              <a:gd name="connsiteX8" fmla="*/ 91676 w 457926"/>
              <a:gd name="connsiteY8" fmla="*/ 148304 h 657129"/>
              <a:gd name="connsiteX9" fmla="*/ 226740 w 457926"/>
              <a:gd name="connsiteY9" fmla="*/ 13240 h 657129"/>
              <a:gd name="connsiteX10" fmla="*/ 229502 w 457926"/>
              <a:gd name="connsiteY10" fmla="*/ 347282 h 657129"/>
              <a:gd name="connsiteX11" fmla="*/ 57862 w 457926"/>
              <a:gd name="connsiteY11" fmla="*/ 415957 h 657129"/>
              <a:gd name="connsiteX12" fmla="*/ 617 w 457926"/>
              <a:gd name="connsiteY12" fmla="*/ 579311 h 657129"/>
              <a:gd name="connsiteX13" fmla="*/ 1379 w 457926"/>
              <a:gd name="connsiteY13" fmla="*/ 581787 h 657129"/>
              <a:gd name="connsiteX14" fmla="*/ 6808 w 457926"/>
              <a:gd name="connsiteY14" fmla="*/ 596837 h 657129"/>
              <a:gd name="connsiteX15" fmla="*/ 12428 w 457926"/>
              <a:gd name="connsiteY15" fmla="*/ 599885 h 657129"/>
              <a:gd name="connsiteX16" fmla="*/ 16047 w 457926"/>
              <a:gd name="connsiteY16" fmla="*/ 598837 h 657129"/>
              <a:gd name="connsiteX17" fmla="*/ 18047 w 457926"/>
              <a:gd name="connsiteY17" fmla="*/ 589598 h 657129"/>
              <a:gd name="connsiteX18" fmla="*/ 14523 w 457926"/>
              <a:gd name="connsiteY18" fmla="*/ 578549 h 657129"/>
              <a:gd name="connsiteX19" fmla="*/ 17857 w 457926"/>
              <a:gd name="connsiteY19" fmla="*/ 567881 h 657129"/>
              <a:gd name="connsiteX20" fmla="*/ 15666 w 457926"/>
              <a:gd name="connsiteY20" fmla="*/ 558737 h 657129"/>
              <a:gd name="connsiteX21" fmla="*/ 13475 w 457926"/>
              <a:gd name="connsiteY21" fmla="*/ 557974 h 657129"/>
              <a:gd name="connsiteX22" fmla="*/ 67673 w 457926"/>
              <a:gd name="connsiteY22" fmla="*/ 424910 h 657129"/>
              <a:gd name="connsiteX23" fmla="*/ 229407 w 457926"/>
              <a:gd name="connsiteY23" fmla="*/ 360521 h 657129"/>
              <a:gd name="connsiteX24" fmla="*/ 443053 w 457926"/>
              <a:gd name="connsiteY24" fmla="*/ 557974 h 657129"/>
              <a:gd name="connsiteX25" fmla="*/ 442481 w 457926"/>
              <a:gd name="connsiteY25" fmla="*/ 558165 h 657129"/>
              <a:gd name="connsiteX26" fmla="*/ 440481 w 457926"/>
              <a:gd name="connsiteY26" fmla="*/ 567404 h 657129"/>
              <a:gd name="connsiteX27" fmla="*/ 444101 w 457926"/>
              <a:gd name="connsiteY27" fmla="*/ 578549 h 657129"/>
              <a:gd name="connsiteX28" fmla="*/ 440862 w 457926"/>
              <a:gd name="connsiteY28" fmla="*/ 589121 h 657129"/>
              <a:gd name="connsiteX29" fmla="*/ 443053 w 457926"/>
              <a:gd name="connsiteY29" fmla="*/ 598265 h 657129"/>
              <a:gd name="connsiteX30" fmla="*/ 446482 w 457926"/>
              <a:gd name="connsiteY30" fmla="*/ 599218 h 657129"/>
              <a:gd name="connsiteX31" fmla="*/ 452197 w 457926"/>
              <a:gd name="connsiteY31" fmla="*/ 595979 h 657129"/>
              <a:gd name="connsiteX32" fmla="*/ 457150 w 457926"/>
              <a:gd name="connsiteY32" fmla="*/ 581406 h 657129"/>
              <a:gd name="connsiteX33" fmla="*/ 457912 w 457926"/>
              <a:gd name="connsiteY33" fmla="*/ 578168 h 657129"/>
              <a:gd name="connsiteX34" fmla="*/ 229312 w 457926"/>
              <a:gd name="connsiteY34" fmla="*/ 347091 h 657129"/>
              <a:gd name="connsiteX35" fmla="*/ 34907 w 457926"/>
              <a:gd name="connsiteY35" fmla="*/ 551021 h 657129"/>
              <a:gd name="connsiteX36" fmla="*/ 38336 w 457926"/>
              <a:gd name="connsiteY36" fmla="*/ 550069 h 657129"/>
              <a:gd name="connsiteX37" fmla="*/ 65101 w 457926"/>
              <a:gd name="connsiteY37" fmla="*/ 537686 h 657129"/>
              <a:gd name="connsiteX38" fmla="*/ 69006 w 457926"/>
              <a:gd name="connsiteY38" fmla="*/ 529114 h 657129"/>
              <a:gd name="connsiteX39" fmla="*/ 60434 w 457926"/>
              <a:gd name="connsiteY39" fmla="*/ 525209 h 657129"/>
              <a:gd name="connsiteX40" fmla="*/ 31478 w 457926"/>
              <a:gd name="connsiteY40" fmla="*/ 538639 h 657129"/>
              <a:gd name="connsiteX41" fmla="*/ 29096 w 457926"/>
              <a:gd name="connsiteY41" fmla="*/ 547783 h 657129"/>
              <a:gd name="connsiteX42" fmla="*/ 34811 w 457926"/>
              <a:gd name="connsiteY42" fmla="*/ 551021 h 657129"/>
              <a:gd name="connsiteX43" fmla="*/ 92057 w 457926"/>
              <a:gd name="connsiteY43" fmla="*/ 529114 h 657129"/>
              <a:gd name="connsiteX44" fmla="*/ 93676 w 457926"/>
              <a:gd name="connsiteY44" fmla="*/ 528923 h 657129"/>
              <a:gd name="connsiteX45" fmla="*/ 123203 w 457926"/>
              <a:gd name="connsiteY45" fmla="*/ 522542 h 657129"/>
              <a:gd name="connsiteX46" fmla="*/ 128537 w 457926"/>
              <a:gd name="connsiteY46" fmla="*/ 514826 h 657129"/>
              <a:gd name="connsiteX47" fmla="*/ 120822 w 457926"/>
              <a:gd name="connsiteY47" fmla="*/ 509492 h 657129"/>
              <a:gd name="connsiteX48" fmla="*/ 90342 w 457926"/>
              <a:gd name="connsiteY48" fmla="*/ 516065 h 657129"/>
              <a:gd name="connsiteX49" fmla="*/ 85580 w 457926"/>
              <a:gd name="connsiteY49" fmla="*/ 524161 h 657129"/>
              <a:gd name="connsiteX50" fmla="*/ 92057 w 457926"/>
              <a:gd name="connsiteY50" fmla="*/ 529209 h 657129"/>
              <a:gd name="connsiteX51" fmla="*/ 123680 w 457926"/>
              <a:gd name="connsiteY51" fmla="*/ 635032 h 657129"/>
              <a:gd name="connsiteX52" fmla="*/ 94152 w 457926"/>
              <a:gd name="connsiteY52" fmla="*/ 628650 h 657129"/>
              <a:gd name="connsiteX53" fmla="*/ 86056 w 457926"/>
              <a:gd name="connsiteY53" fmla="*/ 633508 h 657129"/>
              <a:gd name="connsiteX54" fmla="*/ 90914 w 457926"/>
              <a:gd name="connsiteY54" fmla="*/ 641604 h 657129"/>
              <a:gd name="connsiteX55" fmla="*/ 121394 w 457926"/>
              <a:gd name="connsiteY55" fmla="*/ 648176 h 657129"/>
              <a:gd name="connsiteX56" fmla="*/ 122537 w 457926"/>
              <a:gd name="connsiteY56" fmla="*/ 648272 h 657129"/>
              <a:gd name="connsiteX57" fmla="*/ 129109 w 457926"/>
              <a:gd name="connsiteY57" fmla="*/ 642747 h 657129"/>
              <a:gd name="connsiteX58" fmla="*/ 123680 w 457926"/>
              <a:gd name="connsiteY58" fmla="*/ 635032 h 657129"/>
              <a:gd name="connsiteX59" fmla="*/ 183878 w 457926"/>
              <a:gd name="connsiteY59" fmla="*/ 642271 h 657129"/>
              <a:gd name="connsiteX60" fmla="*/ 153588 w 457926"/>
              <a:gd name="connsiteY60" fmla="*/ 639413 h 657129"/>
              <a:gd name="connsiteX61" fmla="*/ 146159 w 457926"/>
              <a:gd name="connsiteY61" fmla="*/ 645224 h 657129"/>
              <a:gd name="connsiteX62" fmla="*/ 151969 w 457926"/>
              <a:gd name="connsiteY62" fmla="*/ 652653 h 657129"/>
              <a:gd name="connsiteX63" fmla="*/ 182830 w 457926"/>
              <a:gd name="connsiteY63" fmla="*/ 655511 h 657129"/>
              <a:gd name="connsiteX64" fmla="*/ 183306 w 457926"/>
              <a:gd name="connsiteY64" fmla="*/ 655511 h 657129"/>
              <a:gd name="connsiteX65" fmla="*/ 189974 w 457926"/>
              <a:gd name="connsiteY65" fmla="*/ 649319 h 657129"/>
              <a:gd name="connsiteX66" fmla="*/ 183782 w 457926"/>
              <a:gd name="connsiteY66" fmla="*/ 642176 h 657129"/>
              <a:gd name="connsiteX67" fmla="*/ 393047 w 457926"/>
              <a:gd name="connsiteY67" fmla="*/ 537496 h 657129"/>
              <a:gd name="connsiteX68" fmla="*/ 419812 w 457926"/>
              <a:gd name="connsiteY68" fmla="*/ 549783 h 657129"/>
              <a:gd name="connsiteX69" fmla="*/ 423146 w 457926"/>
              <a:gd name="connsiteY69" fmla="*/ 550736 h 657129"/>
              <a:gd name="connsiteX70" fmla="*/ 428956 w 457926"/>
              <a:gd name="connsiteY70" fmla="*/ 547402 h 657129"/>
              <a:gd name="connsiteX71" fmla="*/ 426575 w 457926"/>
              <a:gd name="connsiteY71" fmla="*/ 538258 h 657129"/>
              <a:gd name="connsiteX72" fmla="*/ 397619 w 457926"/>
              <a:gd name="connsiteY72" fmla="*/ 525018 h 657129"/>
              <a:gd name="connsiteX73" fmla="*/ 389046 w 457926"/>
              <a:gd name="connsiteY73" fmla="*/ 529019 h 657129"/>
              <a:gd name="connsiteX74" fmla="*/ 393047 w 457926"/>
              <a:gd name="connsiteY74" fmla="*/ 537591 h 657129"/>
              <a:gd name="connsiteX75" fmla="*/ 65387 w 457926"/>
              <a:gd name="connsiteY75" fmla="*/ 619887 h 657129"/>
              <a:gd name="connsiteX76" fmla="*/ 38621 w 457926"/>
              <a:gd name="connsiteY76" fmla="*/ 607600 h 657129"/>
              <a:gd name="connsiteX77" fmla="*/ 29477 w 457926"/>
              <a:gd name="connsiteY77" fmla="*/ 609981 h 657129"/>
              <a:gd name="connsiteX78" fmla="*/ 31859 w 457926"/>
              <a:gd name="connsiteY78" fmla="*/ 619125 h 657129"/>
              <a:gd name="connsiteX79" fmla="*/ 60815 w 457926"/>
              <a:gd name="connsiteY79" fmla="*/ 632460 h 657129"/>
              <a:gd name="connsiteX80" fmla="*/ 63101 w 457926"/>
              <a:gd name="connsiteY80" fmla="*/ 632841 h 657129"/>
              <a:gd name="connsiteX81" fmla="*/ 69387 w 457926"/>
              <a:gd name="connsiteY81" fmla="*/ 628460 h 657129"/>
              <a:gd name="connsiteX82" fmla="*/ 65387 w 457926"/>
              <a:gd name="connsiteY82" fmla="*/ 619887 h 657129"/>
              <a:gd name="connsiteX83" fmla="*/ 244552 w 457926"/>
              <a:gd name="connsiteY83" fmla="*/ 643604 h 657129"/>
              <a:gd name="connsiteX84" fmla="*/ 244361 w 457926"/>
              <a:gd name="connsiteY84" fmla="*/ 643604 h 657129"/>
              <a:gd name="connsiteX85" fmla="*/ 229312 w 457926"/>
              <a:gd name="connsiteY85" fmla="*/ 643795 h 657129"/>
              <a:gd name="connsiteX86" fmla="*/ 214262 w 457926"/>
              <a:gd name="connsiteY86" fmla="*/ 643604 h 657129"/>
              <a:gd name="connsiteX87" fmla="*/ 214072 w 457926"/>
              <a:gd name="connsiteY87" fmla="*/ 643604 h 657129"/>
              <a:gd name="connsiteX88" fmla="*/ 207404 w 457926"/>
              <a:gd name="connsiteY88" fmla="*/ 650081 h 657129"/>
              <a:gd name="connsiteX89" fmla="*/ 213881 w 457926"/>
              <a:gd name="connsiteY89" fmla="*/ 656939 h 657129"/>
              <a:gd name="connsiteX90" fmla="*/ 229312 w 457926"/>
              <a:gd name="connsiteY90" fmla="*/ 657130 h 657129"/>
              <a:gd name="connsiteX91" fmla="*/ 244742 w 457926"/>
              <a:gd name="connsiteY91" fmla="*/ 656939 h 657129"/>
              <a:gd name="connsiteX92" fmla="*/ 251219 w 457926"/>
              <a:gd name="connsiteY92" fmla="*/ 650081 h 657129"/>
              <a:gd name="connsiteX93" fmla="*/ 244552 w 457926"/>
              <a:gd name="connsiteY93" fmla="*/ 643604 h 657129"/>
              <a:gd name="connsiteX94" fmla="*/ 365234 w 457926"/>
              <a:gd name="connsiteY94" fmla="*/ 628460 h 657129"/>
              <a:gd name="connsiteX95" fmla="*/ 335706 w 457926"/>
              <a:gd name="connsiteY95" fmla="*/ 634841 h 657129"/>
              <a:gd name="connsiteX96" fmla="*/ 330372 w 457926"/>
              <a:gd name="connsiteY96" fmla="*/ 642557 h 657129"/>
              <a:gd name="connsiteX97" fmla="*/ 336944 w 457926"/>
              <a:gd name="connsiteY97" fmla="*/ 648081 h 657129"/>
              <a:gd name="connsiteX98" fmla="*/ 338087 w 457926"/>
              <a:gd name="connsiteY98" fmla="*/ 647986 h 657129"/>
              <a:gd name="connsiteX99" fmla="*/ 368567 w 457926"/>
              <a:gd name="connsiteY99" fmla="*/ 641414 h 657129"/>
              <a:gd name="connsiteX100" fmla="*/ 373330 w 457926"/>
              <a:gd name="connsiteY100" fmla="*/ 633317 h 657129"/>
              <a:gd name="connsiteX101" fmla="*/ 365234 w 457926"/>
              <a:gd name="connsiteY101" fmla="*/ 628555 h 657129"/>
              <a:gd name="connsiteX102" fmla="*/ 152445 w 457926"/>
              <a:gd name="connsiteY102" fmla="*/ 518065 h 657129"/>
              <a:gd name="connsiteX103" fmla="*/ 153207 w 457926"/>
              <a:gd name="connsiteY103" fmla="*/ 518065 h 657129"/>
              <a:gd name="connsiteX104" fmla="*/ 183401 w 457926"/>
              <a:gd name="connsiteY104" fmla="*/ 515207 h 657129"/>
              <a:gd name="connsiteX105" fmla="*/ 189593 w 457926"/>
              <a:gd name="connsiteY105" fmla="*/ 508063 h 657129"/>
              <a:gd name="connsiteX106" fmla="*/ 182449 w 457926"/>
              <a:gd name="connsiteY106" fmla="*/ 501872 h 657129"/>
              <a:gd name="connsiteX107" fmla="*/ 151493 w 457926"/>
              <a:gd name="connsiteY107" fmla="*/ 504730 h 657129"/>
              <a:gd name="connsiteX108" fmla="*/ 145682 w 457926"/>
              <a:gd name="connsiteY108" fmla="*/ 512159 h 657129"/>
              <a:gd name="connsiteX109" fmla="*/ 152255 w 457926"/>
              <a:gd name="connsiteY109" fmla="*/ 518065 h 657129"/>
              <a:gd name="connsiteX110" fmla="*/ 334849 w 457926"/>
              <a:gd name="connsiteY110" fmla="*/ 522351 h 657129"/>
              <a:gd name="connsiteX111" fmla="*/ 364376 w 457926"/>
              <a:gd name="connsiteY111" fmla="*/ 528638 h 657129"/>
              <a:gd name="connsiteX112" fmla="*/ 365996 w 457926"/>
              <a:gd name="connsiteY112" fmla="*/ 528828 h 657129"/>
              <a:gd name="connsiteX113" fmla="*/ 372473 w 457926"/>
              <a:gd name="connsiteY113" fmla="*/ 523780 h 657129"/>
              <a:gd name="connsiteX114" fmla="*/ 367615 w 457926"/>
              <a:gd name="connsiteY114" fmla="*/ 515684 h 657129"/>
              <a:gd name="connsiteX115" fmla="*/ 337135 w 457926"/>
              <a:gd name="connsiteY115" fmla="*/ 509111 h 657129"/>
              <a:gd name="connsiteX116" fmla="*/ 329420 w 457926"/>
              <a:gd name="connsiteY116" fmla="*/ 514541 h 657129"/>
              <a:gd name="connsiteX117" fmla="*/ 334849 w 457926"/>
              <a:gd name="connsiteY117" fmla="*/ 522256 h 657129"/>
              <a:gd name="connsiteX118" fmla="*/ 274651 w 457926"/>
              <a:gd name="connsiteY118" fmla="*/ 515112 h 657129"/>
              <a:gd name="connsiteX119" fmla="*/ 304940 w 457926"/>
              <a:gd name="connsiteY119" fmla="*/ 517874 h 657129"/>
              <a:gd name="connsiteX120" fmla="*/ 305702 w 457926"/>
              <a:gd name="connsiteY120" fmla="*/ 517874 h 657129"/>
              <a:gd name="connsiteX121" fmla="*/ 312275 w 457926"/>
              <a:gd name="connsiteY121" fmla="*/ 511969 h 657129"/>
              <a:gd name="connsiteX122" fmla="*/ 306464 w 457926"/>
              <a:gd name="connsiteY122" fmla="*/ 504539 h 657129"/>
              <a:gd name="connsiteX123" fmla="*/ 275603 w 457926"/>
              <a:gd name="connsiteY123" fmla="*/ 501682 h 657129"/>
              <a:gd name="connsiteX124" fmla="*/ 268460 w 457926"/>
              <a:gd name="connsiteY124" fmla="*/ 507873 h 657129"/>
              <a:gd name="connsiteX125" fmla="*/ 274651 w 457926"/>
              <a:gd name="connsiteY125" fmla="*/ 515017 h 657129"/>
              <a:gd name="connsiteX126" fmla="*/ 305798 w 457926"/>
              <a:gd name="connsiteY126" fmla="*/ 639318 h 657129"/>
              <a:gd name="connsiteX127" fmla="*/ 275603 w 457926"/>
              <a:gd name="connsiteY127" fmla="*/ 642176 h 657129"/>
              <a:gd name="connsiteX128" fmla="*/ 269412 w 457926"/>
              <a:gd name="connsiteY128" fmla="*/ 649319 h 657129"/>
              <a:gd name="connsiteX129" fmla="*/ 276080 w 457926"/>
              <a:gd name="connsiteY129" fmla="*/ 655511 h 657129"/>
              <a:gd name="connsiteX130" fmla="*/ 276556 w 457926"/>
              <a:gd name="connsiteY130" fmla="*/ 655511 h 657129"/>
              <a:gd name="connsiteX131" fmla="*/ 307512 w 457926"/>
              <a:gd name="connsiteY131" fmla="*/ 652558 h 657129"/>
              <a:gd name="connsiteX132" fmla="*/ 313322 w 457926"/>
              <a:gd name="connsiteY132" fmla="*/ 645128 h 657129"/>
              <a:gd name="connsiteX133" fmla="*/ 305893 w 457926"/>
              <a:gd name="connsiteY133" fmla="*/ 639318 h 657129"/>
              <a:gd name="connsiteX134" fmla="*/ 420669 w 457926"/>
              <a:gd name="connsiteY134" fmla="*/ 607219 h 657129"/>
              <a:gd name="connsiteX135" fmla="*/ 393999 w 457926"/>
              <a:gd name="connsiteY135" fmla="*/ 619601 h 657129"/>
              <a:gd name="connsiteX136" fmla="*/ 390094 w 457926"/>
              <a:gd name="connsiteY136" fmla="*/ 628174 h 657129"/>
              <a:gd name="connsiteX137" fmla="*/ 396380 w 457926"/>
              <a:gd name="connsiteY137" fmla="*/ 632555 h 657129"/>
              <a:gd name="connsiteX138" fmla="*/ 398666 w 457926"/>
              <a:gd name="connsiteY138" fmla="*/ 632174 h 657129"/>
              <a:gd name="connsiteX139" fmla="*/ 427527 w 457926"/>
              <a:gd name="connsiteY139" fmla="*/ 618744 h 657129"/>
              <a:gd name="connsiteX140" fmla="*/ 429813 w 457926"/>
              <a:gd name="connsiteY140" fmla="*/ 609600 h 657129"/>
              <a:gd name="connsiteX141" fmla="*/ 420669 w 457926"/>
              <a:gd name="connsiteY141" fmla="*/ 607314 h 657129"/>
              <a:gd name="connsiteX142" fmla="*/ 213691 w 457926"/>
              <a:gd name="connsiteY142" fmla="*/ 513779 h 657129"/>
              <a:gd name="connsiteX143" fmla="*/ 213881 w 457926"/>
              <a:gd name="connsiteY143" fmla="*/ 513779 h 657129"/>
              <a:gd name="connsiteX144" fmla="*/ 244266 w 457926"/>
              <a:gd name="connsiteY144" fmla="*/ 513779 h 657129"/>
              <a:gd name="connsiteX145" fmla="*/ 251124 w 457926"/>
              <a:gd name="connsiteY145" fmla="*/ 507302 h 657129"/>
              <a:gd name="connsiteX146" fmla="*/ 244647 w 457926"/>
              <a:gd name="connsiteY146" fmla="*/ 500444 h 657129"/>
              <a:gd name="connsiteX147" fmla="*/ 213691 w 457926"/>
              <a:gd name="connsiteY147" fmla="*/ 500444 h 657129"/>
              <a:gd name="connsiteX148" fmla="*/ 207214 w 457926"/>
              <a:gd name="connsiteY148" fmla="*/ 507302 h 657129"/>
              <a:gd name="connsiteX149" fmla="*/ 213881 w 457926"/>
              <a:gd name="connsiteY149" fmla="*/ 513779 h 6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57926" h="657129">
                <a:moveTo>
                  <a:pt x="226740" y="296799"/>
                </a:moveTo>
                <a:cubicBezTo>
                  <a:pt x="308560" y="296799"/>
                  <a:pt x="375140" y="230219"/>
                  <a:pt x="375140" y="148400"/>
                </a:cubicBezTo>
                <a:cubicBezTo>
                  <a:pt x="375140" y="66580"/>
                  <a:pt x="308560" y="0"/>
                  <a:pt x="226740" y="0"/>
                </a:cubicBezTo>
                <a:cubicBezTo>
                  <a:pt x="144920" y="0"/>
                  <a:pt x="78341" y="66580"/>
                  <a:pt x="78341" y="148400"/>
                </a:cubicBezTo>
                <a:cubicBezTo>
                  <a:pt x="78341" y="230219"/>
                  <a:pt x="144920" y="296799"/>
                  <a:pt x="226740" y="296799"/>
                </a:cubicBezTo>
                <a:close/>
                <a:moveTo>
                  <a:pt x="226740" y="13240"/>
                </a:moveTo>
                <a:cubicBezTo>
                  <a:pt x="301226" y="13240"/>
                  <a:pt x="361805" y="73819"/>
                  <a:pt x="361805" y="148304"/>
                </a:cubicBezTo>
                <a:cubicBezTo>
                  <a:pt x="361805" y="222790"/>
                  <a:pt x="301226" y="283369"/>
                  <a:pt x="226740" y="283369"/>
                </a:cubicBezTo>
                <a:cubicBezTo>
                  <a:pt x="152255" y="283369"/>
                  <a:pt x="91676" y="222790"/>
                  <a:pt x="91676" y="148304"/>
                </a:cubicBezTo>
                <a:cubicBezTo>
                  <a:pt x="91676" y="73819"/>
                  <a:pt x="152255" y="13240"/>
                  <a:pt x="226740" y="13240"/>
                </a:cubicBezTo>
                <a:close/>
                <a:moveTo>
                  <a:pt x="229502" y="347282"/>
                </a:moveTo>
                <a:cubicBezTo>
                  <a:pt x="157208" y="347282"/>
                  <a:pt x="99486" y="370427"/>
                  <a:pt x="57862" y="415957"/>
                </a:cubicBezTo>
                <a:cubicBezTo>
                  <a:pt x="12523" y="465582"/>
                  <a:pt x="-3479" y="533781"/>
                  <a:pt x="617" y="579311"/>
                </a:cubicBezTo>
                <a:cubicBezTo>
                  <a:pt x="617" y="580263"/>
                  <a:pt x="998" y="581025"/>
                  <a:pt x="1379" y="581787"/>
                </a:cubicBezTo>
                <a:cubicBezTo>
                  <a:pt x="1950" y="586931"/>
                  <a:pt x="3665" y="591979"/>
                  <a:pt x="6808" y="596837"/>
                </a:cubicBezTo>
                <a:cubicBezTo>
                  <a:pt x="8046" y="598837"/>
                  <a:pt x="10237" y="599885"/>
                  <a:pt x="12428" y="599885"/>
                </a:cubicBezTo>
                <a:cubicBezTo>
                  <a:pt x="13666" y="599885"/>
                  <a:pt x="14904" y="599504"/>
                  <a:pt x="16047" y="598837"/>
                </a:cubicBezTo>
                <a:cubicBezTo>
                  <a:pt x="19190" y="596837"/>
                  <a:pt x="20048" y="592741"/>
                  <a:pt x="18047" y="589598"/>
                </a:cubicBezTo>
                <a:cubicBezTo>
                  <a:pt x="15666" y="585883"/>
                  <a:pt x="14523" y="582263"/>
                  <a:pt x="14523" y="578549"/>
                </a:cubicBezTo>
                <a:cubicBezTo>
                  <a:pt x="14523" y="574929"/>
                  <a:pt x="15571" y="571500"/>
                  <a:pt x="17857" y="567881"/>
                </a:cubicBezTo>
                <a:cubicBezTo>
                  <a:pt x="19762" y="564737"/>
                  <a:pt x="18809" y="560642"/>
                  <a:pt x="15666" y="558737"/>
                </a:cubicBezTo>
                <a:cubicBezTo>
                  <a:pt x="14999" y="558356"/>
                  <a:pt x="14237" y="558070"/>
                  <a:pt x="13475" y="557974"/>
                </a:cubicBezTo>
                <a:cubicBezTo>
                  <a:pt x="15095" y="517017"/>
                  <a:pt x="31382" y="464725"/>
                  <a:pt x="67673" y="424910"/>
                </a:cubicBezTo>
                <a:cubicBezTo>
                  <a:pt x="106630" y="382238"/>
                  <a:pt x="161113" y="360521"/>
                  <a:pt x="229407" y="360521"/>
                </a:cubicBezTo>
                <a:cubicBezTo>
                  <a:pt x="275603" y="360521"/>
                  <a:pt x="423431" y="375190"/>
                  <a:pt x="443053" y="557974"/>
                </a:cubicBezTo>
                <a:cubicBezTo>
                  <a:pt x="442862" y="557974"/>
                  <a:pt x="442672" y="558070"/>
                  <a:pt x="442481" y="558165"/>
                </a:cubicBezTo>
                <a:cubicBezTo>
                  <a:pt x="439338" y="560165"/>
                  <a:pt x="438481" y="564261"/>
                  <a:pt x="440481" y="567404"/>
                </a:cubicBezTo>
                <a:cubicBezTo>
                  <a:pt x="442958" y="571214"/>
                  <a:pt x="444101" y="574834"/>
                  <a:pt x="444101" y="578549"/>
                </a:cubicBezTo>
                <a:cubicBezTo>
                  <a:pt x="444101" y="581978"/>
                  <a:pt x="443053" y="585597"/>
                  <a:pt x="440862" y="589121"/>
                </a:cubicBezTo>
                <a:cubicBezTo>
                  <a:pt x="438957" y="592265"/>
                  <a:pt x="439910" y="596360"/>
                  <a:pt x="443053" y="598265"/>
                </a:cubicBezTo>
                <a:cubicBezTo>
                  <a:pt x="444101" y="598932"/>
                  <a:pt x="445339" y="599218"/>
                  <a:pt x="446482" y="599218"/>
                </a:cubicBezTo>
                <a:cubicBezTo>
                  <a:pt x="448768" y="599218"/>
                  <a:pt x="450959" y="598075"/>
                  <a:pt x="452197" y="595979"/>
                </a:cubicBezTo>
                <a:cubicBezTo>
                  <a:pt x="455054" y="591217"/>
                  <a:pt x="456674" y="586359"/>
                  <a:pt x="457150" y="581406"/>
                </a:cubicBezTo>
                <a:cubicBezTo>
                  <a:pt x="457626" y="580454"/>
                  <a:pt x="458007" y="579311"/>
                  <a:pt x="457912" y="578168"/>
                </a:cubicBezTo>
                <a:cubicBezTo>
                  <a:pt x="456007" y="539591"/>
                  <a:pt x="435909" y="347091"/>
                  <a:pt x="229312" y="347091"/>
                </a:cubicBezTo>
                <a:close/>
                <a:moveTo>
                  <a:pt x="34907" y="551021"/>
                </a:moveTo>
                <a:cubicBezTo>
                  <a:pt x="36050" y="551021"/>
                  <a:pt x="37193" y="550736"/>
                  <a:pt x="38336" y="550069"/>
                </a:cubicBezTo>
                <a:cubicBezTo>
                  <a:pt x="45765" y="545687"/>
                  <a:pt x="54719" y="541496"/>
                  <a:pt x="65101" y="537686"/>
                </a:cubicBezTo>
                <a:cubicBezTo>
                  <a:pt x="68530" y="536448"/>
                  <a:pt x="70340" y="532543"/>
                  <a:pt x="69006" y="529114"/>
                </a:cubicBezTo>
                <a:cubicBezTo>
                  <a:pt x="67768" y="525685"/>
                  <a:pt x="63863" y="523875"/>
                  <a:pt x="60434" y="525209"/>
                </a:cubicBezTo>
                <a:cubicBezTo>
                  <a:pt x="49385" y="529304"/>
                  <a:pt x="39669" y="533781"/>
                  <a:pt x="31478" y="538639"/>
                </a:cubicBezTo>
                <a:cubicBezTo>
                  <a:pt x="28334" y="540544"/>
                  <a:pt x="27287" y="544640"/>
                  <a:pt x="29096" y="547783"/>
                </a:cubicBezTo>
                <a:cubicBezTo>
                  <a:pt x="30335" y="549878"/>
                  <a:pt x="32525" y="551021"/>
                  <a:pt x="34811" y="551021"/>
                </a:cubicBezTo>
                <a:close/>
                <a:moveTo>
                  <a:pt x="92057" y="529114"/>
                </a:moveTo>
                <a:cubicBezTo>
                  <a:pt x="92628" y="529114"/>
                  <a:pt x="93200" y="529114"/>
                  <a:pt x="93676" y="528923"/>
                </a:cubicBezTo>
                <a:cubicBezTo>
                  <a:pt x="102915" y="526542"/>
                  <a:pt x="112821" y="524447"/>
                  <a:pt x="123203" y="522542"/>
                </a:cubicBezTo>
                <a:cubicBezTo>
                  <a:pt x="126823" y="521875"/>
                  <a:pt x="129204" y="518446"/>
                  <a:pt x="128537" y="514826"/>
                </a:cubicBezTo>
                <a:cubicBezTo>
                  <a:pt x="127871" y="511207"/>
                  <a:pt x="124442" y="508730"/>
                  <a:pt x="120822" y="509492"/>
                </a:cubicBezTo>
                <a:cubicBezTo>
                  <a:pt x="110154" y="511397"/>
                  <a:pt x="99867" y="513683"/>
                  <a:pt x="90342" y="516065"/>
                </a:cubicBezTo>
                <a:cubicBezTo>
                  <a:pt x="86818" y="517017"/>
                  <a:pt x="84627" y="520636"/>
                  <a:pt x="85580" y="524161"/>
                </a:cubicBezTo>
                <a:cubicBezTo>
                  <a:pt x="86342" y="527209"/>
                  <a:pt x="89104" y="529209"/>
                  <a:pt x="92057" y="529209"/>
                </a:cubicBezTo>
                <a:close/>
                <a:moveTo>
                  <a:pt x="123680" y="635032"/>
                </a:moveTo>
                <a:cubicBezTo>
                  <a:pt x="113297" y="633222"/>
                  <a:pt x="103391" y="631031"/>
                  <a:pt x="94152" y="628650"/>
                </a:cubicBezTo>
                <a:cubicBezTo>
                  <a:pt x="90628" y="627793"/>
                  <a:pt x="87008" y="629888"/>
                  <a:pt x="86056" y="633508"/>
                </a:cubicBezTo>
                <a:cubicBezTo>
                  <a:pt x="85199" y="637127"/>
                  <a:pt x="87294" y="640747"/>
                  <a:pt x="90914" y="641604"/>
                </a:cubicBezTo>
                <a:cubicBezTo>
                  <a:pt x="100439" y="644081"/>
                  <a:pt x="110726" y="646271"/>
                  <a:pt x="121394" y="648176"/>
                </a:cubicBezTo>
                <a:cubicBezTo>
                  <a:pt x="121775" y="648176"/>
                  <a:pt x="122156" y="648272"/>
                  <a:pt x="122537" y="648272"/>
                </a:cubicBezTo>
                <a:cubicBezTo>
                  <a:pt x="125680" y="648272"/>
                  <a:pt x="128537" y="645986"/>
                  <a:pt x="129109" y="642747"/>
                </a:cubicBezTo>
                <a:cubicBezTo>
                  <a:pt x="129776" y="639128"/>
                  <a:pt x="127299" y="635699"/>
                  <a:pt x="123680" y="635032"/>
                </a:cubicBezTo>
                <a:close/>
                <a:moveTo>
                  <a:pt x="183878" y="642271"/>
                </a:moveTo>
                <a:cubicBezTo>
                  <a:pt x="173686" y="641604"/>
                  <a:pt x="163494" y="640651"/>
                  <a:pt x="153588" y="639413"/>
                </a:cubicBezTo>
                <a:cubicBezTo>
                  <a:pt x="150064" y="639032"/>
                  <a:pt x="146635" y="641604"/>
                  <a:pt x="146159" y="645224"/>
                </a:cubicBezTo>
                <a:cubicBezTo>
                  <a:pt x="145778" y="648843"/>
                  <a:pt x="148349" y="652177"/>
                  <a:pt x="151969" y="652653"/>
                </a:cubicBezTo>
                <a:cubicBezTo>
                  <a:pt x="162065" y="653891"/>
                  <a:pt x="172448" y="654844"/>
                  <a:pt x="182830" y="655511"/>
                </a:cubicBezTo>
                <a:cubicBezTo>
                  <a:pt x="183020" y="655511"/>
                  <a:pt x="183116" y="655511"/>
                  <a:pt x="183306" y="655511"/>
                </a:cubicBezTo>
                <a:cubicBezTo>
                  <a:pt x="186735" y="655511"/>
                  <a:pt x="189688" y="652844"/>
                  <a:pt x="189974" y="649319"/>
                </a:cubicBezTo>
                <a:cubicBezTo>
                  <a:pt x="190259" y="645605"/>
                  <a:pt x="187497" y="642461"/>
                  <a:pt x="183782" y="642176"/>
                </a:cubicBezTo>
                <a:close/>
                <a:moveTo>
                  <a:pt x="393047" y="537496"/>
                </a:moveTo>
                <a:cubicBezTo>
                  <a:pt x="403429" y="541306"/>
                  <a:pt x="412382" y="545402"/>
                  <a:pt x="419812" y="549783"/>
                </a:cubicBezTo>
                <a:cubicBezTo>
                  <a:pt x="420860" y="550355"/>
                  <a:pt x="422003" y="550736"/>
                  <a:pt x="423146" y="550736"/>
                </a:cubicBezTo>
                <a:cubicBezTo>
                  <a:pt x="425432" y="550736"/>
                  <a:pt x="427718" y="549593"/>
                  <a:pt x="428956" y="547402"/>
                </a:cubicBezTo>
                <a:cubicBezTo>
                  <a:pt x="430861" y="544259"/>
                  <a:pt x="429718" y="540163"/>
                  <a:pt x="426575" y="538258"/>
                </a:cubicBezTo>
                <a:cubicBezTo>
                  <a:pt x="418478" y="533495"/>
                  <a:pt x="408668" y="529019"/>
                  <a:pt x="397619" y="525018"/>
                </a:cubicBezTo>
                <a:cubicBezTo>
                  <a:pt x="394190" y="523780"/>
                  <a:pt x="390284" y="525494"/>
                  <a:pt x="389046" y="529019"/>
                </a:cubicBezTo>
                <a:cubicBezTo>
                  <a:pt x="387808" y="532543"/>
                  <a:pt x="389522" y="536353"/>
                  <a:pt x="393047" y="537591"/>
                </a:cubicBezTo>
                <a:close/>
                <a:moveTo>
                  <a:pt x="65387" y="619887"/>
                </a:moveTo>
                <a:cubicBezTo>
                  <a:pt x="55100" y="616077"/>
                  <a:pt x="46051" y="611981"/>
                  <a:pt x="38621" y="607600"/>
                </a:cubicBezTo>
                <a:cubicBezTo>
                  <a:pt x="35383" y="605790"/>
                  <a:pt x="31382" y="606838"/>
                  <a:pt x="29477" y="609981"/>
                </a:cubicBezTo>
                <a:cubicBezTo>
                  <a:pt x="27572" y="613124"/>
                  <a:pt x="28715" y="617220"/>
                  <a:pt x="31859" y="619125"/>
                </a:cubicBezTo>
                <a:cubicBezTo>
                  <a:pt x="40050" y="623888"/>
                  <a:pt x="49766" y="628364"/>
                  <a:pt x="60815" y="632460"/>
                </a:cubicBezTo>
                <a:cubicBezTo>
                  <a:pt x="61577" y="632746"/>
                  <a:pt x="62339" y="632841"/>
                  <a:pt x="63101" y="632841"/>
                </a:cubicBezTo>
                <a:cubicBezTo>
                  <a:pt x="65863" y="632841"/>
                  <a:pt x="68339" y="631126"/>
                  <a:pt x="69387" y="628460"/>
                </a:cubicBezTo>
                <a:cubicBezTo>
                  <a:pt x="70625" y="625031"/>
                  <a:pt x="68911" y="621221"/>
                  <a:pt x="65387" y="619887"/>
                </a:cubicBezTo>
                <a:close/>
                <a:moveTo>
                  <a:pt x="244552" y="643604"/>
                </a:moveTo>
                <a:lnTo>
                  <a:pt x="244361" y="643604"/>
                </a:lnTo>
                <a:cubicBezTo>
                  <a:pt x="239408" y="643699"/>
                  <a:pt x="234360" y="643795"/>
                  <a:pt x="229312" y="643795"/>
                </a:cubicBezTo>
                <a:cubicBezTo>
                  <a:pt x="224264" y="643795"/>
                  <a:pt x="219215" y="643795"/>
                  <a:pt x="214262" y="643604"/>
                </a:cubicBezTo>
                <a:lnTo>
                  <a:pt x="214072" y="643604"/>
                </a:lnTo>
                <a:cubicBezTo>
                  <a:pt x="210452" y="643604"/>
                  <a:pt x="207500" y="646462"/>
                  <a:pt x="207404" y="650081"/>
                </a:cubicBezTo>
                <a:cubicBezTo>
                  <a:pt x="207404" y="653796"/>
                  <a:pt x="210262" y="656844"/>
                  <a:pt x="213881" y="656939"/>
                </a:cubicBezTo>
                <a:cubicBezTo>
                  <a:pt x="218930" y="657035"/>
                  <a:pt x="224073" y="657130"/>
                  <a:pt x="229312" y="657130"/>
                </a:cubicBezTo>
                <a:cubicBezTo>
                  <a:pt x="234551" y="657130"/>
                  <a:pt x="239599" y="657130"/>
                  <a:pt x="244742" y="656939"/>
                </a:cubicBezTo>
                <a:cubicBezTo>
                  <a:pt x="248457" y="656939"/>
                  <a:pt x="251315" y="653796"/>
                  <a:pt x="251219" y="650081"/>
                </a:cubicBezTo>
                <a:cubicBezTo>
                  <a:pt x="251219" y="646462"/>
                  <a:pt x="248171" y="643604"/>
                  <a:pt x="244552" y="643604"/>
                </a:cubicBezTo>
                <a:close/>
                <a:moveTo>
                  <a:pt x="365234" y="628460"/>
                </a:moveTo>
                <a:cubicBezTo>
                  <a:pt x="355994" y="630841"/>
                  <a:pt x="345993" y="633032"/>
                  <a:pt x="335706" y="634841"/>
                </a:cubicBezTo>
                <a:cubicBezTo>
                  <a:pt x="332087" y="635508"/>
                  <a:pt x="329705" y="638937"/>
                  <a:pt x="330372" y="642557"/>
                </a:cubicBezTo>
                <a:cubicBezTo>
                  <a:pt x="330944" y="645795"/>
                  <a:pt x="333801" y="648081"/>
                  <a:pt x="336944" y="648081"/>
                </a:cubicBezTo>
                <a:cubicBezTo>
                  <a:pt x="337325" y="648081"/>
                  <a:pt x="337706" y="648081"/>
                  <a:pt x="338087" y="647986"/>
                </a:cubicBezTo>
                <a:cubicBezTo>
                  <a:pt x="348755" y="646081"/>
                  <a:pt x="358947" y="643890"/>
                  <a:pt x="368567" y="641414"/>
                </a:cubicBezTo>
                <a:cubicBezTo>
                  <a:pt x="372187" y="640461"/>
                  <a:pt x="374282" y="636842"/>
                  <a:pt x="373330" y="633317"/>
                </a:cubicBezTo>
                <a:cubicBezTo>
                  <a:pt x="372377" y="629698"/>
                  <a:pt x="368663" y="627602"/>
                  <a:pt x="365234" y="628555"/>
                </a:cubicBezTo>
                <a:close/>
                <a:moveTo>
                  <a:pt x="152445" y="518065"/>
                </a:moveTo>
                <a:cubicBezTo>
                  <a:pt x="152445" y="518065"/>
                  <a:pt x="153017" y="518065"/>
                  <a:pt x="153207" y="518065"/>
                </a:cubicBezTo>
                <a:cubicBezTo>
                  <a:pt x="163113" y="516922"/>
                  <a:pt x="173305" y="515969"/>
                  <a:pt x="183401" y="515207"/>
                </a:cubicBezTo>
                <a:cubicBezTo>
                  <a:pt x="187116" y="514922"/>
                  <a:pt x="189878" y="511778"/>
                  <a:pt x="189593" y="508063"/>
                </a:cubicBezTo>
                <a:cubicBezTo>
                  <a:pt x="189307" y="504349"/>
                  <a:pt x="185973" y="501777"/>
                  <a:pt x="182449" y="501872"/>
                </a:cubicBezTo>
                <a:cubicBezTo>
                  <a:pt x="172067" y="502634"/>
                  <a:pt x="161589" y="503587"/>
                  <a:pt x="151493" y="504730"/>
                </a:cubicBezTo>
                <a:cubicBezTo>
                  <a:pt x="147873" y="505206"/>
                  <a:pt x="145206" y="508445"/>
                  <a:pt x="145682" y="512159"/>
                </a:cubicBezTo>
                <a:cubicBezTo>
                  <a:pt x="146063" y="515588"/>
                  <a:pt x="148921" y="518065"/>
                  <a:pt x="152255" y="518065"/>
                </a:cubicBezTo>
                <a:close/>
                <a:moveTo>
                  <a:pt x="334849" y="522351"/>
                </a:moveTo>
                <a:cubicBezTo>
                  <a:pt x="345231" y="524161"/>
                  <a:pt x="355137" y="526352"/>
                  <a:pt x="364376" y="528638"/>
                </a:cubicBezTo>
                <a:cubicBezTo>
                  <a:pt x="364948" y="528733"/>
                  <a:pt x="365519" y="528828"/>
                  <a:pt x="365996" y="528828"/>
                </a:cubicBezTo>
                <a:cubicBezTo>
                  <a:pt x="368948" y="528828"/>
                  <a:pt x="371711" y="526828"/>
                  <a:pt x="372473" y="523780"/>
                </a:cubicBezTo>
                <a:cubicBezTo>
                  <a:pt x="373330" y="520160"/>
                  <a:pt x="371234" y="516541"/>
                  <a:pt x="367615" y="515684"/>
                </a:cubicBezTo>
                <a:cubicBezTo>
                  <a:pt x="358090" y="513302"/>
                  <a:pt x="347803" y="511016"/>
                  <a:pt x="337135" y="509111"/>
                </a:cubicBezTo>
                <a:cubicBezTo>
                  <a:pt x="333420" y="508445"/>
                  <a:pt x="330086" y="510921"/>
                  <a:pt x="329420" y="514541"/>
                </a:cubicBezTo>
                <a:cubicBezTo>
                  <a:pt x="328753" y="518160"/>
                  <a:pt x="331229" y="521589"/>
                  <a:pt x="334849" y="522256"/>
                </a:cubicBezTo>
                <a:close/>
                <a:moveTo>
                  <a:pt x="274651" y="515112"/>
                </a:moveTo>
                <a:cubicBezTo>
                  <a:pt x="284938" y="515779"/>
                  <a:pt x="295130" y="516731"/>
                  <a:pt x="304940" y="517874"/>
                </a:cubicBezTo>
                <a:cubicBezTo>
                  <a:pt x="305226" y="517874"/>
                  <a:pt x="305512" y="517874"/>
                  <a:pt x="305702" y="517874"/>
                </a:cubicBezTo>
                <a:cubicBezTo>
                  <a:pt x="309036" y="517874"/>
                  <a:pt x="311894" y="515398"/>
                  <a:pt x="312275" y="511969"/>
                </a:cubicBezTo>
                <a:cubicBezTo>
                  <a:pt x="312656" y="508349"/>
                  <a:pt x="310084" y="505016"/>
                  <a:pt x="306464" y="504539"/>
                </a:cubicBezTo>
                <a:cubicBezTo>
                  <a:pt x="296463" y="503396"/>
                  <a:pt x="286081" y="502349"/>
                  <a:pt x="275603" y="501682"/>
                </a:cubicBezTo>
                <a:cubicBezTo>
                  <a:pt x="271984" y="501491"/>
                  <a:pt x="268745" y="504158"/>
                  <a:pt x="268460" y="507873"/>
                </a:cubicBezTo>
                <a:cubicBezTo>
                  <a:pt x="268174" y="511588"/>
                  <a:pt x="270936" y="514731"/>
                  <a:pt x="274651" y="515017"/>
                </a:cubicBezTo>
                <a:close/>
                <a:moveTo>
                  <a:pt x="305798" y="639318"/>
                </a:moveTo>
                <a:cubicBezTo>
                  <a:pt x="295987" y="640461"/>
                  <a:pt x="285795" y="641509"/>
                  <a:pt x="275603" y="642176"/>
                </a:cubicBezTo>
                <a:cubicBezTo>
                  <a:pt x="271889" y="642461"/>
                  <a:pt x="269126" y="645605"/>
                  <a:pt x="269412" y="649319"/>
                </a:cubicBezTo>
                <a:cubicBezTo>
                  <a:pt x="269698" y="652844"/>
                  <a:pt x="272555" y="655511"/>
                  <a:pt x="276080" y="655511"/>
                </a:cubicBezTo>
                <a:cubicBezTo>
                  <a:pt x="276270" y="655511"/>
                  <a:pt x="276365" y="655511"/>
                  <a:pt x="276556" y="655511"/>
                </a:cubicBezTo>
                <a:cubicBezTo>
                  <a:pt x="287033" y="654749"/>
                  <a:pt x="297416" y="653796"/>
                  <a:pt x="307512" y="652558"/>
                </a:cubicBezTo>
                <a:cubicBezTo>
                  <a:pt x="311132" y="652082"/>
                  <a:pt x="313799" y="648748"/>
                  <a:pt x="313322" y="645128"/>
                </a:cubicBezTo>
                <a:cubicBezTo>
                  <a:pt x="312846" y="641509"/>
                  <a:pt x="309512" y="638937"/>
                  <a:pt x="305893" y="639318"/>
                </a:cubicBezTo>
                <a:close/>
                <a:moveTo>
                  <a:pt x="420669" y="607219"/>
                </a:moveTo>
                <a:cubicBezTo>
                  <a:pt x="413240" y="611600"/>
                  <a:pt x="404286" y="615791"/>
                  <a:pt x="393999" y="619601"/>
                </a:cubicBezTo>
                <a:cubicBezTo>
                  <a:pt x="390570" y="620840"/>
                  <a:pt x="388760" y="624745"/>
                  <a:pt x="390094" y="628174"/>
                </a:cubicBezTo>
                <a:cubicBezTo>
                  <a:pt x="391046" y="630841"/>
                  <a:pt x="393618" y="632555"/>
                  <a:pt x="396380" y="632555"/>
                </a:cubicBezTo>
                <a:cubicBezTo>
                  <a:pt x="397142" y="632555"/>
                  <a:pt x="397904" y="632460"/>
                  <a:pt x="398666" y="632174"/>
                </a:cubicBezTo>
                <a:cubicBezTo>
                  <a:pt x="409715" y="628079"/>
                  <a:pt x="419431" y="623602"/>
                  <a:pt x="427527" y="618744"/>
                </a:cubicBezTo>
                <a:cubicBezTo>
                  <a:pt x="430670" y="616839"/>
                  <a:pt x="431718" y="612743"/>
                  <a:pt x="429813" y="609600"/>
                </a:cubicBezTo>
                <a:cubicBezTo>
                  <a:pt x="427908" y="606457"/>
                  <a:pt x="423812" y="605409"/>
                  <a:pt x="420669" y="607314"/>
                </a:cubicBezTo>
                <a:close/>
                <a:moveTo>
                  <a:pt x="213691" y="513779"/>
                </a:moveTo>
                <a:lnTo>
                  <a:pt x="213881" y="513779"/>
                </a:lnTo>
                <a:cubicBezTo>
                  <a:pt x="223883" y="513493"/>
                  <a:pt x="234265" y="513493"/>
                  <a:pt x="244266" y="513779"/>
                </a:cubicBezTo>
                <a:cubicBezTo>
                  <a:pt x="248171" y="513969"/>
                  <a:pt x="251029" y="510921"/>
                  <a:pt x="251124" y="507302"/>
                </a:cubicBezTo>
                <a:cubicBezTo>
                  <a:pt x="251124" y="503587"/>
                  <a:pt x="248267" y="500539"/>
                  <a:pt x="244647" y="500444"/>
                </a:cubicBezTo>
                <a:cubicBezTo>
                  <a:pt x="234455" y="500253"/>
                  <a:pt x="223883" y="500158"/>
                  <a:pt x="213691" y="500444"/>
                </a:cubicBezTo>
                <a:cubicBezTo>
                  <a:pt x="209976" y="500444"/>
                  <a:pt x="207119" y="503587"/>
                  <a:pt x="207214" y="507302"/>
                </a:cubicBezTo>
                <a:cubicBezTo>
                  <a:pt x="207214" y="510921"/>
                  <a:pt x="210262" y="513779"/>
                  <a:pt x="213881" y="513779"/>
                </a:cubicBezTo>
                <a:close/>
              </a:path>
            </a:pathLst>
          </a:custGeom>
          <a:solidFill>
            <a:schemeClr val="bg1"/>
          </a:solidFill>
          <a:ln w="9525" cap="flat">
            <a:no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5686E9F0-ADF7-AF60-6C1F-99D13D1371FB}"/>
              </a:ext>
            </a:extLst>
          </p:cNvPr>
          <p:cNvSpPr txBox="1"/>
          <p:nvPr/>
        </p:nvSpPr>
        <p:spPr>
          <a:xfrm>
            <a:off x="9078407" y="5833329"/>
            <a:ext cx="1233423" cy="261610"/>
          </a:xfrm>
          <a:prstGeom prst="rect">
            <a:avLst/>
          </a:prstGeom>
          <a:noFill/>
        </p:spPr>
        <p:txBody>
          <a:bodyPr wrap="square">
            <a:spAutoFit/>
          </a:bodyPr>
          <a:lstStyle/>
          <a:p>
            <a:pPr lvl="0" algn="ctr">
              <a:defRPr/>
            </a:pPr>
            <a:r>
              <a:rPr lang="en-US" sz="1100">
                <a:solidFill>
                  <a:srgbClr val="FFFFFF">
                    <a:lumMod val="95000"/>
                  </a:srgbClr>
                </a:solidFill>
              </a:rPr>
              <a:t>Scrum Lead</a:t>
            </a:r>
          </a:p>
        </p:txBody>
      </p:sp>
      <p:cxnSp>
        <p:nvCxnSpPr>
          <p:cNvPr id="93" name="Скругленная соединительная линия 92">
            <a:extLst>
              <a:ext uri="{FF2B5EF4-FFF2-40B4-BE49-F238E27FC236}">
                <a16:creationId xmlns:a16="http://schemas.microsoft.com/office/drawing/2014/main" id="{988641E4-C759-5F78-F38D-A71A88FB684E}"/>
              </a:ext>
            </a:extLst>
          </p:cNvPr>
          <p:cNvCxnSpPr>
            <a:cxnSpLocks/>
          </p:cNvCxnSpPr>
          <p:nvPr/>
        </p:nvCxnSpPr>
        <p:spPr>
          <a:xfrm flipH="1">
            <a:off x="7582549" y="1155545"/>
            <a:ext cx="686930" cy="355725"/>
          </a:xfrm>
          <a:prstGeom prst="curvedConnector2">
            <a:avLst/>
          </a:prstGeom>
          <a:ln w="63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Скругленная соединительная линия 96">
            <a:extLst>
              <a:ext uri="{FF2B5EF4-FFF2-40B4-BE49-F238E27FC236}">
                <a16:creationId xmlns:a16="http://schemas.microsoft.com/office/drawing/2014/main" id="{48C94D21-EB7E-D1C2-B131-D368A3246D2A}"/>
              </a:ext>
            </a:extLst>
          </p:cNvPr>
          <p:cNvCxnSpPr>
            <a:cxnSpLocks/>
          </p:cNvCxnSpPr>
          <p:nvPr/>
        </p:nvCxnSpPr>
        <p:spPr>
          <a:xfrm rot="16200000" flipH="1">
            <a:off x="2849905" y="2881290"/>
            <a:ext cx="180000" cy="468000"/>
          </a:xfrm>
          <a:prstGeom prst="curvedConnector2">
            <a:avLst/>
          </a:prstGeom>
          <a:ln w="63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Скругленная соединительная линия 112">
            <a:extLst>
              <a:ext uri="{FF2B5EF4-FFF2-40B4-BE49-F238E27FC236}">
                <a16:creationId xmlns:a16="http://schemas.microsoft.com/office/drawing/2014/main" id="{D688F4DC-8C9D-1260-9F36-968F30A92582}"/>
              </a:ext>
            </a:extLst>
          </p:cNvPr>
          <p:cNvCxnSpPr>
            <a:cxnSpLocks/>
          </p:cNvCxnSpPr>
          <p:nvPr/>
        </p:nvCxnSpPr>
        <p:spPr>
          <a:xfrm rot="5400000">
            <a:off x="9346873" y="2946043"/>
            <a:ext cx="180000" cy="468000"/>
          </a:xfrm>
          <a:prstGeom prst="curvedConnector2">
            <a:avLst/>
          </a:prstGeom>
          <a:ln w="63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Скругленная соединительная линия 113">
            <a:extLst>
              <a:ext uri="{FF2B5EF4-FFF2-40B4-BE49-F238E27FC236}">
                <a16:creationId xmlns:a16="http://schemas.microsoft.com/office/drawing/2014/main" id="{5D9AA042-6454-5015-E676-794B56FA2F8E}"/>
              </a:ext>
            </a:extLst>
          </p:cNvPr>
          <p:cNvCxnSpPr>
            <a:cxnSpLocks/>
          </p:cNvCxnSpPr>
          <p:nvPr/>
        </p:nvCxnSpPr>
        <p:spPr>
          <a:xfrm rot="-1920000" flipH="1" flipV="1">
            <a:off x="8898015" y="5467872"/>
            <a:ext cx="432000" cy="355725"/>
          </a:xfrm>
          <a:prstGeom prst="curvedConnector2">
            <a:avLst/>
          </a:prstGeom>
          <a:ln w="63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Скругленная соединительная линия 114">
            <a:extLst>
              <a:ext uri="{FF2B5EF4-FFF2-40B4-BE49-F238E27FC236}">
                <a16:creationId xmlns:a16="http://schemas.microsoft.com/office/drawing/2014/main" id="{16B0CB61-ACBD-C5CD-54E0-173C71621986}"/>
              </a:ext>
            </a:extLst>
          </p:cNvPr>
          <p:cNvCxnSpPr>
            <a:cxnSpLocks/>
          </p:cNvCxnSpPr>
          <p:nvPr/>
        </p:nvCxnSpPr>
        <p:spPr>
          <a:xfrm rot="1920000" flipV="1">
            <a:off x="2934303" y="5391569"/>
            <a:ext cx="432000" cy="355725"/>
          </a:xfrm>
          <a:prstGeom prst="curvedConnector2">
            <a:avLst/>
          </a:prstGeom>
          <a:ln w="63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Group 72">
            <a:extLst>
              <a:ext uri="{FF2B5EF4-FFF2-40B4-BE49-F238E27FC236}">
                <a16:creationId xmlns:a16="http://schemas.microsoft.com/office/drawing/2014/main" id="{E12A40F4-A80A-10BD-47C4-807B688701B7}"/>
              </a:ext>
            </a:extLst>
          </p:cNvPr>
          <p:cNvGrpSpPr/>
          <p:nvPr/>
        </p:nvGrpSpPr>
        <p:grpSpPr>
          <a:xfrm>
            <a:off x="3942547" y="4851163"/>
            <a:ext cx="702247" cy="593922"/>
            <a:chOff x="1013819" y="3336480"/>
            <a:chExt cx="702247" cy="593922"/>
          </a:xfrm>
        </p:grpSpPr>
        <p:pic>
          <p:nvPicPr>
            <p:cNvPr id="117" name="Graphic 73" descr="List outline">
              <a:extLst>
                <a:ext uri="{FF2B5EF4-FFF2-40B4-BE49-F238E27FC236}">
                  <a16:creationId xmlns:a16="http://schemas.microsoft.com/office/drawing/2014/main" id="{1C0ACA60-CA34-2059-E47E-25EB9E9F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3375" y="3336480"/>
              <a:ext cx="212810" cy="212810"/>
            </a:xfrm>
            <a:prstGeom prst="rect">
              <a:avLst/>
            </a:prstGeom>
          </p:spPr>
        </p:pic>
        <p:sp>
          <p:nvSpPr>
            <p:cNvPr id="118" name="Rounded Rectangle 18">
              <a:extLst>
                <a:ext uri="{FF2B5EF4-FFF2-40B4-BE49-F238E27FC236}">
                  <a16:creationId xmlns:a16="http://schemas.microsoft.com/office/drawing/2014/main" id="{E24E7E91-78AE-CF6B-57AD-8B1CDE36D384}"/>
                </a:ext>
              </a:extLst>
            </p:cNvPr>
            <p:cNvSpPr>
              <a:spLocks/>
            </p:cNvSpPr>
            <p:nvPr/>
          </p:nvSpPr>
          <p:spPr bwMode="auto">
            <a:xfrm>
              <a:off x="1013819" y="3656824"/>
              <a:ext cx="702247" cy="273578"/>
            </a:xfrm>
            <a:prstGeom prst="roundRect">
              <a:avLst>
                <a:gd name="adj" fmla="val 50000"/>
              </a:avLst>
            </a:prstGeom>
            <a:noFill/>
            <a:ln w="6350">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Data sources,  Story Format, Context, DoR</a:t>
              </a:r>
            </a:p>
          </p:txBody>
        </p:sp>
      </p:grpSp>
      <p:grpSp>
        <p:nvGrpSpPr>
          <p:cNvPr id="119" name="Group 148">
            <a:extLst>
              <a:ext uri="{FF2B5EF4-FFF2-40B4-BE49-F238E27FC236}">
                <a16:creationId xmlns:a16="http://schemas.microsoft.com/office/drawing/2014/main" id="{C8CDD5EC-E353-955C-6A04-80EAA300E1E7}"/>
              </a:ext>
            </a:extLst>
          </p:cNvPr>
          <p:cNvGrpSpPr/>
          <p:nvPr/>
        </p:nvGrpSpPr>
        <p:grpSpPr>
          <a:xfrm>
            <a:off x="3743919" y="3280281"/>
            <a:ext cx="657679" cy="552879"/>
            <a:chOff x="1007478" y="3381580"/>
            <a:chExt cx="657679" cy="552879"/>
          </a:xfrm>
        </p:grpSpPr>
        <p:pic>
          <p:nvPicPr>
            <p:cNvPr id="120" name="Graphic 149" descr="List outline">
              <a:extLst>
                <a:ext uri="{FF2B5EF4-FFF2-40B4-BE49-F238E27FC236}">
                  <a16:creationId xmlns:a16="http://schemas.microsoft.com/office/drawing/2014/main" id="{6FA5FA5E-B7E6-CB1F-6D19-39EB481AE6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1672" y="3381580"/>
              <a:ext cx="212810" cy="212810"/>
            </a:xfrm>
            <a:prstGeom prst="rect">
              <a:avLst/>
            </a:prstGeom>
          </p:spPr>
        </p:pic>
        <p:sp>
          <p:nvSpPr>
            <p:cNvPr id="121" name="Rounded Rectangle 18">
              <a:extLst>
                <a:ext uri="{FF2B5EF4-FFF2-40B4-BE49-F238E27FC236}">
                  <a16:creationId xmlns:a16="http://schemas.microsoft.com/office/drawing/2014/main" id="{941AE0B6-6187-4581-1E88-EB1E54C1151C}"/>
                </a:ext>
              </a:extLst>
            </p:cNvPr>
            <p:cNvSpPr>
              <a:spLocks/>
            </p:cNvSpPr>
            <p:nvPr/>
          </p:nvSpPr>
          <p:spPr bwMode="auto">
            <a:xfrm>
              <a:off x="1007478" y="3660881"/>
              <a:ext cx="657679" cy="273578"/>
            </a:xfrm>
            <a:prstGeom prst="roundRect">
              <a:avLst>
                <a:gd name="adj" fmla="val 50000"/>
              </a:avLst>
            </a:prstGeom>
            <a:noFill/>
            <a:ln w="6350">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Sketch - WHAT should be done</a:t>
              </a:r>
            </a:p>
          </p:txBody>
        </p:sp>
      </p:grpSp>
      <p:grpSp>
        <p:nvGrpSpPr>
          <p:cNvPr id="122" name="Group 152">
            <a:extLst>
              <a:ext uri="{FF2B5EF4-FFF2-40B4-BE49-F238E27FC236}">
                <a16:creationId xmlns:a16="http://schemas.microsoft.com/office/drawing/2014/main" id="{AD913EB2-A9AF-2F0D-5ACB-14EE9BAC1A4A}"/>
              </a:ext>
            </a:extLst>
          </p:cNvPr>
          <p:cNvGrpSpPr/>
          <p:nvPr/>
        </p:nvGrpSpPr>
        <p:grpSpPr>
          <a:xfrm>
            <a:off x="4473559" y="2146852"/>
            <a:ext cx="697230" cy="555271"/>
            <a:chOff x="967928" y="3379188"/>
            <a:chExt cx="697230" cy="555271"/>
          </a:xfrm>
        </p:grpSpPr>
        <p:pic>
          <p:nvPicPr>
            <p:cNvPr id="123" name="Graphic 153" descr="List outline">
              <a:extLst>
                <a:ext uri="{FF2B5EF4-FFF2-40B4-BE49-F238E27FC236}">
                  <a16:creationId xmlns:a16="http://schemas.microsoft.com/office/drawing/2014/main" id="{758C1DE7-CCCD-3959-35FC-EE0405DBAC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9270" y="3379188"/>
              <a:ext cx="212810" cy="212810"/>
            </a:xfrm>
            <a:prstGeom prst="rect">
              <a:avLst/>
            </a:prstGeom>
          </p:spPr>
        </p:pic>
        <p:sp>
          <p:nvSpPr>
            <p:cNvPr id="124" name="Rounded Rectangle 18">
              <a:extLst>
                <a:ext uri="{FF2B5EF4-FFF2-40B4-BE49-F238E27FC236}">
                  <a16:creationId xmlns:a16="http://schemas.microsoft.com/office/drawing/2014/main" id="{A5CD7C82-E5AF-6F32-3D40-6941160B043B}"/>
                </a:ext>
              </a:extLst>
            </p:cNvPr>
            <p:cNvSpPr>
              <a:spLocks/>
            </p:cNvSpPr>
            <p:nvPr/>
          </p:nvSpPr>
          <p:spPr bwMode="auto">
            <a:xfrm>
              <a:off x="967928" y="3660881"/>
              <a:ext cx="697230" cy="273578"/>
            </a:xfrm>
            <a:prstGeom prst="roundRect">
              <a:avLst>
                <a:gd name="adj" fmla="val 50000"/>
              </a:avLst>
            </a:prstGeom>
            <a:noFill/>
            <a:ln w="6350">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Plan/Scaffold - HOW it should be done</a:t>
              </a:r>
            </a:p>
          </p:txBody>
        </p:sp>
      </p:grpSp>
      <p:grpSp>
        <p:nvGrpSpPr>
          <p:cNvPr id="125" name="Group 155">
            <a:extLst>
              <a:ext uri="{FF2B5EF4-FFF2-40B4-BE49-F238E27FC236}">
                <a16:creationId xmlns:a16="http://schemas.microsoft.com/office/drawing/2014/main" id="{D983B105-BC8D-BF45-E97C-73A87631F9A6}"/>
              </a:ext>
            </a:extLst>
          </p:cNvPr>
          <p:cNvGrpSpPr/>
          <p:nvPr/>
        </p:nvGrpSpPr>
        <p:grpSpPr>
          <a:xfrm>
            <a:off x="5347302" y="1792328"/>
            <a:ext cx="702247" cy="490350"/>
            <a:chOff x="1007478" y="3444109"/>
            <a:chExt cx="702247" cy="490350"/>
          </a:xfrm>
        </p:grpSpPr>
        <p:pic>
          <p:nvPicPr>
            <p:cNvPr id="126" name="Graphic 157" descr="List outline">
              <a:extLst>
                <a:ext uri="{FF2B5EF4-FFF2-40B4-BE49-F238E27FC236}">
                  <a16:creationId xmlns:a16="http://schemas.microsoft.com/office/drawing/2014/main" id="{19085553-1EAD-7831-A3E3-58AC68A7A0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1347" y="3444109"/>
              <a:ext cx="212810" cy="212810"/>
            </a:xfrm>
            <a:prstGeom prst="rect">
              <a:avLst/>
            </a:prstGeom>
          </p:spPr>
        </p:pic>
        <p:sp>
          <p:nvSpPr>
            <p:cNvPr id="127" name="Rounded Rectangle 18">
              <a:extLst>
                <a:ext uri="{FF2B5EF4-FFF2-40B4-BE49-F238E27FC236}">
                  <a16:creationId xmlns:a16="http://schemas.microsoft.com/office/drawing/2014/main" id="{C77B35DC-1688-476D-1EC3-587D1D4E15A2}"/>
                </a:ext>
              </a:extLst>
            </p:cNvPr>
            <p:cNvSpPr>
              <a:spLocks/>
            </p:cNvSpPr>
            <p:nvPr/>
          </p:nvSpPr>
          <p:spPr bwMode="auto">
            <a:xfrm>
              <a:off x="1007478" y="3660881"/>
              <a:ext cx="702247" cy="273578"/>
            </a:xfrm>
            <a:prstGeom prst="roundRect">
              <a:avLst>
                <a:gd name="adj" fmla="val 50000"/>
              </a:avLst>
            </a:prstGeom>
            <a:noFill/>
            <a:ln w="6350">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Data Sources, Format, DoD</a:t>
              </a:r>
            </a:p>
          </p:txBody>
        </p:sp>
      </p:grpSp>
      <p:grpSp>
        <p:nvGrpSpPr>
          <p:cNvPr id="128" name="Group 159">
            <a:extLst>
              <a:ext uri="{FF2B5EF4-FFF2-40B4-BE49-F238E27FC236}">
                <a16:creationId xmlns:a16="http://schemas.microsoft.com/office/drawing/2014/main" id="{65ED0C08-3BB2-86A8-4A3B-5D8E2E0C7FE5}"/>
              </a:ext>
            </a:extLst>
          </p:cNvPr>
          <p:cNvGrpSpPr/>
          <p:nvPr/>
        </p:nvGrpSpPr>
        <p:grpSpPr>
          <a:xfrm>
            <a:off x="6732476" y="1879684"/>
            <a:ext cx="795471" cy="555271"/>
            <a:chOff x="914254" y="3379188"/>
            <a:chExt cx="795471" cy="555271"/>
          </a:xfrm>
        </p:grpSpPr>
        <p:pic>
          <p:nvPicPr>
            <p:cNvPr id="129" name="Graphic 160" descr="List outline">
              <a:extLst>
                <a:ext uri="{FF2B5EF4-FFF2-40B4-BE49-F238E27FC236}">
                  <a16:creationId xmlns:a16="http://schemas.microsoft.com/office/drawing/2014/main" id="{17C8CBAE-9614-86B6-FD82-D198CB74C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9270" y="3379188"/>
              <a:ext cx="212810" cy="212810"/>
            </a:xfrm>
            <a:prstGeom prst="rect">
              <a:avLst/>
            </a:prstGeom>
          </p:spPr>
        </p:pic>
        <p:sp>
          <p:nvSpPr>
            <p:cNvPr id="130" name="Rounded Rectangle 18">
              <a:extLst>
                <a:ext uri="{FF2B5EF4-FFF2-40B4-BE49-F238E27FC236}">
                  <a16:creationId xmlns:a16="http://schemas.microsoft.com/office/drawing/2014/main" id="{D484E73C-9842-8C7C-E15A-DE625B9FCC0A}"/>
                </a:ext>
              </a:extLst>
            </p:cNvPr>
            <p:cNvSpPr>
              <a:spLocks/>
            </p:cNvSpPr>
            <p:nvPr/>
          </p:nvSpPr>
          <p:spPr bwMode="auto">
            <a:xfrm>
              <a:off x="914254" y="3660881"/>
              <a:ext cx="795471" cy="273578"/>
            </a:xfrm>
            <a:prstGeom prst="roundRect">
              <a:avLst>
                <a:gd name="adj" fmla="val 50000"/>
              </a:avLst>
            </a:prstGeom>
            <a:noFill/>
            <a:ln w="6350">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buClrTx/>
                <a:buSzTx/>
                <a:buFontTx/>
                <a:buNone/>
                <a:tabLst/>
                <a:defRPr/>
              </a:pPr>
              <a:r>
                <a:rPr kumimoji="0" lang="en-US" sz="800" b="0" i="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Test Cases, </a:t>
              </a:r>
            </a:p>
            <a:p>
              <a:pPr marL="0" marR="0" lvl="0" indent="0" algn="ctr" defTabSz="914400" rtl="0" eaLnBrk="1" fontAlgn="auto" latinLnBrk="0" hangingPunct="1">
                <a:lnSpc>
                  <a:spcPct val="100000"/>
                </a:lnSpc>
                <a:spcBef>
                  <a:spcPts val="0"/>
                </a:spcBef>
                <a:buClrTx/>
                <a:buSzTx/>
                <a:buFontTx/>
                <a:buNone/>
                <a:tabLst/>
                <a:defRPr/>
              </a:pPr>
              <a:r>
                <a:rPr kumimoji="0" lang="en-US" sz="800" b="0" i="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Gherkin Format,</a:t>
              </a:r>
            </a:p>
            <a:p>
              <a:pPr marL="0" marR="0" lvl="0" indent="0" algn="ctr" defTabSz="914400" rtl="0" eaLnBrk="1" fontAlgn="auto" latinLnBrk="0" hangingPunct="1">
                <a:lnSpc>
                  <a:spcPct val="100000"/>
                </a:lnSpc>
                <a:spcBef>
                  <a:spcPts val="0"/>
                </a:spcBef>
                <a:buClrTx/>
                <a:buSzTx/>
                <a:buFontTx/>
                <a:buNone/>
                <a:tabLst/>
                <a:defRPr/>
              </a:pPr>
              <a:r>
                <a:rPr kumimoji="0" lang="en-US" sz="800" b="0" i="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Test Data source </a:t>
              </a:r>
            </a:p>
          </p:txBody>
        </p:sp>
      </p:grpSp>
      <p:grpSp>
        <p:nvGrpSpPr>
          <p:cNvPr id="131" name="Group 165">
            <a:extLst>
              <a:ext uri="{FF2B5EF4-FFF2-40B4-BE49-F238E27FC236}">
                <a16:creationId xmlns:a16="http://schemas.microsoft.com/office/drawing/2014/main" id="{4BB6B026-0614-07C4-0191-DF6CAB8C52BE}"/>
              </a:ext>
            </a:extLst>
          </p:cNvPr>
          <p:cNvGrpSpPr/>
          <p:nvPr/>
        </p:nvGrpSpPr>
        <p:grpSpPr>
          <a:xfrm>
            <a:off x="7879835" y="3243516"/>
            <a:ext cx="870948" cy="581101"/>
            <a:chOff x="838778" y="3387906"/>
            <a:chExt cx="870948" cy="581101"/>
          </a:xfrm>
        </p:grpSpPr>
        <p:pic>
          <p:nvPicPr>
            <p:cNvPr id="132" name="Graphic 166" descr="List outline">
              <a:extLst>
                <a:ext uri="{FF2B5EF4-FFF2-40B4-BE49-F238E27FC236}">
                  <a16:creationId xmlns:a16="http://schemas.microsoft.com/office/drawing/2014/main" id="{A6291E69-3B16-047E-3269-AC897C00A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6711" y="3387906"/>
              <a:ext cx="212810" cy="212810"/>
            </a:xfrm>
            <a:prstGeom prst="rect">
              <a:avLst/>
            </a:prstGeom>
          </p:spPr>
        </p:pic>
        <p:sp>
          <p:nvSpPr>
            <p:cNvPr id="133" name="Rounded Rectangle 18">
              <a:extLst>
                <a:ext uri="{FF2B5EF4-FFF2-40B4-BE49-F238E27FC236}">
                  <a16:creationId xmlns:a16="http://schemas.microsoft.com/office/drawing/2014/main" id="{251D953E-73B6-392C-6D3E-5CC31464E1E9}"/>
                </a:ext>
              </a:extLst>
            </p:cNvPr>
            <p:cNvSpPr>
              <a:spLocks/>
            </p:cNvSpPr>
            <p:nvPr/>
          </p:nvSpPr>
          <p:spPr bwMode="auto">
            <a:xfrm>
              <a:off x="838778" y="3660881"/>
              <a:ext cx="870948" cy="308126"/>
            </a:xfrm>
            <a:prstGeom prst="roundRect">
              <a:avLst>
                <a:gd name="adj" fmla="val 50000"/>
              </a:avLst>
            </a:prstGeom>
            <a:noFill/>
            <a:ln w="6350">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Recipes, Runbooks, Terraform Format</a:t>
              </a:r>
            </a:p>
          </p:txBody>
        </p:sp>
      </p:grpSp>
      <p:grpSp>
        <p:nvGrpSpPr>
          <p:cNvPr id="134" name="Group 162">
            <a:extLst>
              <a:ext uri="{FF2B5EF4-FFF2-40B4-BE49-F238E27FC236}">
                <a16:creationId xmlns:a16="http://schemas.microsoft.com/office/drawing/2014/main" id="{51118D9A-3CE0-8AFA-2B24-4767AF6755EF}"/>
              </a:ext>
            </a:extLst>
          </p:cNvPr>
          <p:cNvGrpSpPr/>
          <p:nvPr/>
        </p:nvGrpSpPr>
        <p:grpSpPr>
          <a:xfrm>
            <a:off x="7739587" y="4826529"/>
            <a:ext cx="702247" cy="556130"/>
            <a:chOff x="1007478" y="3378329"/>
            <a:chExt cx="702247" cy="556130"/>
          </a:xfrm>
        </p:grpSpPr>
        <p:pic>
          <p:nvPicPr>
            <p:cNvPr id="137" name="Graphic 163" descr="List outline">
              <a:extLst>
                <a:ext uri="{FF2B5EF4-FFF2-40B4-BE49-F238E27FC236}">
                  <a16:creationId xmlns:a16="http://schemas.microsoft.com/office/drawing/2014/main" id="{0B42E401-A335-3550-7E5D-CC8840A813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795" y="3378329"/>
              <a:ext cx="212810" cy="212810"/>
            </a:xfrm>
            <a:prstGeom prst="rect">
              <a:avLst/>
            </a:prstGeom>
          </p:spPr>
        </p:pic>
        <p:sp>
          <p:nvSpPr>
            <p:cNvPr id="141" name="Rounded Rectangle 18">
              <a:extLst>
                <a:ext uri="{FF2B5EF4-FFF2-40B4-BE49-F238E27FC236}">
                  <a16:creationId xmlns:a16="http://schemas.microsoft.com/office/drawing/2014/main" id="{92FB751E-D72D-8BD0-AD42-655EA0BB0927}"/>
                </a:ext>
              </a:extLst>
            </p:cNvPr>
            <p:cNvSpPr>
              <a:spLocks/>
            </p:cNvSpPr>
            <p:nvPr/>
          </p:nvSpPr>
          <p:spPr bwMode="auto">
            <a:xfrm>
              <a:off x="1007478" y="3660881"/>
              <a:ext cx="702247" cy="273578"/>
            </a:xfrm>
            <a:prstGeom prst="roundRect">
              <a:avLst>
                <a:gd name="adj" fmla="val 50000"/>
              </a:avLst>
            </a:prstGeom>
            <a:noFill/>
            <a:ln w="6350">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Release  Format, Target Environment </a:t>
              </a:r>
            </a:p>
          </p:txBody>
        </p:sp>
      </p:grpSp>
      <p:grpSp>
        <p:nvGrpSpPr>
          <p:cNvPr id="173" name="Группа 172">
            <a:extLst>
              <a:ext uri="{FF2B5EF4-FFF2-40B4-BE49-F238E27FC236}">
                <a16:creationId xmlns:a16="http://schemas.microsoft.com/office/drawing/2014/main" id="{80DAE139-62C1-C344-5371-A2D5B9BFB178}"/>
              </a:ext>
            </a:extLst>
          </p:cNvPr>
          <p:cNvGrpSpPr/>
          <p:nvPr/>
        </p:nvGrpSpPr>
        <p:grpSpPr>
          <a:xfrm>
            <a:off x="6981986" y="4488078"/>
            <a:ext cx="685203" cy="643958"/>
            <a:chOff x="9694052" y="7367376"/>
            <a:chExt cx="685203" cy="643958"/>
          </a:xfrm>
        </p:grpSpPr>
        <p:sp>
          <p:nvSpPr>
            <p:cNvPr id="144" name="TextBox 143">
              <a:extLst>
                <a:ext uri="{FF2B5EF4-FFF2-40B4-BE49-F238E27FC236}">
                  <a16:creationId xmlns:a16="http://schemas.microsoft.com/office/drawing/2014/main" id="{01D75BF6-3DAB-27C8-425C-BFF48D8E62CF}"/>
                </a:ext>
              </a:extLst>
            </p:cNvPr>
            <p:cNvSpPr txBox="1"/>
            <p:nvPr/>
          </p:nvSpPr>
          <p:spPr>
            <a:xfrm>
              <a:off x="9694052" y="7734335"/>
              <a:ext cx="685203" cy="276999"/>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libri"/>
                  <a:ea typeface="+mn-ea"/>
                  <a:cs typeface="+mn-cs"/>
                </a:rPr>
                <a:t>Project </a:t>
              </a:r>
              <a:r>
                <a:rPr kumimoji="0" lang="en-US" sz="900" b="0" i="0" u="none" strike="noStrike" kern="1200" cap="none" spc="0" normalizeH="0" baseline="0" noProof="0" err="1">
                  <a:ln>
                    <a:noFill/>
                  </a:ln>
                  <a:solidFill>
                    <a:srgbClr val="FFFFFF"/>
                  </a:solidFill>
                  <a:effectLst/>
                  <a:uLnTx/>
                  <a:uFillTx/>
                  <a:latin typeface="Calibri"/>
                  <a:ea typeface="+mn-ea"/>
                  <a:cs typeface="+mn-cs"/>
                </a:rPr>
                <a:t>Mgmt</a:t>
              </a:r>
              <a:endParaRPr kumimoji="0" lang="en-US" sz="9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libri"/>
                  <a:ea typeface="+mn-ea"/>
                  <a:cs typeface="+mn-cs"/>
                </a:rPr>
                <a:t>Agents Fleet</a:t>
              </a:r>
            </a:p>
          </p:txBody>
        </p:sp>
        <p:grpSp>
          <p:nvGrpSpPr>
            <p:cNvPr id="146" name="Group 28">
              <a:extLst>
                <a:ext uri="{FF2B5EF4-FFF2-40B4-BE49-F238E27FC236}">
                  <a16:creationId xmlns:a16="http://schemas.microsoft.com/office/drawing/2014/main" id="{8FC563DD-3699-5134-CF35-6A616D33E7E9}"/>
                </a:ext>
              </a:extLst>
            </p:cNvPr>
            <p:cNvGrpSpPr/>
            <p:nvPr/>
          </p:nvGrpSpPr>
          <p:grpSpPr>
            <a:xfrm>
              <a:off x="9842279" y="7367376"/>
              <a:ext cx="376153" cy="315665"/>
              <a:chOff x="885471" y="2261415"/>
              <a:chExt cx="489626" cy="410894"/>
            </a:xfrm>
          </p:grpSpPr>
          <p:sp>
            <p:nvSpPr>
              <p:cNvPr id="147" name="Oval 30">
                <a:extLst>
                  <a:ext uri="{FF2B5EF4-FFF2-40B4-BE49-F238E27FC236}">
                    <a16:creationId xmlns:a16="http://schemas.microsoft.com/office/drawing/2014/main" id="{E88BED74-7608-A33C-E89E-9B2D805956D0}"/>
                  </a:ext>
                </a:extLst>
              </p:cNvPr>
              <p:cNvSpPr>
                <a:spLocks noChangeAspect="1"/>
              </p:cNvSpPr>
              <p:nvPr/>
            </p:nvSpPr>
            <p:spPr bwMode="auto">
              <a:xfrm>
                <a:off x="971805" y="2341881"/>
                <a:ext cx="328023" cy="328023"/>
              </a:xfrm>
              <a:prstGeom prst="ellipse">
                <a:avLst/>
              </a:prstGeom>
              <a:noFill/>
              <a:ln w="6350">
                <a:solidFill>
                  <a:schemeClr val="accent6">
                    <a:lumMod val="60000"/>
                    <a:lumOff val="40000"/>
                  </a:schemeClr>
                </a:solidFill>
              </a:ln>
              <a:effectLst/>
            </p:spPr>
            <p:txBody>
              <a:bodyPr wrap="square" lIns="0" tIns="0" rIns="0" bIns="0"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148" name="Graphic 50">
                <a:extLst>
                  <a:ext uri="{FF2B5EF4-FFF2-40B4-BE49-F238E27FC236}">
                    <a16:creationId xmlns:a16="http://schemas.microsoft.com/office/drawing/2014/main" id="{A79606C6-94D8-CE52-B8BF-89FE262A4950}"/>
                  </a:ext>
                </a:extLst>
              </p:cNvPr>
              <p:cNvSpPr/>
              <p:nvPr/>
            </p:nvSpPr>
            <p:spPr>
              <a:xfrm>
                <a:off x="1047014" y="2261415"/>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152" name="Graphic 50">
                <a:extLst>
                  <a:ext uri="{FF2B5EF4-FFF2-40B4-BE49-F238E27FC236}">
                    <a16:creationId xmlns:a16="http://schemas.microsoft.com/office/drawing/2014/main" id="{66EF1BA6-3A9E-3856-CED4-6355D26FD22B}"/>
                  </a:ext>
                </a:extLst>
              </p:cNvPr>
              <p:cNvSpPr/>
              <p:nvPr/>
            </p:nvSpPr>
            <p:spPr>
              <a:xfrm>
                <a:off x="1195792" y="2494392"/>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157" name="Graphic 50">
                <a:extLst>
                  <a:ext uri="{FF2B5EF4-FFF2-40B4-BE49-F238E27FC236}">
                    <a16:creationId xmlns:a16="http://schemas.microsoft.com/office/drawing/2014/main" id="{DF4C783B-EA1A-CB92-2C6B-6B8449BBCAA4}"/>
                  </a:ext>
                </a:extLst>
              </p:cNvPr>
              <p:cNvSpPr/>
              <p:nvPr/>
            </p:nvSpPr>
            <p:spPr>
              <a:xfrm>
                <a:off x="885471" y="2490171"/>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grpSp>
      </p:grpSp>
      <p:grpSp>
        <p:nvGrpSpPr>
          <p:cNvPr id="174" name="Группа 173">
            <a:extLst>
              <a:ext uri="{FF2B5EF4-FFF2-40B4-BE49-F238E27FC236}">
                <a16:creationId xmlns:a16="http://schemas.microsoft.com/office/drawing/2014/main" id="{110AC444-6017-42C1-3673-60D4F4575676}"/>
              </a:ext>
            </a:extLst>
          </p:cNvPr>
          <p:cNvGrpSpPr/>
          <p:nvPr/>
        </p:nvGrpSpPr>
        <p:grpSpPr>
          <a:xfrm>
            <a:off x="7174181" y="3462999"/>
            <a:ext cx="685203" cy="643958"/>
            <a:chOff x="9694052" y="7367376"/>
            <a:chExt cx="685203" cy="643958"/>
          </a:xfrm>
        </p:grpSpPr>
        <p:sp>
          <p:nvSpPr>
            <p:cNvPr id="175" name="TextBox 174">
              <a:extLst>
                <a:ext uri="{FF2B5EF4-FFF2-40B4-BE49-F238E27FC236}">
                  <a16:creationId xmlns:a16="http://schemas.microsoft.com/office/drawing/2014/main" id="{C017C170-4927-E101-AFE0-DCFFF48CB773}"/>
                </a:ext>
              </a:extLst>
            </p:cNvPr>
            <p:cNvSpPr txBox="1"/>
            <p:nvPr/>
          </p:nvSpPr>
          <p:spPr>
            <a:xfrm>
              <a:off x="9694052" y="7734335"/>
              <a:ext cx="685203" cy="276999"/>
            </a:xfrm>
            <a:prstGeom prst="rect">
              <a:avLst/>
            </a:prstGeom>
          </p:spPr>
          <p:txBody>
            <a:bodyPr wrap="square" lIns="0" tIns="0" rIns="0" bIns="0" rtlCol="0">
              <a:spAutoFit/>
            </a:bodyPr>
            <a:lstStyle/>
            <a:p>
              <a:pPr lvl="0" algn="ctr">
                <a:defRPr/>
              </a:pPr>
              <a:r>
                <a:rPr lang="en-US" sz="900">
                  <a:solidFill>
                    <a:srgbClr val="FFFFFF"/>
                  </a:solidFill>
                </a:rPr>
                <a:t>DevOps</a:t>
              </a:r>
              <a:br>
                <a:rPr lang="ru-RU" sz="900">
                  <a:solidFill>
                    <a:srgbClr val="FFFFFF"/>
                  </a:solidFill>
                </a:rPr>
              </a:br>
              <a:r>
                <a:rPr lang="en-US" sz="900">
                  <a:solidFill>
                    <a:srgbClr val="FFFFFF"/>
                  </a:solidFill>
                </a:rPr>
                <a:t>Agents </a:t>
              </a:r>
              <a:r>
                <a:rPr kumimoji="0" lang="en-US" sz="900" b="0" i="0" u="none" strike="noStrike" kern="1200" cap="none" spc="0" normalizeH="0" baseline="0" noProof="0">
                  <a:ln>
                    <a:noFill/>
                  </a:ln>
                  <a:solidFill>
                    <a:srgbClr val="FFFFFF"/>
                  </a:solidFill>
                  <a:effectLst/>
                  <a:uLnTx/>
                  <a:uFillTx/>
                  <a:latin typeface="Calibri"/>
                  <a:ea typeface="+mn-ea"/>
                  <a:cs typeface="+mn-cs"/>
                </a:rPr>
                <a:t>Fleet</a:t>
              </a:r>
            </a:p>
          </p:txBody>
        </p:sp>
        <p:grpSp>
          <p:nvGrpSpPr>
            <p:cNvPr id="176" name="Group 28">
              <a:extLst>
                <a:ext uri="{FF2B5EF4-FFF2-40B4-BE49-F238E27FC236}">
                  <a16:creationId xmlns:a16="http://schemas.microsoft.com/office/drawing/2014/main" id="{11917AE7-096E-9BA6-FE05-C5C8E3E4F130}"/>
                </a:ext>
              </a:extLst>
            </p:cNvPr>
            <p:cNvGrpSpPr/>
            <p:nvPr/>
          </p:nvGrpSpPr>
          <p:grpSpPr>
            <a:xfrm>
              <a:off x="9842279" y="7367376"/>
              <a:ext cx="376153" cy="315665"/>
              <a:chOff x="885471" y="2261415"/>
              <a:chExt cx="489626" cy="410894"/>
            </a:xfrm>
          </p:grpSpPr>
          <p:sp>
            <p:nvSpPr>
              <p:cNvPr id="177" name="Oval 30">
                <a:extLst>
                  <a:ext uri="{FF2B5EF4-FFF2-40B4-BE49-F238E27FC236}">
                    <a16:creationId xmlns:a16="http://schemas.microsoft.com/office/drawing/2014/main" id="{2BFD5B59-2A55-0435-024F-CAC2F1D2BE51}"/>
                  </a:ext>
                </a:extLst>
              </p:cNvPr>
              <p:cNvSpPr>
                <a:spLocks noChangeAspect="1"/>
              </p:cNvSpPr>
              <p:nvPr/>
            </p:nvSpPr>
            <p:spPr bwMode="auto">
              <a:xfrm>
                <a:off x="971805" y="2341881"/>
                <a:ext cx="328023" cy="328023"/>
              </a:xfrm>
              <a:prstGeom prst="ellipse">
                <a:avLst/>
              </a:prstGeom>
              <a:noFill/>
              <a:ln w="6350">
                <a:solidFill>
                  <a:schemeClr val="accent6">
                    <a:lumMod val="60000"/>
                    <a:lumOff val="40000"/>
                  </a:schemeClr>
                </a:solidFill>
              </a:ln>
              <a:effectLst/>
            </p:spPr>
            <p:txBody>
              <a:bodyPr wrap="square" lIns="0" tIns="0" rIns="0" bIns="0"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178" name="Graphic 50">
                <a:extLst>
                  <a:ext uri="{FF2B5EF4-FFF2-40B4-BE49-F238E27FC236}">
                    <a16:creationId xmlns:a16="http://schemas.microsoft.com/office/drawing/2014/main" id="{F1D364FF-F1E2-741B-BB71-5950F02C9543}"/>
                  </a:ext>
                </a:extLst>
              </p:cNvPr>
              <p:cNvSpPr/>
              <p:nvPr/>
            </p:nvSpPr>
            <p:spPr>
              <a:xfrm>
                <a:off x="1047014" y="2261415"/>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179" name="Graphic 50">
                <a:extLst>
                  <a:ext uri="{FF2B5EF4-FFF2-40B4-BE49-F238E27FC236}">
                    <a16:creationId xmlns:a16="http://schemas.microsoft.com/office/drawing/2014/main" id="{33A3F2D3-D99B-36C6-6663-DB53AAC16387}"/>
                  </a:ext>
                </a:extLst>
              </p:cNvPr>
              <p:cNvSpPr/>
              <p:nvPr/>
            </p:nvSpPr>
            <p:spPr>
              <a:xfrm>
                <a:off x="1195792" y="2494392"/>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180" name="Graphic 50">
                <a:extLst>
                  <a:ext uri="{FF2B5EF4-FFF2-40B4-BE49-F238E27FC236}">
                    <a16:creationId xmlns:a16="http://schemas.microsoft.com/office/drawing/2014/main" id="{205F2C0C-BF71-45EB-2BA9-CEE857BC3A33}"/>
                  </a:ext>
                </a:extLst>
              </p:cNvPr>
              <p:cNvSpPr/>
              <p:nvPr/>
            </p:nvSpPr>
            <p:spPr>
              <a:xfrm>
                <a:off x="885471" y="2490171"/>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grpSp>
      </p:grpSp>
      <p:grpSp>
        <p:nvGrpSpPr>
          <p:cNvPr id="181" name="Группа 180">
            <a:extLst>
              <a:ext uri="{FF2B5EF4-FFF2-40B4-BE49-F238E27FC236}">
                <a16:creationId xmlns:a16="http://schemas.microsoft.com/office/drawing/2014/main" id="{C3F7B2F1-B15A-B7FF-59E8-EE18421509A8}"/>
              </a:ext>
            </a:extLst>
          </p:cNvPr>
          <p:cNvGrpSpPr/>
          <p:nvPr/>
        </p:nvGrpSpPr>
        <p:grpSpPr>
          <a:xfrm>
            <a:off x="6400802" y="2572471"/>
            <a:ext cx="724904" cy="643958"/>
            <a:chOff x="9654352" y="7367376"/>
            <a:chExt cx="724904" cy="643958"/>
          </a:xfrm>
        </p:grpSpPr>
        <p:sp>
          <p:nvSpPr>
            <p:cNvPr id="182" name="TextBox 181">
              <a:extLst>
                <a:ext uri="{FF2B5EF4-FFF2-40B4-BE49-F238E27FC236}">
                  <a16:creationId xmlns:a16="http://schemas.microsoft.com/office/drawing/2014/main" id="{675DB6C1-BB78-C4E3-A36D-580D2869990B}"/>
                </a:ext>
              </a:extLst>
            </p:cNvPr>
            <p:cNvSpPr txBox="1"/>
            <p:nvPr/>
          </p:nvSpPr>
          <p:spPr>
            <a:xfrm>
              <a:off x="9654352" y="7734335"/>
              <a:ext cx="724904" cy="276999"/>
            </a:xfrm>
            <a:prstGeom prst="rect">
              <a:avLst/>
            </a:prstGeom>
          </p:spPr>
          <p:txBody>
            <a:bodyPr wrap="square" lIns="0" tIns="0" rIns="0" bIns="0" rtlCol="0">
              <a:spAutoFit/>
            </a:bodyPr>
            <a:lstStyle/>
            <a:p>
              <a:pPr lvl="0" algn="ctr">
                <a:defRPr/>
              </a:pPr>
              <a:r>
                <a:rPr lang="en-US" sz="900">
                  <a:solidFill>
                    <a:srgbClr val="FFFFFF"/>
                  </a:solidFill>
                </a:rPr>
                <a:t>QA</a:t>
              </a:r>
              <a:br>
                <a:rPr lang="ru-RU" sz="900">
                  <a:solidFill>
                    <a:srgbClr val="FFFFFF"/>
                  </a:solidFill>
                </a:rPr>
              </a:br>
              <a:r>
                <a:rPr lang="en-US" sz="900">
                  <a:solidFill>
                    <a:srgbClr val="FFFFFF"/>
                  </a:solidFill>
                </a:rPr>
                <a:t>Agents </a:t>
              </a:r>
              <a:r>
                <a:rPr kumimoji="0" lang="en-US" sz="900" b="0" i="0" u="none" strike="noStrike" kern="1200" cap="none" spc="0" normalizeH="0" baseline="0" noProof="0">
                  <a:ln>
                    <a:noFill/>
                  </a:ln>
                  <a:solidFill>
                    <a:srgbClr val="FFFFFF"/>
                  </a:solidFill>
                  <a:effectLst/>
                  <a:uLnTx/>
                  <a:uFillTx/>
                  <a:latin typeface="Calibri"/>
                  <a:ea typeface="+mn-ea"/>
                  <a:cs typeface="+mn-cs"/>
                </a:rPr>
                <a:t>Fleet</a:t>
              </a:r>
            </a:p>
          </p:txBody>
        </p:sp>
        <p:grpSp>
          <p:nvGrpSpPr>
            <p:cNvPr id="183" name="Group 28">
              <a:extLst>
                <a:ext uri="{FF2B5EF4-FFF2-40B4-BE49-F238E27FC236}">
                  <a16:creationId xmlns:a16="http://schemas.microsoft.com/office/drawing/2014/main" id="{0865F8B6-B9CB-5422-E1A7-1456C8FBF46E}"/>
                </a:ext>
              </a:extLst>
            </p:cNvPr>
            <p:cNvGrpSpPr/>
            <p:nvPr/>
          </p:nvGrpSpPr>
          <p:grpSpPr>
            <a:xfrm>
              <a:off x="9842279" y="7367376"/>
              <a:ext cx="376153" cy="315665"/>
              <a:chOff x="885471" y="2261415"/>
              <a:chExt cx="489626" cy="410894"/>
            </a:xfrm>
          </p:grpSpPr>
          <p:sp>
            <p:nvSpPr>
              <p:cNvPr id="184" name="Oval 30">
                <a:extLst>
                  <a:ext uri="{FF2B5EF4-FFF2-40B4-BE49-F238E27FC236}">
                    <a16:creationId xmlns:a16="http://schemas.microsoft.com/office/drawing/2014/main" id="{F393EB29-387B-FFCF-FBCE-E788D1D4431B}"/>
                  </a:ext>
                </a:extLst>
              </p:cNvPr>
              <p:cNvSpPr>
                <a:spLocks noChangeAspect="1"/>
              </p:cNvSpPr>
              <p:nvPr/>
            </p:nvSpPr>
            <p:spPr bwMode="auto">
              <a:xfrm>
                <a:off x="971805" y="2341881"/>
                <a:ext cx="328023" cy="328023"/>
              </a:xfrm>
              <a:prstGeom prst="ellipse">
                <a:avLst/>
              </a:prstGeom>
              <a:noFill/>
              <a:ln w="6350">
                <a:solidFill>
                  <a:schemeClr val="accent6">
                    <a:lumMod val="60000"/>
                    <a:lumOff val="40000"/>
                  </a:schemeClr>
                </a:solidFill>
              </a:ln>
              <a:effectLst/>
            </p:spPr>
            <p:txBody>
              <a:bodyPr wrap="square" lIns="0" tIns="0" rIns="0" bIns="0"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185" name="Graphic 50">
                <a:extLst>
                  <a:ext uri="{FF2B5EF4-FFF2-40B4-BE49-F238E27FC236}">
                    <a16:creationId xmlns:a16="http://schemas.microsoft.com/office/drawing/2014/main" id="{FE1E096F-12EA-62DE-DF04-93D832B325D7}"/>
                  </a:ext>
                </a:extLst>
              </p:cNvPr>
              <p:cNvSpPr/>
              <p:nvPr/>
            </p:nvSpPr>
            <p:spPr>
              <a:xfrm>
                <a:off x="1047014" y="2261415"/>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186" name="Graphic 50">
                <a:extLst>
                  <a:ext uri="{FF2B5EF4-FFF2-40B4-BE49-F238E27FC236}">
                    <a16:creationId xmlns:a16="http://schemas.microsoft.com/office/drawing/2014/main" id="{EF20AD6C-E803-E247-AFF7-4D8B27BC152E}"/>
                  </a:ext>
                </a:extLst>
              </p:cNvPr>
              <p:cNvSpPr/>
              <p:nvPr/>
            </p:nvSpPr>
            <p:spPr>
              <a:xfrm>
                <a:off x="1195792" y="2494392"/>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187" name="Graphic 50">
                <a:extLst>
                  <a:ext uri="{FF2B5EF4-FFF2-40B4-BE49-F238E27FC236}">
                    <a16:creationId xmlns:a16="http://schemas.microsoft.com/office/drawing/2014/main" id="{09AE3E62-1EC7-276F-1DA4-D6DA79F2EF90}"/>
                  </a:ext>
                </a:extLst>
              </p:cNvPr>
              <p:cNvSpPr/>
              <p:nvPr/>
            </p:nvSpPr>
            <p:spPr>
              <a:xfrm>
                <a:off x="885471" y="2490171"/>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grpSp>
      </p:grpSp>
      <p:sp>
        <p:nvSpPr>
          <p:cNvPr id="196" name="TextBox 195">
            <a:extLst>
              <a:ext uri="{FF2B5EF4-FFF2-40B4-BE49-F238E27FC236}">
                <a16:creationId xmlns:a16="http://schemas.microsoft.com/office/drawing/2014/main" id="{BC6BF56F-DDAB-742F-CC43-D7DD4A61BF09}"/>
              </a:ext>
            </a:extLst>
          </p:cNvPr>
          <p:cNvSpPr txBox="1"/>
          <p:nvPr/>
        </p:nvSpPr>
        <p:spPr>
          <a:xfrm>
            <a:off x="5077483" y="2998669"/>
            <a:ext cx="402354" cy="158377"/>
          </a:xfrm>
          <a:prstGeom prst="rect">
            <a:avLst/>
          </a:prstGeom>
        </p:spPr>
        <p:txBody>
          <a:bodyPr wrap="none" lIns="0" tIns="0" rIns="0" bIns="0" rtlCol="0">
            <a:spAutoFit/>
          </a:bodyPr>
          <a:lstStyle/>
          <a:p>
            <a:pPr marL="0" marR="0" lvl="0" indent="0" algn="ctr" defTabSz="914400" rtl="0" eaLnBrk="1" fontAlgn="auto" latinLnBrk="0" hangingPunct="1">
              <a:lnSpc>
                <a:spcPts val="64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a:ea typeface="+mn-ea"/>
                <a:cs typeface="+mn-cs"/>
              </a:rPr>
              <a:t>CLI Coding </a:t>
            </a:r>
            <a:br>
              <a:rPr kumimoji="0" lang="en-US" sz="700" b="0" i="0" u="none" strike="noStrike" kern="1200" cap="none" spc="0" normalizeH="0" baseline="0" noProof="0">
                <a:ln>
                  <a:noFill/>
                </a:ln>
                <a:solidFill>
                  <a:srgbClr val="FFFFFF"/>
                </a:solidFill>
                <a:effectLst/>
                <a:uLnTx/>
                <a:uFillTx/>
                <a:latin typeface="Calibri"/>
                <a:ea typeface="+mn-ea"/>
                <a:cs typeface="+mn-cs"/>
              </a:rPr>
            </a:br>
            <a:r>
              <a:rPr kumimoji="0" lang="en-US" sz="700" b="0" i="0" u="none" strike="noStrike" kern="1200" cap="none" spc="0" normalizeH="0" baseline="0" noProof="0">
                <a:ln>
                  <a:noFill/>
                </a:ln>
                <a:solidFill>
                  <a:srgbClr val="FFFFFF"/>
                </a:solidFill>
                <a:effectLst/>
                <a:uLnTx/>
                <a:uFillTx/>
                <a:latin typeface="Calibri"/>
                <a:ea typeface="+mn-ea"/>
                <a:cs typeface="+mn-cs"/>
              </a:rPr>
              <a:t>Agent</a:t>
            </a:r>
          </a:p>
        </p:txBody>
      </p:sp>
      <p:sp>
        <p:nvSpPr>
          <p:cNvPr id="198" name="TextBox 197">
            <a:extLst>
              <a:ext uri="{FF2B5EF4-FFF2-40B4-BE49-F238E27FC236}">
                <a16:creationId xmlns:a16="http://schemas.microsoft.com/office/drawing/2014/main" id="{A3D3456B-6A3B-6521-C3AE-F69F09807C1E}"/>
              </a:ext>
            </a:extLst>
          </p:cNvPr>
          <p:cNvSpPr txBox="1"/>
          <p:nvPr/>
        </p:nvSpPr>
        <p:spPr>
          <a:xfrm>
            <a:off x="5744000" y="2594769"/>
            <a:ext cx="301365" cy="158377"/>
          </a:xfrm>
          <a:prstGeom prst="rect">
            <a:avLst/>
          </a:prstGeom>
        </p:spPr>
        <p:txBody>
          <a:bodyPr wrap="square" lIns="0" tIns="0" rIns="0" bIns="0" rtlCol="0">
            <a:spAutoFit/>
          </a:bodyPr>
          <a:lstStyle/>
          <a:p>
            <a:pPr marL="0" marR="0" lvl="0" indent="0" algn="ctr" defTabSz="914400" rtl="0" eaLnBrk="1" fontAlgn="auto" latinLnBrk="0" hangingPunct="1">
              <a:lnSpc>
                <a:spcPts val="64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a:ea typeface="+mn-ea"/>
                <a:cs typeface="+mn-cs"/>
              </a:rPr>
              <a:t>IDE Dev </a:t>
            </a:r>
            <a:br>
              <a:rPr kumimoji="0" lang="en-US" sz="700" b="0" i="0" u="none" strike="noStrike" kern="1200" cap="none" spc="0" normalizeH="0" baseline="0" noProof="0">
                <a:ln>
                  <a:noFill/>
                </a:ln>
                <a:solidFill>
                  <a:srgbClr val="FFFFFF"/>
                </a:solidFill>
                <a:effectLst/>
                <a:uLnTx/>
                <a:uFillTx/>
                <a:latin typeface="Calibri"/>
                <a:ea typeface="+mn-ea"/>
                <a:cs typeface="+mn-cs"/>
              </a:rPr>
            </a:br>
            <a:r>
              <a:rPr kumimoji="0" lang="en-US" sz="700" b="0" i="0" u="none" strike="noStrike" kern="1200" cap="none" spc="0" normalizeH="0" baseline="0" noProof="0">
                <a:ln>
                  <a:noFill/>
                </a:ln>
                <a:solidFill>
                  <a:srgbClr val="FFFFFF"/>
                </a:solidFill>
                <a:effectLst/>
                <a:uLnTx/>
                <a:uFillTx/>
                <a:latin typeface="Calibri"/>
                <a:ea typeface="+mn-ea"/>
                <a:cs typeface="+mn-cs"/>
              </a:rPr>
              <a:t>Agent</a:t>
            </a:r>
          </a:p>
        </p:txBody>
      </p:sp>
      <p:sp>
        <p:nvSpPr>
          <p:cNvPr id="201" name="TextBox 200">
            <a:extLst>
              <a:ext uri="{FF2B5EF4-FFF2-40B4-BE49-F238E27FC236}">
                <a16:creationId xmlns:a16="http://schemas.microsoft.com/office/drawing/2014/main" id="{A0810A35-46EB-36BB-1196-BFDEB62E853C}"/>
              </a:ext>
            </a:extLst>
          </p:cNvPr>
          <p:cNvSpPr txBox="1"/>
          <p:nvPr/>
        </p:nvSpPr>
        <p:spPr>
          <a:xfrm>
            <a:off x="5666045" y="3006641"/>
            <a:ext cx="452047" cy="158377"/>
          </a:xfrm>
          <a:prstGeom prst="rect">
            <a:avLst/>
          </a:prstGeom>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LnTx/>
                <a:uFillTx/>
                <a:latin typeface="Calibri"/>
              </a:defRPr>
            </a:lvl1pPr>
          </a:lstStyle>
          <a:p>
            <a:pPr algn="ctr">
              <a:lnSpc>
                <a:spcPts val="640"/>
              </a:lnSpc>
            </a:pPr>
            <a:r>
              <a:rPr lang="en-US"/>
              <a:t>Background </a:t>
            </a:r>
          </a:p>
          <a:p>
            <a:pPr algn="ctr">
              <a:lnSpc>
                <a:spcPts val="640"/>
              </a:lnSpc>
            </a:pPr>
            <a:r>
              <a:rPr lang="en-US"/>
              <a:t>Dev Agent</a:t>
            </a:r>
          </a:p>
        </p:txBody>
      </p:sp>
      <p:sp>
        <p:nvSpPr>
          <p:cNvPr id="203" name="TextBox 202">
            <a:extLst>
              <a:ext uri="{FF2B5EF4-FFF2-40B4-BE49-F238E27FC236}">
                <a16:creationId xmlns:a16="http://schemas.microsoft.com/office/drawing/2014/main" id="{31066F08-AA0E-B69B-CAFA-A59382693DDD}"/>
              </a:ext>
            </a:extLst>
          </p:cNvPr>
          <p:cNvSpPr txBox="1"/>
          <p:nvPr/>
        </p:nvSpPr>
        <p:spPr>
          <a:xfrm>
            <a:off x="4765236" y="3773807"/>
            <a:ext cx="214802" cy="158377"/>
          </a:xfrm>
          <a:prstGeom prst="rect">
            <a:avLst/>
          </a:prstGeom>
        </p:spPr>
        <p:txBody>
          <a:bodyPr wrap="none" lIns="0" tIns="0" rIns="0" bIns="0" rtlCol="0">
            <a:spAutoFit/>
          </a:bodyPr>
          <a:lstStyle/>
          <a:p>
            <a:pPr marL="0" marR="0" lvl="0" indent="0" algn="ctr" defTabSz="914400" rtl="0" eaLnBrk="1" fontAlgn="auto" latinLnBrk="0" hangingPunct="1">
              <a:lnSpc>
                <a:spcPts val="64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a:ea typeface="+mn-ea"/>
                <a:cs typeface="+mn-cs"/>
              </a:rPr>
              <a:t>SA</a:t>
            </a:r>
            <a:br>
              <a:rPr kumimoji="0" lang="en-US" sz="700" b="0" i="0" u="none" strike="noStrike" kern="1200" cap="none" spc="0" normalizeH="0" baseline="0" noProof="0">
                <a:ln>
                  <a:noFill/>
                </a:ln>
                <a:solidFill>
                  <a:srgbClr val="FFFFFF"/>
                </a:solidFill>
                <a:effectLst/>
                <a:uLnTx/>
                <a:uFillTx/>
                <a:latin typeface="Calibri"/>
                <a:ea typeface="+mn-ea"/>
                <a:cs typeface="+mn-cs"/>
              </a:rPr>
            </a:br>
            <a:r>
              <a:rPr kumimoji="0" lang="en-US" sz="700" b="0" i="0" u="none" strike="noStrike" kern="1200" cap="none" spc="0" normalizeH="0" baseline="0" noProof="0">
                <a:ln>
                  <a:noFill/>
                </a:ln>
                <a:solidFill>
                  <a:srgbClr val="FFFFFF"/>
                </a:solidFill>
                <a:effectLst/>
                <a:uLnTx/>
                <a:uFillTx/>
                <a:latin typeface="Calibri"/>
                <a:ea typeface="+mn-ea"/>
                <a:cs typeface="+mn-cs"/>
              </a:rPr>
              <a:t>Agent</a:t>
            </a:r>
          </a:p>
        </p:txBody>
      </p:sp>
      <p:sp>
        <p:nvSpPr>
          <p:cNvPr id="205" name="Graphic 50">
            <a:extLst>
              <a:ext uri="{FF2B5EF4-FFF2-40B4-BE49-F238E27FC236}">
                <a16:creationId xmlns:a16="http://schemas.microsoft.com/office/drawing/2014/main" id="{BB3A0CA2-B130-6731-7859-776AE79087B0}"/>
              </a:ext>
            </a:extLst>
          </p:cNvPr>
          <p:cNvSpPr>
            <a:spLocks noChangeAspect="1"/>
          </p:cNvSpPr>
          <p:nvPr/>
        </p:nvSpPr>
        <p:spPr>
          <a:xfrm>
            <a:off x="4771800" y="3536323"/>
            <a:ext cx="181403" cy="180000"/>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pPr algn="ctr"/>
            <a:endParaRPr lang="en-US"/>
          </a:p>
        </p:txBody>
      </p:sp>
      <p:grpSp>
        <p:nvGrpSpPr>
          <p:cNvPr id="206" name="Группа 205">
            <a:extLst>
              <a:ext uri="{FF2B5EF4-FFF2-40B4-BE49-F238E27FC236}">
                <a16:creationId xmlns:a16="http://schemas.microsoft.com/office/drawing/2014/main" id="{66BBB291-E1C6-8572-3533-188A2AC3AB48}"/>
              </a:ext>
            </a:extLst>
          </p:cNvPr>
          <p:cNvGrpSpPr/>
          <p:nvPr/>
        </p:nvGrpSpPr>
        <p:grpSpPr>
          <a:xfrm>
            <a:off x="4680323" y="4489394"/>
            <a:ext cx="685203" cy="643958"/>
            <a:chOff x="9694052" y="7367376"/>
            <a:chExt cx="685203" cy="643958"/>
          </a:xfrm>
        </p:grpSpPr>
        <p:sp>
          <p:nvSpPr>
            <p:cNvPr id="207" name="TextBox 206">
              <a:extLst>
                <a:ext uri="{FF2B5EF4-FFF2-40B4-BE49-F238E27FC236}">
                  <a16:creationId xmlns:a16="http://schemas.microsoft.com/office/drawing/2014/main" id="{3DB23612-7F28-8CF1-D82F-BD351D510D8C}"/>
                </a:ext>
              </a:extLst>
            </p:cNvPr>
            <p:cNvSpPr txBox="1"/>
            <p:nvPr/>
          </p:nvSpPr>
          <p:spPr>
            <a:xfrm>
              <a:off x="9694052" y="7734335"/>
              <a:ext cx="685203" cy="276999"/>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FFFFFF"/>
                  </a:solidFill>
                  <a:latin typeface="Calibri"/>
                </a:rPr>
                <a:t>BA</a:t>
              </a:r>
              <a:endParaRPr kumimoji="0" lang="en-US" sz="9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libri"/>
                  <a:ea typeface="+mn-ea"/>
                  <a:cs typeface="+mn-cs"/>
                </a:rPr>
                <a:t>Agents Fleet</a:t>
              </a:r>
            </a:p>
          </p:txBody>
        </p:sp>
        <p:grpSp>
          <p:nvGrpSpPr>
            <p:cNvPr id="208" name="Group 28">
              <a:extLst>
                <a:ext uri="{FF2B5EF4-FFF2-40B4-BE49-F238E27FC236}">
                  <a16:creationId xmlns:a16="http://schemas.microsoft.com/office/drawing/2014/main" id="{583DC3F3-8EC2-29B4-808C-FC5676F7F3F4}"/>
                </a:ext>
              </a:extLst>
            </p:cNvPr>
            <p:cNvGrpSpPr/>
            <p:nvPr/>
          </p:nvGrpSpPr>
          <p:grpSpPr>
            <a:xfrm>
              <a:off x="9842279" y="7367376"/>
              <a:ext cx="376153" cy="315665"/>
              <a:chOff x="885471" y="2261415"/>
              <a:chExt cx="489626" cy="410894"/>
            </a:xfrm>
          </p:grpSpPr>
          <p:sp>
            <p:nvSpPr>
              <p:cNvPr id="209" name="Oval 30">
                <a:extLst>
                  <a:ext uri="{FF2B5EF4-FFF2-40B4-BE49-F238E27FC236}">
                    <a16:creationId xmlns:a16="http://schemas.microsoft.com/office/drawing/2014/main" id="{EC776F2B-ECAF-9527-8449-CBE6BCC42005}"/>
                  </a:ext>
                </a:extLst>
              </p:cNvPr>
              <p:cNvSpPr>
                <a:spLocks noChangeAspect="1"/>
              </p:cNvSpPr>
              <p:nvPr/>
            </p:nvSpPr>
            <p:spPr bwMode="auto">
              <a:xfrm>
                <a:off x="971805" y="2341881"/>
                <a:ext cx="328023" cy="328023"/>
              </a:xfrm>
              <a:prstGeom prst="ellipse">
                <a:avLst/>
              </a:prstGeom>
              <a:noFill/>
              <a:ln w="6350">
                <a:solidFill>
                  <a:schemeClr val="accent6">
                    <a:lumMod val="60000"/>
                    <a:lumOff val="40000"/>
                  </a:schemeClr>
                </a:solidFill>
              </a:ln>
              <a:effectLst/>
            </p:spPr>
            <p:txBody>
              <a:bodyPr wrap="square" lIns="0" tIns="0" rIns="0" bIns="0"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210" name="Graphic 50">
                <a:extLst>
                  <a:ext uri="{FF2B5EF4-FFF2-40B4-BE49-F238E27FC236}">
                    <a16:creationId xmlns:a16="http://schemas.microsoft.com/office/drawing/2014/main" id="{D948189F-F53D-79B6-26E2-76E645EE2274}"/>
                  </a:ext>
                </a:extLst>
              </p:cNvPr>
              <p:cNvSpPr/>
              <p:nvPr/>
            </p:nvSpPr>
            <p:spPr>
              <a:xfrm>
                <a:off x="1047014" y="2261415"/>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211" name="Graphic 50">
                <a:extLst>
                  <a:ext uri="{FF2B5EF4-FFF2-40B4-BE49-F238E27FC236}">
                    <a16:creationId xmlns:a16="http://schemas.microsoft.com/office/drawing/2014/main" id="{6A30A76E-8037-A6AC-5F19-C7BE35CCBDF3}"/>
                  </a:ext>
                </a:extLst>
              </p:cNvPr>
              <p:cNvSpPr/>
              <p:nvPr/>
            </p:nvSpPr>
            <p:spPr>
              <a:xfrm>
                <a:off x="1195792" y="2494392"/>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212" name="Graphic 50">
                <a:extLst>
                  <a:ext uri="{FF2B5EF4-FFF2-40B4-BE49-F238E27FC236}">
                    <a16:creationId xmlns:a16="http://schemas.microsoft.com/office/drawing/2014/main" id="{C56A1BC7-C781-6480-DFEA-4D07CC1FADB8}"/>
                  </a:ext>
                </a:extLst>
              </p:cNvPr>
              <p:cNvSpPr/>
              <p:nvPr/>
            </p:nvSpPr>
            <p:spPr>
              <a:xfrm>
                <a:off x="885471" y="2490171"/>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grpSp>
      </p:grpSp>
      <p:sp>
        <p:nvSpPr>
          <p:cNvPr id="3" name="Google Shape;9405;p80">
            <a:extLst>
              <a:ext uri="{FF2B5EF4-FFF2-40B4-BE49-F238E27FC236}">
                <a16:creationId xmlns:a16="http://schemas.microsoft.com/office/drawing/2014/main" id="{80B5EE88-2E9B-78CE-3CF6-F21D28BDC58C}"/>
              </a:ext>
            </a:extLst>
          </p:cNvPr>
          <p:cNvSpPr/>
          <p:nvPr/>
        </p:nvSpPr>
        <p:spPr>
          <a:xfrm rot="14437413">
            <a:off x="3129954" y="4882345"/>
            <a:ext cx="1995328" cy="846658"/>
          </a:xfrm>
          <a:prstGeom prst="rect">
            <a:avLst/>
          </a:prstGeom>
          <a:noFill/>
          <a:ln>
            <a:noFill/>
          </a:ln>
        </p:spPr>
        <p:txBody>
          <a:bodyPr spcFirstLastPara="1" wrap="square" lIns="91425" tIns="91425" rIns="91425" bIns="91425" anchor="ctr" anchorCtr="0">
            <a:prstTxWarp prst="textArchUp">
              <a:avLst>
                <a:gd name="adj" fmla="val 10810121"/>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300" normalizeH="0" baseline="0" noProof="0">
                <a:ln>
                  <a:noFill/>
                </a:ln>
                <a:solidFill>
                  <a:schemeClr val="bg1"/>
                </a:solidFill>
                <a:effectLst/>
                <a:uLnTx/>
                <a:uFillTx/>
                <a:latin typeface="Calibri Light" panose="020F0302020204030204" pitchFamily="34" charset="0"/>
                <a:cs typeface="Calibri Light" panose="020F0302020204030204" pitchFamily="34" charset="0"/>
              </a:rPr>
              <a:t>Requirements</a:t>
            </a:r>
            <a:endParaRPr kumimoji="0" sz="1400" u="none" strike="noStrike" kern="1200" cap="none" spc="300" normalizeH="0" baseline="0" noProof="0">
              <a:ln>
                <a:noFill/>
              </a:ln>
              <a:solidFill>
                <a:schemeClr val="bg1"/>
              </a:solidFill>
              <a:effectLst/>
              <a:uLnTx/>
              <a:uFillTx/>
              <a:latin typeface="Calibri Light" panose="020F0302020204030204" pitchFamily="34" charset="0"/>
              <a:cs typeface="Calibri Light" panose="020F0302020204030204" pitchFamily="34" charset="0"/>
            </a:endParaRPr>
          </a:p>
        </p:txBody>
      </p:sp>
      <p:grpSp>
        <p:nvGrpSpPr>
          <p:cNvPr id="86" name="Group 28">
            <a:extLst>
              <a:ext uri="{FF2B5EF4-FFF2-40B4-BE49-F238E27FC236}">
                <a16:creationId xmlns:a16="http://schemas.microsoft.com/office/drawing/2014/main" id="{31EF247D-DACF-C593-CC62-8EB092FE598B}"/>
              </a:ext>
            </a:extLst>
          </p:cNvPr>
          <p:cNvGrpSpPr/>
          <p:nvPr/>
        </p:nvGrpSpPr>
        <p:grpSpPr>
          <a:xfrm>
            <a:off x="5417657" y="2620598"/>
            <a:ext cx="376153" cy="315665"/>
            <a:chOff x="885471" y="2261415"/>
            <a:chExt cx="489626" cy="410894"/>
          </a:xfrm>
        </p:grpSpPr>
        <p:sp>
          <p:nvSpPr>
            <p:cNvPr id="87" name="Oval 30">
              <a:extLst>
                <a:ext uri="{FF2B5EF4-FFF2-40B4-BE49-F238E27FC236}">
                  <a16:creationId xmlns:a16="http://schemas.microsoft.com/office/drawing/2014/main" id="{1CFFEB3E-30E4-8960-589E-93A9C8DB0B4B}"/>
                </a:ext>
              </a:extLst>
            </p:cNvPr>
            <p:cNvSpPr>
              <a:spLocks noChangeAspect="1"/>
            </p:cNvSpPr>
            <p:nvPr/>
          </p:nvSpPr>
          <p:spPr bwMode="auto">
            <a:xfrm>
              <a:off x="971805" y="2341881"/>
              <a:ext cx="328023" cy="328023"/>
            </a:xfrm>
            <a:prstGeom prst="ellipse">
              <a:avLst/>
            </a:prstGeom>
            <a:noFill/>
            <a:ln w="6350">
              <a:solidFill>
                <a:schemeClr val="accent6">
                  <a:lumMod val="60000"/>
                  <a:lumOff val="40000"/>
                </a:schemeClr>
              </a:solidFill>
            </a:ln>
            <a:effectLst/>
          </p:spPr>
          <p:txBody>
            <a:bodyPr wrap="square" lIns="0" tIns="0" rIns="0" bIns="0"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88" name="Graphic 50">
              <a:extLst>
                <a:ext uri="{FF2B5EF4-FFF2-40B4-BE49-F238E27FC236}">
                  <a16:creationId xmlns:a16="http://schemas.microsoft.com/office/drawing/2014/main" id="{8D1C0F8B-4D5F-073F-30D4-63A6664A4936}"/>
                </a:ext>
              </a:extLst>
            </p:cNvPr>
            <p:cNvSpPr/>
            <p:nvPr/>
          </p:nvSpPr>
          <p:spPr>
            <a:xfrm>
              <a:off x="1047014" y="2261415"/>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89" name="Graphic 50">
              <a:extLst>
                <a:ext uri="{FF2B5EF4-FFF2-40B4-BE49-F238E27FC236}">
                  <a16:creationId xmlns:a16="http://schemas.microsoft.com/office/drawing/2014/main" id="{5E94068C-8FD3-C25E-427E-13B446B2525E}"/>
                </a:ext>
              </a:extLst>
            </p:cNvPr>
            <p:cNvSpPr/>
            <p:nvPr/>
          </p:nvSpPr>
          <p:spPr>
            <a:xfrm>
              <a:off x="1195792" y="2494392"/>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sp>
          <p:nvSpPr>
            <p:cNvPr id="90" name="Graphic 50">
              <a:extLst>
                <a:ext uri="{FF2B5EF4-FFF2-40B4-BE49-F238E27FC236}">
                  <a16:creationId xmlns:a16="http://schemas.microsoft.com/office/drawing/2014/main" id="{A043A99C-4375-ACCF-D4B4-E5D62DBFA1AD}"/>
                </a:ext>
              </a:extLst>
            </p:cNvPr>
            <p:cNvSpPr/>
            <p:nvPr/>
          </p:nvSpPr>
          <p:spPr>
            <a:xfrm>
              <a:off x="885471" y="2490171"/>
              <a:ext cx="179305" cy="177917"/>
            </a:xfrm>
            <a:custGeom>
              <a:avLst/>
              <a:gdLst>
                <a:gd name="connsiteX0" fmla="*/ 558927 w 601503"/>
                <a:gd name="connsiteY0" fmla="*/ 275463 h 617791"/>
                <a:gd name="connsiteX1" fmla="*/ 543306 w 601503"/>
                <a:gd name="connsiteY1" fmla="*/ 275463 h 617791"/>
                <a:gd name="connsiteX2" fmla="*/ 543306 w 601503"/>
                <a:gd name="connsiteY2" fmla="*/ 236315 h 617791"/>
                <a:gd name="connsiteX3" fmla="*/ 500729 w 601503"/>
                <a:gd name="connsiteY3" fmla="*/ 193739 h 617791"/>
                <a:gd name="connsiteX4" fmla="*/ 455771 w 601503"/>
                <a:gd name="connsiteY4" fmla="*/ 193739 h 617791"/>
                <a:gd name="connsiteX5" fmla="*/ 395669 w 601503"/>
                <a:gd name="connsiteY5" fmla="*/ 131540 h 617791"/>
                <a:gd name="connsiteX6" fmla="*/ 452819 w 601503"/>
                <a:gd name="connsiteY6" fmla="*/ 74390 h 617791"/>
                <a:gd name="connsiteX7" fmla="*/ 473678 w 601503"/>
                <a:gd name="connsiteY7" fmla="*/ 80391 h 617791"/>
                <a:gd name="connsiteX8" fmla="*/ 513874 w 601503"/>
                <a:gd name="connsiteY8" fmla="*/ 40195 h 617791"/>
                <a:gd name="connsiteX9" fmla="*/ 473678 w 601503"/>
                <a:gd name="connsiteY9" fmla="*/ 0 h 617791"/>
                <a:gd name="connsiteX10" fmla="*/ 433483 w 601503"/>
                <a:gd name="connsiteY10" fmla="*/ 40195 h 617791"/>
                <a:gd name="connsiteX11" fmla="*/ 442722 w 601503"/>
                <a:gd name="connsiteY11" fmla="*/ 65532 h 617791"/>
                <a:gd name="connsiteX12" fmla="*/ 383667 w 601503"/>
                <a:gd name="connsiteY12" fmla="*/ 124587 h 617791"/>
                <a:gd name="connsiteX13" fmla="*/ 300800 w 601503"/>
                <a:gd name="connsiteY13" fmla="*/ 104108 h 617791"/>
                <a:gd name="connsiteX14" fmla="*/ 217932 w 601503"/>
                <a:gd name="connsiteY14" fmla="*/ 124587 h 617791"/>
                <a:gd name="connsiteX15" fmla="*/ 158877 w 601503"/>
                <a:gd name="connsiteY15" fmla="*/ 65532 h 617791"/>
                <a:gd name="connsiteX16" fmla="*/ 168116 w 601503"/>
                <a:gd name="connsiteY16" fmla="*/ 40195 h 617791"/>
                <a:gd name="connsiteX17" fmla="*/ 127921 w 601503"/>
                <a:gd name="connsiteY17" fmla="*/ 0 h 617791"/>
                <a:gd name="connsiteX18" fmla="*/ 87725 w 601503"/>
                <a:gd name="connsiteY18" fmla="*/ 40195 h 617791"/>
                <a:gd name="connsiteX19" fmla="*/ 127921 w 601503"/>
                <a:gd name="connsiteY19" fmla="*/ 80391 h 617791"/>
                <a:gd name="connsiteX20" fmla="*/ 148781 w 601503"/>
                <a:gd name="connsiteY20" fmla="*/ 74390 h 617791"/>
                <a:gd name="connsiteX21" fmla="*/ 205931 w 601503"/>
                <a:gd name="connsiteY21" fmla="*/ 131540 h 617791"/>
                <a:gd name="connsiteX22" fmla="*/ 145828 w 601503"/>
                <a:gd name="connsiteY22" fmla="*/ 193739 h 617791"/>
                <a:gd name="connsiteX23" fmla="*/ 100870 w 601503"/>
                <a:gd name="connsiteY23" fmla="*/ 193739 h 617791"/>
                <a:gd name="connsiteX24" fmla="*/ 58293 w 601503"/>
                <a:gd name="connsiteY24" fmla="*/ 236315 h 617791"/>
                <a:gd name="connsiteX25" fmla="*/ 58293 w 601503"/>
                <a:gd name="connsiteY25" fmla="*/ 275463 h 617791"/>
                <a:gd name="connsiteX26" fmla="*/ 42672 w 601503"/>
                <a:gd name="connsiteY26" fmla="*/ 275463 h 617791"/>
                <a:gd name="connsiteX27" fmla="*/ 0 w 601503"/>
                <a:gd name="connsiteY27" fmla="*/ 318135 h 617791"/>
                <a:gd name="connsiteX28" fmla="*/ 0 w 601503"/>
                <a:gd name="connsiteY28" fmla="*/ 454628 h 617791"/>
                <a:gd name="connsiteX29" fmla="*/ 42672 w 601503"/>
                <a:gd name="connsiteY29" fmla="*/ 497300 h 617791"/>
                <a:gd name="connsiteX30" fmla="*/ 59150 w 601503"/>
                <a:gd name="connsiteY30" fmla="*/ 497300 h 617791"/>
                <a:gd name="connsiteX31" fmla="*/ 193358 w 601503"/>
                <a:gd name="connsiteY31" fmla="*/ 617792 h 617791"/>
                <a:gd name="connsiteX32" fmla="*/ 408146 w 601503"/>
                <a:gd name="connsiteY32" fmla="*/ 617792 h 617791"/>
                <a:gd name="connsiteX33" fmla="*/ 542354 w 601503"/>
                <a:gd name="connsiteY33" fmla="*/ 497300 h 617791"/>
                <a:gd name="connsiteX34" fmla="*/ 558832 w 601503"/>
                <a:gd name="connsiteY34" fmla="*/ 497300 h 617791"/>
                <a:gd name="connsiteX35" fmla="*/ 601504 w 601503"/>
                <a:gd name="connsiteY35" fmla="*/ 454628 h 617791"/>
                <a:gd name="connsiteX36" fmla="*/ 601504 w 601503"/>
                <a:gd name="connsiteY36" fmla="*/ 318135 h 617791"/>
                <a:gd name="connsiteX37" fmla="*/ 558832 w 601503"/>
                <a:gd name="connsiteY37" fmla="*/ 275463 h 617791"/>
                <a:gd name="connsiteX38" fmla="*/ 473678 w 601503"/>
                <a:gd name="connsiteY38" fmla="*/ 13525 h 617791"/>
                <a:gd name="connsiteX39" fmla="*/ 500539 w 601503"/>
                <a:gd name="connsiteY39" fmla="*/ 40386 h 617791"/>
                <a:gd name="connsiteX40" fmla="*/ 473678 w 601503"/>
                <a:gd name="connsiteY40" fmla="*/ 67247 h 617791"/>
                <a:gd name="connsiteX41" fmla="*/ 446818 w 601503"/>
                <a:gd name="connsiteY41" fmla="*/ 40386 h 617791"/>
                <a:gd name="connsiteX42" fmla="*/ 473678 w 601503"/>
                <a:gd name="connsiteY42" fmla="*/ 13525 h 617791"/>
                <a:gd name="connsiteX43" fmla="*/ 128016 w 601503"/>
                <a:gd name="connsiteY43" fmla="*/ 67151 h 617791"/>
                <a:gd name="connsiteX44" fmla="*/ 101156 w 601503"/>
                <a:gd name="connsiteY44" fmla="*/ 40291 h 617791"/>
                <a:gd name="connsiteX45" fmla="*/ 128016 w 601503"/>
                <a:gd name="connsiteY45" fmla="*/ 13430 h 617791"/>
                <a:gd name="connsiteX46" fmla="*/ 154877 w 601503"/>
                <a:gd name="connsiteY46" fmla="*/ 40291 h 617791"/>
                <a:gd name="connsiteX47" fmla="*/ 128016 w 601503"/>
                <a:gd name="connsiteY47" fmla="*/ 67151 h 617791"/>
                <a:gd name="connsiteX48" fmla="*/ 58388 w 601503"/>
                <a:gd name="connsiteY48" fmla="*/ 482632 h 617791"/>
                <a:gd name="connsiteX49" fmla="*/ 58388 w 601503"/>
                <a:gd name="connsiteY49" fmla="*/ 483870 h 617791"/>
                <a:gd name="connsiteX50" fmla="*/ 42767 w 601503"/>
                <a:gd name="connsiteY50" fmla="*/ 483870 h 617791"/>
                <a:gd name="connsiteX51" fmla="*/ 13430 w 601503"/>
                <a:gd name="connsiteY51" fmla="*/ 454533 h 617791"/>
                <a:gd name="connsiteX52" fmla="*/ 13430 w 601503"/>
                <a:gd name="connsiteY52" fmla="*/ 318040 h 617791"/>
                <a:gd name="connsiteX53" fmla="*/ 42767 w 601503"/>
                <a:gd name="connsiteY53" fmla="*/ 288703 h 617791"/>
                <a:gd name="connsiteX54" fmla="*/ 58388 w 601503"/>
                <a:gd name="connsiteY54" fmla="*/ 288703 h 617791"/>
                <a:gd name="connsiteX55" fmla="*/ 58388 w 601503"/>
                <a:gd name="connsiteY55" fmla="*/ 482537 h 617791"/>
                <a:gd name="connsiteX56" fmla="*/ 300800 w 601503"/>
                <a:gd name="connsiteY56" fmla="*/ 117539 h 617791"/>
                <a:gd name="connsiteX57" fmla="*/ 440246 w 601503"/>
                <a:gd name="connsiteY57" fmla="*/ 193739 h 617791"/>
                <a:gd name="connsiteX58" fmla="*/ 161354 w 601503"/>
                <a:gd name="connsiteY58" fmla="*/ 193739 h 617791"/>
                <a:gd name="connsiteX59" fmla="*/ 300800 w 601503"/>
                <a:gd name="connsiteY59" fmla="*/ 117539 h 617791"/>
                <a:gd name="connsiteX60" fmla="*/ 529876 w 601503"/>
                <a:gd name="connsiteY60" fmla="*/ 282035 h 617791"/>
                <a:gd name="connsiteX61" fmla="*/ 529876 w 601503"/>
                <a:gd name="connsiteY61" fmla="*/ 482537 h 617791"/>
                <a:gd name="connsiteX62" fmla="*/ 408146 w 601503"/>
                <a:gd name="connsiteY62" fmla="*/ 604266 h 617791"/>
                <a:gd name="connsiteX63" fmla="*/ 193358 w 601503"/>
                <a:gd name="connsiteY63" fmla="*/ 604266 h 617791"/>
                <a:gd name="connsiteX64" fmla="*/ 71628 w 601503"/>
                <a:gd name="connsiteY64" fmla="*/ 482537 h 617791"/>
                <a:gd name="connsiteX65" fmla="*/ 71628 w 601503"/>
                <a:gd name="connsiteY65" fmla="*/ 236220 h 617791"/>
                <a:gd name="connsiteX66" fmla="*/ 100870 w 601503"/>
                <a:gd name="connsiteY66" fmla="*/ 206978 h 617791"/>
                <a:gd name="connsiteX67" fmla="*/ 500634 w 601503"/>
                <a:gd name="connsiteY67" fmla="*/ 206978 h 617791"/>
                <a:gd name="connsiteX68" fmla="*/ 529876 w 601503"/>
                <a:gd name="connsiteY68" fmla="*/ 236220 h 617791"/>
                <a:gd name="connsiteX69" fmla="*/ 529876 w 601503"/>
                <a:gd name="connsiteY69" fmla="*/ 282035 h 617791"/>
                <a:gd name="connsiteX70" fmla="*/ 588169 w 601503"/>
                <a:gd name="connsiteY70" fmla="*/ 454438 h 617791"/>
                <a:gd name="connsiteX71" fmla="*/ 558832 w 601503"/>
                <a:gd name="connsiteY71" fmla="*/ 483775 h 617791"/>
                <a:gd name="connsiteX72" fmla="*/ 543211 w 601503"/>
                <a:gd name="connsiteY72" fmla="*/ 483775 h 617791"/>
                <a:gd name="connsiteX73" fmla="*/ 543211 w 601503"/>
                <a:gd name="connsiteY73" fmla="*/ 288703 h 617791"/>
                <a:gd name="connsiteX74" fmla="*/ 558832 w 601503"/>
                <a:gd name="connsiteY74" fmla="*/ 288703 h 617791"/>
                <a:gd name="connsiteX75" fmla="*/ 588169 w 601503"/>
                <a:gd name="connsiteY75" fmla="*/ 318040 h 617791"/>
                <a:gd name="connsiteX76" fmla="*/ 588169 w 601503"/>
                <a:gd name="connsiteY76" fmla="*/ 454533 h 617791"/>
                <a:gd name="connsiteX77" fmla="*/ 262128 w 601503"/>
                <a:gd name="connsiteY77" fmla="*/ 335661 h 617791"/>
                <a:gd name="connsiteX78" fmla="*/ 268224 w 601503"/>
                <a:gd name="connsiteY78" fmla="*/ 339757 h 617791"/>
                <a:gd name="connsiteX79" fmla="*/ 270796 w 601503"/>
                <a:gd name="connsiteY79" fmla="*/ 339185 h 617791"/>
                <a:gd name="connsiteX80" fmla="*/ 274320 w 601503"/>
                <a:gd name="connsiteY80" fmla="*/ 330422 h 617791"/>
                <a:gd name="connsiteX81" fmla="*/ 256413 w 601503"/>
                <a:gd name="connsiteY81" fmla="*/ 304133 h 617791"/>
                <a:gd name="connsiteX82" fmla="*/ 246983 w 601503"/>
                <a:gd name="connsiteY82" fmla="*/ 304133 h 617791"/>
                <a:gd name="connsiteX83" fmla="*/ 246983 w 601503"/>
                <a:gd name="connsiteY83" fmla="*/ 313563 h 617791"/>
                <a:gd name="connsiteX84" fmla="*/ 261938 w 601503"/>
                <a:gd name="connsiteY84" fmla="*/ 335566 h 617791"/>
                <a:gd name="connsiteX85" fmla="*/ 267462 w 601503"/>
                <a:gd name="connsiteY85" fmla="*/ 362236 h 617791"/>
                <a:gd name="connsiteX86" fmla="*/ 262319 w 601503"/>
                <a:gd name="connsiteY86" fmla="*/ 388334 h 617791"/>
                <a:gd name="connsiteX87" fmla="*/ 265938 w 601503"/>
                <a:gd name="connsiteY87" fmla="*/ 397002 h 617791"/>
                <a:gd name="connsiteX88" fmla="*/ 268510 w 601503"/>
                <a:gd name="connsiteY88" fmla="*/ 397478 h 617791"/>
                <a:gd name="connsiteX89" fmla="*/ 274701 w 601503"/>
                <a:gd name="connsiteY89" fmla="*/ 393383 h 617791"/>
                <a:gd name="connsiteX90" fmla="*/ 280892 w 601503"/>
                <a:gd name="connsiteY90" fmla="*/ 361855 h 617791"/>
                <a:gd name="connsiteX91" fmla="*/ 274225 w 601503"/>
                <a:gd name="connsiteY91" fmla="*/ 361569 h 617791"/>
                <a:gd name="connsiteX92" fmla="*/ 280892 w 601503"/>
                <a:gd name="connsiteY92" fmla="*/ 361569 h 617791"/>
                <a:gd name="connsiteX93" fmla="*/ 274225 w 601503"/>
                <a:gd name="connsiteY93" fmla="*/ 355187 h 617791"/>
                <a:gd name="connsiteX94" fmla="*/ 267557 w 601503"/>
                <a:gd name="connsiteY94" fmla="*/ 362141 h 617791"/>
                <a:gd name="connsiteX95" fmla="*/ 227933 w 601503"/>
                <a:gd name="connsiteY95" fmla="*/ 438150 h 617791"/>
                <a:gd name="connsiteX96" fmla="*/ 230505 w 601503"/>
                <a:gd name="connsiteY96" fmla="*/ 437674 h 617791"/>
                <a:gd name="connsiteX97" fmla="*/ 256889 w 601503"/>
                <a:gd name="connsiteY97" fmla="*/ 419957 h 617791"/>
                <a:gd name="connsiteX98" fmla="*/ 256889 w 601503"/>
                <a:gd name="connsiteY98" fmla="*/ 410528 h 617791"/>
                <a:gd name="connsiteX99" fmla="*/ 247460 w 601503"/>
                <a:gd name="connsiteY99" fmla="*/ 410528 h 617791"/>
                <a:gd name="connsiteX100" fmla="*/ 225362 w 601503"/>
                <a:gd name="connsiteY100" fmla="*/ 425387 h 617791"/>
                <a:gd name="connsiteX101" fmla="*/ 221742 w 601503"/>
                <a:gd name="connsiteY101" fmla="*/ 434150 h 617791"/>
                <a:gd name="connsiteX102" fmla="*/ 227933 w 601503"/>
                <a:gd name="connsiteY102" fmla="*/ 438245 h 617791"/>
                <a:gd name="connsiteX103" fmla="*/ 199168 w 601503"/>
                <a:gd name="connsiteY103" fmla="*/ 293942 h 617791"/>
                <a:gd name="connsiteX104" fmla="*/ 224980 w 601503"/>
                <a:gd name="connsiteY104" fmla="*/ 298990 h 617791"/>
                <a:gd name="connsiteX105" fmla="*/ 227457 w 601503"/>
                <a:gd name="connsiteY105" fmla="*/ 299466 h 617791"/>
                <a:gd name="connsiteX106" fmla="*/ 233648 w 601503"/>
                <a:gd name="connsiteY106" fmla="*/ 295275 h 617791"/>
                <a:gd name="connsiteX107" fmla="*/ 230029 w 601503"/>
                <a:gd name="connsiteY107" fmla="*/ 286607 h 617791"/>
                <a:gd name="connsiteX108" fmla="*/ 198977 w 601503"/>
                <a:gd name="connsiteY108" fmla="*/ 280607 h 617791"/>
                <a:gd name="connsiteX109" fmla="*/ 198977 w 601503"/>
                <a:gd name="connsiteY109" fmla="*/ 280607 h 617791"/>
                <a:gd name="connsiteX110" fmla="*/ 198977 w 601503"/>
                <a:gd name="connsiteY110" fmla="*/ 287274 h 617791"/>
                <a:gd name="connsiteX111" fmla="*/ 198882 w 601503"/>
                <a:gd name="connsiteY111" fmla="*/ 280607 h 617791"/>
                <a:gd name="connsiteX112" fmla="*/ 192405 w 601503"/>
                <a:gd name="connsiteY112" fmla="*/ 287274 h 617791"/>
                <a:gd name="connsiteX113" fmla="*/ 199263 w 601503"/>
                <a:gd name="connsiteY113" fmla="*/ 293942 h 617791"/>
                <a:gd name="connsiteX114" fmla="*/ 130874 w 601503"/>
                <a:gd name="connsiteY114" fmla="*/ 362236 h 617791"/>
                <a:gd name="connsiteX115" fmla="*/ 135922 w 601503"/>
                <a:gd name="connsiteY115" fmla="*/ 336328 h 617791"/>
                <a:gd name="connsiteX116" fmla="*/ 132302 w 601503"/>
                <a:gd name="connsiteY116" fmla="*/ 327660 h 617791"/>
                <a:gd name="connsiteX117" fmla="*/ 123634 w 601503"/>
                <a:gd name="connsiteY117" fmla="*/ 331280 h 617791"/>
                <a:gd name="connsiteX118" fmla="*/ 117539 w 601503"/>
                <a:gd name="connsiteY118" fmla="*/ 362236 h 617791"/>
                <a:gd name="connsiteX119" fmla="*/ 117539 w 601503"/>
                <a:gd name="connsiteY119" fmla="*/ 362521 h 617791"/>
                <a:gd name="connsiteX120" fmla="*/ 124206 w 601503"/>
                <a:gd name="connsiteY120" fmla="*/ 369094 h 617791"/>
                <a:gd name="connsiteX121" fmla="*/ 130874 w 601503"/>
                <a:gd name="connsiteY121" fmla="*/ 362331 h 617791"/>
                <a:gd name="connsiteX122" fmla="*/ 145923 w 601503"/>
                <a:gd name="connsiteY122" fmla="*/ 316135 h 617791"/>
                <a:gd name="connsiteX123" fmla="*/ 150686 w 601503"/>
                <a:gd name="connsiteY123" fmla="*/ 314135 h 617791"/>
                <a:gd name="connsiteX124" fmla="*/ 172784 w 601503"/>
                <a:gd name="connsiteY124" fmla="*/ 299180 h 617791"/>
                <a:gd name="connsiteX125" fmla="*/ 176308 w 601503"/>
                <a:gd name="connsiteY125" fmla="*/ 290417 h 617791"/>
                <a:gd name="connsiteX126" fmla="*/ 167545 w 601503"/>
                <a:gd name="connsiteY126" fmla="*/ 286893 h 617791"/>
                <a:gd name="connsiteX127" fmla="*/ 141161 w 601503"/>
                <a:gd name="connsiteY127" fmla="*/ 304705 h 617791"/>
                <a:gd name="connsiteX128" fmla="*/ 141161 w 601503"/>
                <a:gd name="connsiteY128" fmla="*/ 314135 h 617791"/>
                <a:gd name="connsiteX129" fmla="*/ 145828 w 601503"/>
                <a:gd name="connsiteY129" fmla="*/ 316040 h 617791"/>
                <a:gd name="connsiteX130" fmla="*/ 136112 w 601503"/>
                <a:gd name="connsiteY130" fmla="*/ 388525 h 617791"/>
                <a:gd name="connsiteX131" fmla="*/ 127349 w 601503"/>
                <a:gd name="connsiteY131" fmla="*/ 384905 h 617791"/>
                <a:gd name="connsiteX132" fmla="*/ 123730 w 601503"/>
                <a:gd name="connsiteY132" fmla="*/ 393668 h 617791"/>
                <a:gd name="connsiteX133" fmla="*/ 141542 w 601503"/>
                <a:gd name="connsiteY133" fmla="*/ 420053 h 617791"/>
                <a:gd name="connsiteX134" fmla="*/ 146209 w 601503"/>
                <a:gd name="connsiteY134" fmla="*/ 421958 h 617791"/>
                <a:gd name="connsiteX135" fmla="*/ 150971 w 601503"/>
                <a:gd name="connsiteY135" fmla="*/ 419957 h 617791"/>
                <a:gd name="connsiteX136" fmla="*/ 150971 w 601503"/>
                <a:gd name="connsiteY136" fmla="*/ 410528 h 617791"/>
                <a:gd name="connsiteX137" fmla="*/ 136112 w 601503"/>
                <a:gd name="connsiteY137" fmla="*/ 388430 h 617791"/>
                <a:gd name="connsiteX138" fmla="*/ 199168 w 601503"/>
                <a:gd name="connsiteY138" fmla="*/ 430435 h 617791"/>
                <a:gd name="connsiteX139" fmla="*/ 173165 w 601503"/>
                <a:gd name="connsiteY139" fmla="*/ 425291 h 617791"/>
                <a:gd name="connsiteX140" fmla="*/ 164497 w 601503"/>
                <a:gd name="connsiteY140" fmla="*/ 428911 h 617791"/>
                <a:gd name="connsiteX141" fmla="*/ 168116 w 601503"/>
                <a:gd name="connsiteY141" fmla="*/ 437579 h 617791"/>
                <a:gd name="connsiteX142" fmla="*/ 199168 w 601503"/>
                <a:gd name="connsiteY142" fmla="*/ 443675 h 617791"/>
                <a:gd name="connsiteX143" fmla="*/ 199263 w 601503"/>
                <a:gd name="connsiteY143" fmla="*/ 443675 h 617791"/>
                <a:gd name="connsiteX144" fmla="*/ 205835 w 601503"/>
                <a:gd name="connsiteY144" fmla="*/ 437007 h 617791"/>
                <a:gd name="connsiteX145" fmla="*/ 199073 w 601503"/>
                <a:gd name="connsiteY145" fmla="*/ 430340 h 617791"/>
                <a:gd name="connsiteX146" fmla="*/ 233553 w 601503"/>
                <a:gd name="connsiteY146" fmla="*/ 362141 h 617791"/>
                <a:gd name="connsiteX147" fmla="*/ 199168 w 601503"/>
                <a:gd name="connsiteY147" fmla="*/ 327755 h 617791"/>
                <a:gd name="connsiteX148" fmla="*/ 164783 w 601503"/>
                <a:gd name="connsiteY148" fmla="*/ 362141 h 617791"/>
                <a:gd name="connsiteX149" fmla="*/ 199168 w 601503"/>
                <a:gd name="connsiteY149" fmla="*/ 396526 h 617791"/>
                <a:gd name="connsiteX150" fmla="*/ 233553 w 601503"/>
                <a:gd name="connsiteY150" fmla="*/ 362141 h 617791"/>
                <a:gd name="connsiteX151" fmla="*/ 199168 w 601503"/>
                <a:gd name="connsiteY151" fmla="*/ 383191 h 617791"/>
                <a:gd name="connsiteX152" fmla="*/ 178118 w 601503"/>
                <a:gd name="connsiteY152" fmla="*/ 362141 h 617791"/>
                <a:gd name="connsiteX153" fmla="*/ 199168 w 601503"/>
                <a:gd name="connsiteY153" fmla="*/ 341090 h 617791"/>
                <a:gd name="connsiteX154" fmla="*/ 220218 w 601503"/>
                <a:gd name="connsiteY154" fmla="*/ 362141 h 617791"/>
                <a:gd name="connsiteX155" fmla="*/ 199168 w 601503"/>
                <a:gd name="connsiteY155" fmla="*/ 383191 h 617791"/>
                <a:gd name="connsiteX156" fmla="*/ 428911 w 601503"/>
                <a:gd name="connsiteY156" fmla="*/ 299180 h 617791"/>
                <a:gd name="connsiteX157" fmla="*/ 451009 w 601503"/>
                <a:gd name="connsiteY157" fmla="*/ 314135 h 617791"/>
                <a:gd name="connsiteX158" fmla="*/ 455771 w 601503"/>
                <a:gd name="connsiteY158" fmla="*/ 316135 h 617791"/>
                <a:gd name="connsiteX159" fmla="*/ 460439 w 601503"/>
                <a:gd name="connsiteY159" fmla="*/ 314230 h 617791"/>
                <a:gd name="connsiteX160" fmla="*/ 460439 w 601503"/>
                <a:gd name="connsiteY160" fmla="*/ 304800 h 617791"/>
                <a:gd name="connsiteX161" fmla="*/ 434054 w 601503"/>
                <a:gd name="connsiteY161" fmla="*/ 286988 h 617791"/>
                <a:gd name="connsiteX162" fmla="*/ 425291 w 601503"/>
                <a:gd name="connsiteY162" fmla="*/ 290513 h 617791"/>
                <a:gd name="connsiteX163" fmla="*/ 428816 w 601503"/>
                <a:gd name="connsiteY163" fmla="*/ 299276 h 617791"/>
                <a:gd name="connsiteX164" fmla="*/ 469297 w 601503"/>
                <a:gd name="connsiteY164" fmla="*/ 327565 h 617791"/>
                <a:gd name="connsiteX165" fmla="*/ 465677 w 601503"/>
                <a:gd name="connsiteY165" fmla="*/ 336233 h 617791"/>
                <a:gd name="connsiteX166" fmla="*/ 470726 w 601503"/>
                <a:gd name="connsiteY166" fmla="*/ 362141 h 617791"/>
                <a:gd name="connsiteX167" fmla="*/ 470726 w 601503"/>
                <a:gd name="connsiteY167" fmla="*/ 362426 h 617791"/>
                <a:gd name="connsiteX168" fmla="*/ 477393 w 601503"/>
                <a:gd name="connsiteY168" fmla="*/ 368998 h 617791"/>
                <a:gd name="connsiteX169" fmla="*/ 484061 w 601503"/>
                <a:gd name="connsiteY169" fmla="*/ 362236 h 617791"/>
                <a:gd name="connsiteX170" fmla="*/ 477965 w 601503"/>
                <a:gd name="connsiteY170" fmla="*/ 331280 h 617791"/>
                <a:gd name="connsiteX171" fmla="*/ 469297 w 601503"/>
                <a:gd name="connsiteY171" fmla="*/ 327660 h 617791"/>
                <a:gd name="connsiteX172" fmla="*/ 330708 w 601503"/>
                <a:gd name="connsiteY172" fmla="*/ 339090 h 617791"/>
                <a:gd name="connsiteX173" fmla="*/ 333280 w 601503"/>
                <a:gd name="connsiteY173" fmla="*/ 339662 h 617791"/>
                <a:gd name="connsiteX174" fmla="*/ 339376 w 601503"/>
                <a:gd name="connsiteY174" fmla="*/ 335566 h 617791"/>
                <a:gd name="connsiteX175" fmla="*/ 354330 w 601503"/>
                <a:gd name="connsiteY175" fmla="*/ 313563 h 617791"/>
                <a:gd name="connsiteX176" fmla="*/ 354330 w 601503"/>
                <a:gd name="connsiteY176" fmla="*/ 304133 h 617791"/>
                <a:gd name="connsiteX177" fmla="*/ 344900 w 601503"/>
                <a:gd name="connsiteY177" fmla="*/ 304133 h 617791"/>
                <a:gd name="connsiteX178" fmla="*/ 326993 w 601503"/>
                <a:gd name="connsiteY178" fmla="*/ 330422 h 617791"/>
                <a:gd name="connsiteX179" fmla="*/ 330518 w 601503"/>
                <a:gd name="connsiteY179" fmla="*/ 339185 h 617791"/>
                <a:gd name="connsiteX180" fmla="*/ 474155 w 601503"/>
                <a:gd name="connsiteY180" fmla="*/ 384905 h 617791"/>
                <a:gd name="connsiteX181" fmla="*/ 465392 w 601503"/>
                <a:gd name="connsiteY181" fmla="*/ 388525 h 617791"/>
                <a:gd name="connsiteX182" fmla="*/ 450533 w 601503"/>
                <a:gd name="connsiteY182" fmla="*/ 410623 h 617791"/>
                <a:gd name="connsiteX183" fmla="*/ 450533 w 601503"/>
                <a:gd name="connsiteY183" fmla="*/ 420053 h 617791"/>
                <a:gd name="connsiteX184" fmla="*/ 455295 w 601503"/>
                <a:gd name="connsiteY184" fmla="*/ 422053 h 617791"/>
                <a:gd name="connsiteX185" fmla="*/ 459962 w 601503"/>
                <a:gd name="connsiteY185" fmla="*/ 420148 h 617791"/>
                <a:gd name="connsiteX186" fmla="*/ 477774 w 601503"/>
                <a:gd name="connsiteY186" fmla="*/ 393764 h 617791"/>
                <a:gd name="connsiteX187" fmla="*/ 474155 w 601503"/>
                <a:gd name="connsiteY187" fmla="*/ 385001 h 617791"/>
                <a:gd name="connsiteX188" fmla="*/ 333089 w 601503"/>
                <a:gd name="connsiteY188" fmla="*/ 397478 h 617791"/>
                <a:gd name="connsiteX189" fmla="*/ 335661 w 601503"/>
                <a:gd name="connsiteY189" fmla="*/ 397002 h 617791"/>
                <a:gd name="connsiteX190" fmla="*/ 339281 w 601503"/>
                <a:gd name="connsiteY190" fmla="*/ 388334 h 617791"/>
                <a:gd name="connsiteX191" fmla="*/ 334137 w 601503"/>
                <a:gd name="connsiteY191" fmla="*/ 362521 h 617791"/>
                <a:gd name="connsiteX192" fmla="*/ 334137 w 601503"/>
                <a:gd name="connsiteY192" fmla="*/ 361569 h 617791"/>
                <a:gd name="connsiteX193" fmla="*/ 327470 w 601503"/>
                <a:gd name="connsiteY193" fmla="*/ 355187 h 617791"/>
                <a:gd name="connsiteX194" fmla="*/ 320802 w 601503"/>
                <a:gd name="connsiteY194" fmla="*/ 362141 h 617791"/>
                <a:gd name="connsiteX195" fmla="*/ 326993 w 601503"/>
                <a:gd name="connsiteY195" fmla="*/ 393383 h 617791"/>
                <a:gd name="connsiteX196" fmla="*/ 333185 w 601503"/>
                <a:gd name="connsiteY196" fmla="*/ 397478 h 617791"/>
                <a:gd name="connsiteX197" fmla="*/ 354044 w 601503"/>
                <a:gd name="connsiteY197" fmla="*/ 410432 h 617791"/>
                <a:gd name="connsiteX198" fmla="*/ 344615 w 601503"/>
                <a:gd name="connsiteY198" fmla="*/ 410432 h 617791"/>
                <a:gd name="connsiteX199" fmla="*/ 344615 w 601503"/>
                <a:gd name="connsiteY199" fmla="*/ 419862 h 617791"/>
                <a:gd name="connsiteX200" fmla="*/ 370999 w 601503"/>
                <a:gd name="connsiteY200" fmla="*/ 437579 h 617791"/>
                <a:gd name="connsiteX201" fmla="*/ 373571 w 601503"/>
                <a:gd name="connsiteY201" fmla="*/ 438055 h 617791"/>
                <a:gd name="connsiteX202" fmla="*/ 379762 w 601503"/>
                <a:gd name="connsiteY202" fmla="*/ 433959 h 617791"/>
                <a:gd name="connsiteX203" fmla="*/ 376142 w 601503"/>
                <a:gd name="connsiteY203" fmla="*/ 425196 h 617791"/>
                <a:gd name="connsiteX204" fmla="*/ 354044 w 601503"/>
                <a:gd name="connsiteY204" fmla="*/ 410337 h 617791"/>
                <a:gd name="connsiteX205" fmla="*/ 428339 w 601503"/>
                <a:gd name="connsiteY205" fmla="*/ 425387 h 617791"/>
                <a:gd name="connsiteX206" fmla="*/ 402336 w 601503"/>
                <a:gd name="connsiteY206" fmla="*/ 430530 h 617791"/>
                <a:gd name="connsiteX207" fmla="*/ 402241 w 601503"/>
                <a:gd name="connsiteY207" fmla="*/ 430530 h 617791"/>
                <a:gd name="connsiteX208" fmla="*/ 395669 w 601503"/>
                <a:gd name="connsiteY208" fmla="*/ 437197 h 617791"/>
                <a:gd name="connsiteX209" fmla="*/ 402431 w 601503"/>
                <a:gd name="connsiteY209" fmla="*/ 443865 h 617791"/>
                <a:gd name="connsiteX210" fmla="*/ 433483 w 601503"/>
                <a:gd name="connsiteY210" fmla="*/ 437769 h 617791"/>
                <a:gd name="connsiteX211" fmla="*/ 437102 w 601503"/>
                <a:gd name="connsiteY211" fmla="*/ 429101 h 617791"/>
                <a:gd name="connsiteX212" fmla="*/ 428435 w 601503"/>
                <a:gd name="connsiteY212" fmla="*/ 425482 h 617791"/>
                <a:gd name="connsiteX213" fmla="*/ 374047 w 601503"/>
                <a:gd name="connsiteY213" fmla="*/ 299466 h 617791"/>
                <a:gd name="connsiteX214" fmla="*/ 376523 w 601503"/>
                <a:gd name="connsiteY214" fmla="*/ 298990 h 617791"/>
                <a:gd name="connsiteX215" fmla="*/ 401860 w 601503"/>
                <a:gd name="connsiteY215" fmla="*/ 293942 h 617791"/>
                <a:gd name="connsiteX216" fmla="*/ 409194 w 601503"/>
                <a:gd name="connsiteY216" fmla="*/ 287274 h 617791"/>
                <a:gd name="connsiteX217" fmla="*/ 402336 w 601503"/>
                <a:gd name="connsiteY217" fmla="*/ 280607 h 617791"/>
                <a:gd name="connsiteX218" fmla="*/ 371570 w 601503"/>
                <a:gd name="connsiteY218" fmla="*/ 286607 h 617791"/>
                <a:gd name="connsiteX219" fmla="*/ 367951 w 601503"/>
                <a:gd name="connsiteY219" fmla="*/ 295275 h 617791"/>
                <a:gd name="connsiteX220" fmla="*/ 374142 w 601503"/>
                <a:gd name="connsiteY220" fmla="*/ 299466 h 617791"/>
                <a:gd name="connsiteX221" fmla="*/ 436721 w 601503"/>
                <a:gd name="connsiteY221" fmla="*/ 362236 h 617791"/>
                <a:gd name="connsiteX222" fmla="*/ 402336 w 601503"/>
                <a:gd name="connsiteY222" fmla="*/ 327851 h 617791"/>
                <a:gd name="connsiteX223" fmla="*/ 367951 w 601503"/>
                <a:gd name="connsiteY223" fmla="*/ 362236 h 617791"/>
                <a:gd name="connsiteX224" fmla="*/ 402336 w 601503"/>
                <a:gd name="connsiteY224" fmla="*/ 396621 h 617791"/>
                <a:gd name="connsiteX225" fmla="*/ 436721 w 601503"/>
                <a:gd name="connsiteY225" fmla="*/ 362236 h 617791"/>
                <a:gd name="connsiteX226" fmla="*/ 381286 w 601503"/>
                <a:gd name="connsiteY226" fmla="*/ 362236 h 617791"/>
                <a:gd name="connsiteX227" fmla="*/ 402336 w 601503"/>
                <a:gd name="connsiteY227" fmla="*/ 341186 h 617791"/>
                <a:gd name="connsiteX228" fmla="*/ 423386 w 601503"/>
                <a:gd name="connsiteY228" fmla="*/ 362236 h 617791"/>
                <a:gd name="connsiteX229" fmla="*/ 402336 w 601503"/>
                <a:gd name="connsiteY229" fmla="*/ 383286 h 617791"/>
                <a:gd name="connsiteX230" fmla="*/ 381286 w 601503"/>
                <a:gd name="connsiteY230" fmla="*/ 362236 h 617791"/>
                <a:gd name="connsiteX231" fmla="*/ 380810 w 601503"/>
                <a:gd name="connsiteY231" fmla="*/ 487966 h 617791"/>
                <a:gd name="connsiteX232" fmla="*/ 372523 w 601503"/>
                <a:gd name="connsiteY232" fmla="*/ 492347 h 617791"/>
                <a:gd name="connsiteX233" fmla="*/ 300704 w 601503"/>
                <a:gd name="connsiteY233" fmla="*/ 527971 h 617791"/>
                <a:gd name="connsiteX234" fmla="*/ 228886 w 601503"/>
                <a:gd name="connsiteY234" fmla="*/ 492347 h 617791"/>
                <a:gd name="connsiteX235" fmla="*/ 220599 w 601503"/>
                <a:gd name="connsiteY235" fmla="*/ 487871 h 617791"/>
                <a:gd name="connsiteX236" fmla="*/ 216122 w 601503"/>
                <a:gd name="connsiteY236" fmla="*/ 496157 h 617791"/>
                <a:gd name="connsiteX237" fmla="*/ 300704 w 601503"/>
                <a:gd name="connsiteY237" fmla="*/ 541306 h 617791"/>
                <a:gd name="connsiteX238" fmla="*/ 385286 w 601503"/>
                <a:gd name="connsiteY238" fmla="*/ 496157 h 617791"/>
                <a:gd name="connsiteX239" fmla="*/ 380810 w 601503"/>
                <a:gd name="connsiteY239" fmla="*/ 487871 h 61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601503" h="617791">
                  <a:moveTo>
                    <a:pt x="558927" y="275463"/>
                  </a:moveTo>
                  <a:lnTo>
                    <a:pt x="543306" y="275463"/>
                  </a:lnTo>
                  <a:lnTo>
                    <a:pt x="543306" y="236315"/>
                  </a:lnTo>
                  <a:cubicBezTo>
                    <a:pt x="543306" y="212884"/>
                    <a:pt x="524256" y="193739"/>
                    <a:pt x="500729" y="193739"/>
                  </a:cubicBezTo>
                  <a:lnTo>
                    <a:pt x="455771" y="193739"/>
                  </a:lnTo>
                  <a:cubicBezTo>
                    <a:pt x="440817" y="168021"/>
                    <a:pt x="420053" y="146876"/>
                    <a:pt x="395669" y="131540"/>
                  </a:cubicBezTo>
                  <a:lnTo>
                    <a:pt x="452819" y="74390"/>
                  </a:lnTo>
                  <a:cubicBezTo>
                    <a:pt x="458915" y="78105"/>
                    <a:pt x="465963" y="80391"/>
                    <a:pt x="473678" y="80391"/>
                  </a:cubicBezTo>
                  <a:cubicBezTo>
                    <a:pt x="495872" y="80391"/>
                    <a:pt x="513874" y="62389"/>
                    <a:pt x="513874" y="40195"/>
                  </a:cubicBezTo>
                  <a:cubicBezTo>
                    <a:pt x="513874" y="18002"/>
                    <a:pt x="495872" y="0"/>
                    <a:pt x="473678" y="0"/>
                  </a:cubicBezTo>
                  <a:cubicBezTo>
                    <a:pt x="451485" y="0"/>
                    <a:pt x="433483" y="18002"/>
                    <a:pt x="433483" y="40195"/>
                  </a:cubicBezTo>
                  <a:cubicBezTo>
                    <a:pt x="433483" y="49816"/>
                    <a:pt x="437007" y="58579"/>
                    <a:pt x="442722" y="65532"/>
                  </a:cubicBezTo>
                  <a:lnTo>
                    <a:pt x="383667" y="124587"/>
                  </a:lnTo>
                  <a:cubicBezTo>
                    <a:pt x="358521" y="111442"/>
                    <a:pt x="330137" y="104108"/>
                    <a:pt x="300800" y="104108"/>
                  </a:cubicBezTo>
                  <a:cubicBezTo>
                    <a:pt x="271463" y="104108"/>
                    <a:pt x="243078" y="111347"/>
                    <a:pt x="217932" y="124587"/>
                  </a:cubicBezTo>
                  <a:lnTo>
                    <a:pt x="158877" y="65532"/>
                  </a:lnTo>
                  <a:cubicBezTo>
                    <a:pt x="164592" y="58579"/>
                    <a:pt x="168116" y="49816"/>
                    <a:pt x="168116" y="40195"/>
                  </a:cubicBezTo>
                  <a:cubicBezTo>
                    <a:pt x="168116" y="18002"/>
                    <a:pt x="150114" y="0"/>
                    <a:pt x="127921" y="0"/>
                  </a:cubicBezTo>
                  <a:cubicBezTo>
                    <a:pt x="105728" y="0"/>
                    <a:pt x="87725" y="18002"/>
                    <a:pt x="87725" y="40195"/>
                  </a:cubicBezTo>
                  <a:cubicBezTo>
                    <a:pt x="87725" y="62389"/>
                    <a:pt x="105728" y="80391"/>
                    <a:pt x="127921" y="80391"/>
                  </a:cubicBezTo>
                  <a:cubicBezTo>
                    <a:pt x="135541" y="80391"/>
                    <a:pt x="142685" y="78105"/>
                    <a:pt x="148781" y="74390"/>
                  </a:cubicBezTo>
                  <a:lnTo>
                    <a:pt x="205931" y="131540"/>
                  </a:lnTo>
                  <a:cubicBezTo>
                    <a:pt x="181547" y="146780"/>
                    <a:pt x="160782" y="167926"/>
                    <a:pt x="145828" y="193739"/>
                  </a:cubicBezTo>
                  <a:lnTo>
                    <a:pt x="100870" y="193739"/>
                  </a:lnTo>
                  <a:cubicBezTo>
                    <a:pt x="77438" y="193739"/>
                    <a:pt x="58293" y="212789"/>
                    <a:pt x="58293" y="236315"/>
                  </a:cubicBezTo>
                  <a:lnTo>
                    <a:pt x="58293" y="275463"/>
                  </a:lnTo>
                  <a:lnTo>
                    <a:pt x="42672" y="275463"/>
                  </a:lnTo>
                  <a:cubicBezTo>
                    <a:pt x="19145" y="275463"/>
                    <a:pt x="0" y="294608"/>
                    <a:pt x="0" y="318135"/>
                  </a:cubicBezTo>
                  <a:lnTo>
                    <a:pt x="0" y="454628"/>
                  </a:lnTo>
                  <a:cubicBezTo>
                    <a:pt x="0" y="478155"/>
                    <a:pt x="19145" y="497300"/>
                    <a:pt x="42672" y="497300"/>
                  </a:cubicBezTo>
                  <a:lnTo>
                    <a:pt x="59150" y="497300"/>
                  </a:lnTo>
                  <a:cubicBezTo>
                    <a:pt x="66485" y="564928"/>
                    <a:pt x="123825" y="617792"/>
                    <a:pt x="193358" y="617792"/>
                  </a:cubicBezTo>
                  <a:lnTo>
                    <a:pt x="408146" y="617792"/>
                  </a:lnTo>
                  <a:cubicBezTo>
                    <a:pt x="477679" y="617792"/>
                    <a:pt x="535114" y="564928"/>
                    <a:pt x="542354" y="497300"/>
                  </a:cubicBezTo>
                  <a:lnTo>
                    <a:pt x="558832" y="497300"/>
                  </a:lnTo>
                  <a:cubicBezTo>
                    <a:pt x="582359" y="497300"/>
                    <a:pt x="601504" y="478155"/>
                    <a:pt x="601504" y="454628"/>
                  </a:cubicBezTo>
                  <a:lnTo>
                    <a:pt x="601504" y="318135"/>
                  </a:lnTo>
                  <a:cubicBezTo>
                    <a:pt x="601504" y="294608"/>
                    <a:pt x="582359" y="275463"/>
                    <a:pt x="558832" y="275463"/>
                  </a:cubicBezTo>
                  <a:close/>
                  <a:moveTo>
                    <a:pt x="473678" y="13525"/>
                  </a:moveTo>
                  <a:cubicBezTo>
                    <a:pt x="488442" y="13525"/>
                    <a:pt x="500539" y="25527"/>
                    <a:pt x="500539" y="40386"/>
                  </a:cubicBezTo>
                  <a:cubicBezTo>
                    <a:pt x="500539" y="55245"/>
                    <a:pt x="488537" y="67247"/>
                    <a:pt x="473678" y="67247"/>
                  </a:cubicBezTo>
                  <a:cubicBezTo>
                    <a:pt x="458819" y="67247"/>
                    <a:pt x="446818" y="55245"/>
                    <a:pt x="446818" y="40386"/>
                  </a:cubicBezTo>
                  <a:cubicBezTo>
                    <a:pt x="446818" y="25527"/>
                    <a:pt x="458819" y="13525"/>
                    <a:pt x="473678" y="13525"/>
                  </a:cubicBezTo>
                  <a:close/>
                  <a:moveTo>
                    <a:pt x="128016" y="67151"/>
                  </a:moveTo>
                  <a:cubicBezTo>
                    <a:pt x="113252" y="67151"/>
                    <a:pt x="101156" y="55150"/>
                    <a:pt x="101156" y="40291"/>
                  </a:cubicBezTo>
                  <a:cubicBezTo>
                    <a:pt x="101156" y="25432"/>
                    <a:pt x="113157" y="13430"/>
                    <a:pt x="128016" y="13430"/>
                  </a:cubicBezTo>
                  <a:cubicBezTo>
                    <a:pt x="142875" y="13430"/>
                    <a:pt x="154877" y="25432"/>
                    <a:pt x="154877" y="40291"/>
                  </a:cubicBezTo>
                  <a:cubicBezTo>
                    <a:pt x="154877" y="55150"/>
                    <a:pt x="142875" y="67151"/>
                    <a:pt x="128016" y="67151"/>
                  </a:cubicBezTo>
                  <a:close/>
                  <a:moveTo>
                    <a:pt x="58388" y="482632"/>
                  </a:moveTo>
                  <a:lnTo>
                    <a:pt x="58388" y="483870"/>
                  </a:lnTo>
                  <a:lnTo>
                    <a:pt x="42767" y="483870"/>
                  </a:lnTo>
                  <a:cubicBezTo>
                    <a:pt x="26575" y="483870"/>
                    <a:pt x="13430" y="470726"/>
                    <a:pt x="13430" y="454533"/>
                  </a:cubicBezTo>
                  <a:lnTo>
                    <a:pt x="13430" y="318040"/>
                  </a:lnTo>
                  <a:cubicBezTo>
                    <a:pt x="13430" y="301847"/>
                    <a:pt x="26575" y="288703"/>
                    <a:pt x="42767" y="288703"/>
                  </a:cubicBezTo>
                  <a:lnTo>
                    <a:pt x="58388" y="288703"/>
                  </a:lnTo>
                  <a:lnTo>
                    <a:pt x="58388" y="482537"/>
                  </a:lnTo>
                  <a:close/>
                  <a:moveTo>
                    <a:pt x="300800" y="117539"/>
                  </a:moveTo>
                  <a:cubicBezTo>
                    <a:pt x="357473" y="117539"/>
                    <a:pt x="409861" y="146495"/>
                    <a:pt x="440246" y="193739"/>
                  </a:cubicBezTo>
                  <a:lnTo>
                    <a:pt x="161354" y="193739"/>
                  </a:lnTo>
                  <a:cubicBezTo>
                    <a:pt x="191738" y="146495"/>
                    <a:pt x="244221" y="117539"/>
                    <a:pt x="300800" y="117539"/>
                  </a:cubicBezTo>
                  <a:close/>
                  <a:moveTo>
                    <a:pt x="529876" y="282035"/>
                  </a:moveTo>
                  <a:lnTo>
                    <a:pt x="529876" y="482537"/>
                  </a:lnTo>
                  <a:cubicBezTo>
                    <a:pt x="529876" y="549593"/>
                    <a:pt x="475298" y="604266"/>
                    <a:pt x="408146" y="604266"/>
                  </a:cubicBezTo>
                  <a:lnTo>
                    <a:pt x="193358" y="604266"/>
                  </a:lnTo>
                  <a:cubicBezTo>
                    <a:pt x="126302" y="604266"/>
                    <a:pt x="71628" y="549688"/>
                    <a:pt x="71628" y="482537"/>
                  </a:cubicBezTo>
                  <a:lnTo>
                    <a:pt x="71628" y="236220"/>
                  </a:lnTo>
                  <a:cubicBezTo>
                    <a:pt x="71628" y="220123"/>
                    <a:pt x="84773" y="206978"/>
                    <a:pt x="100870" y="206978"/>
                  </a:cubicBezTo>
                  <a:lnTo>
                    <a:pt x="500634" y="206978"/>
                  </a:lnTo>
                  <a:cubicBezTo>
                    <a:pt x="516731" y="206978"/>
                    <a:pt x="529876" y="220123"/>
                    <a:pt x="529876" y="236220"/>
                  </a:cubicBezTo>
                  <a:lnTo>
                    <a:pt x="529876" y="282035"/>
                  </a:lnTo>
                  <a:close/>
                  <a:moveTo>
                    <a:pt x="588169" y="454438"/>
                  </a:moveTo>
                  <a:cubicBezTo>
                    <a:pt x="588169" y="470630"/>
                    <a:pt x="575024" y="483775"/>
                    <a:pt x="558832" y="483775"/>
                  </a:cubicBezTo>
                  <a:lnTo>
                    <a:pt x="543211" y="483775"/>
                  </a:lnTo>
                  <a:lnTo>
                    <a:pt x="543211" y="288703"/>
                  </a:lnTo>
                  <a:lnTo>
                    <a:pt x="558832" y="288703"/>
                  </a:lnTo>
                  <a:cubicBezTo>
                    <a:pt x="575024" y="288703"/>
                    <a:pt x="588169" y="301847"/>
                    <a:pt x="588169" y="318040"/>
                  </a:cubicBezTo>
                  <a:lnTo>
                    <a:pt x="588169" y="454533"/>
                  </a:lnTo>
                  <a:close/>
                  <a:moveTo>
                    <a:pt x="262128" y="335661"/>
                  </a:moveTo>
                  <a:cubicBezTo>
                    <a:pt x="263176" y="338233"/>
                    <a:pt x="265652" y="339757"/>
                    <a:pt x="268224" y="339757"/>
                  </a:cubicBezTo>
                  <a:cubicBezTo>
                    <a:pt x="269081" y="339757"/>
                    <a:pt x="269939" y="339566"/>
                    <a:pt x="270796" y="339185"/>
                  </a:cubicBezTo>
                  <a:cubicBezTo>
                    <a:pt x="274225" y="337757"/>
                    <a:pt x="275749" y="333851"/>
                    <a:pt x="274320" y="330422"/>
                  </a:cubicBezTo>
                  <a:cubicBezTo>
                    <a:pt x="270129" y="320516"/>
                    <a:pt x="264128" y="311658"/>
                    <a:pt x="256413" y="304133"/>
                  </a:cubicBezTo>
                  <a:cubicBezTo>
                    <a:pt x="253841" y="301562"/>
                    <a:pt x="249555" y="301562"/>
                    <a:pt x="246983" y="304133"/>
                  </a:cubicBezTo>
                  <a:cubicBezTo>
                    <a:pt x="244412" y="306705"/>
                    <a:pt x="244412" y="310991"/>
                    <a:pt x="246983" y="313563"/>
                  </a:cubicBezTo>
                  <a:cubicBezTo>
                    <a:pt x="253365" y="319945"/>
                    <a:pt x="258413" y="327279"/>
                    <a:pt x="261938" y="335566"/>
                  </a:cubicBezTo>
                  <a:close/>
                  <a:moveTo>
                    <a:pt x="267462" y="362236"/>
                  </a:moveTo>
                  <a:cubicBezTo>
                    <a:pt x="267462" y="371285"/>
                    <a:pt x="265748" y="380047"/>
                    <a:pt x="262319" y="388334"/>
                  </a:cubicBezTo>
                  <a:cubicBezTo>
                    <a:pt x="260890" y="391763"/>
                    <a:pt x="262509" y="395669"/>
                    <a:pt x="265938" y="397002"/>
                  </a:cubicBezTo>
                  <a:cubicBezTo>
                    <a:pt x="266795" y="397383"/>
                    <a:pt x="267653" y="397478"/>
                    <a:pt x="268510" y="397478"/>
                  </a:cubicBezTo>
                  <a:cubicBezTo>
                    <a:pt x="271082" y="397478"/>
                    <a:pt x="273653" y="395954"/>
                    <a:pt x="274701" y="393383"/>
                  </a:cubicBezTo>
                  <a:cubicBezTo>
                    <a:pt x="278797" y="383477"/>
                    <a:pt x="280892" y="372999"/>
                    <a:pt x="280892" y="361855"/>
                  </a:cubicBezTo>
                  <a:lnTo>
                    <a:pt x="274225" y="361569"/>
                  </a:lnTo>
                  <a:lnTo>
                    <a:pt x="280892" y="361569"/>
                  </a:lnTo>
                  <a:cubicBezTo>
                    <a:pt x="280892" y="357854"/>
                    <a:pt x="277940" y="355187"/>
                    <a:pt x="274225" y="355187"/>
                  </a:cubicBezTo>
                  <a:cubicBezTo>
                    <a:pt x="270510" y="355187"/>
                    <a:pt x="267557" y="358426"/>
                    <a:pt x="267557" y="362141"/>
                  </a:cubicBezTo>
                  <a:close/>
                  <a:moveTo>
                    <a:pt x="227933" y="438150"/>
                  </a:moveTo>
                  <a:cubicBezTo>
                    <a:pt x="228791" y="438150"/>
                    <a:pt x="229648" y="437960"/>
                    <a:pt x="230505" y="437674"/>
                  </a:cubicBezTo>
                  <a:cubicBezTo>
                    <a:pt x="240411" y="433578"/>
                    <a:pt x="249365" y="427577"/>
                    <a:pt x="256889" y="419957"/>
                  </a:cubicBezTo>
                  <a:cubicBezTo>
                    <a:pt x="259461" y="417386"/>
                    <a:pt x="259461" y="413099"/>
                    <a:pt x="256889" y="410528"/>
                  </a:cubicBezTo>
                  <a:cubicBezTo>
                    <a:pt x="254318" y="407956"/>
                    <a:pt x="250031" y="407956"/>
                    <a:pt x="247460" y="410528"/>
                  </a:cubicBezTo>
                  <a:cubicBezTo>
                    <a:pt x="241078" y="416909"/>
                    <a:pt x="233648" y="421862"/>
                    <a:pt x="225362" y="425387"/>
                  </a:cubicBezTo>
                  <a:cubicBezTo>
                    <a:pt x="221933" y="426815"/>
                    <a:pt x="220313" y="430721"/>
                    <a:pt x="221742" y="434150"/>
                  </a:cubicBezTo>
                  <a:cubicBezTo>
                    <a:pt x="222790" y="436721"/>
                    <a:pt x="225266" y="438245"/>
                    <a:pt x="227933" y="438245"/>
                  </a:cubicBezTo>
                  <a:close/>
                  <a:moveTo>
                    <a:pt x="199168" y="293942"/>
                  </a:moveTo>
                  <a:cubicBezTo>
                    <a:pt x="208026" y="293942"/>
                    <a:pt x="216694" y="295656"/>
                    <a:pt x="224980" y="298990"/>
                  </a:cubicBezTo>
                  <a:cubicBezTo>
                    <a:pt x="225838" y="299371"/>
                    <a:pt x="226695" y="299466"/>
                    <a:pt x="227457" y="299466"/>
                  </a:cubicBezTo>
                  <a:cubicBezTo>
                    <a:pt x="230124" y="299466"/>
                    <a:pt x="232601" y="297847"/>
                    <a:pt x="233648" y="295275"/>
                  </a:cubicBezTo>
                  <a:cubicBezTo>
                    <a:pt x="235077" y="291846"/>
                    <a:pt x="233363" y="287941"/>
                    <a:pt x="230029" y="286607"/>
                  </a:cubicBezTo>
                  <a:cubicBezTo>
                    <a:pt x="220218" y="282607"/>
                    <a:pt x="209931" y="280607"/>
                    <a:pt x="198977" y="280607"/>
                  </a:cubicBezTo>
                  <a:lnTo>
                    <a:pt x="198977" y="280607"/>
                  </a:lnTo>
                  <a:lnTo>
                    <a:pt x="198977" y="287274"/>
                  </a:lnTo>
                  <a:cubicBezTo>
                    <a:pt x="198977" y="287274"/>
                    <a:pt x="198882" y="280607"/>
                    <a:pt x="198882" y="280607"/>
                  </a:cubicBezTo>
                  <a:cubicBezTo>
                    <a:pt x="195167" y="280607"/>
                    <a:pt x="192405" y="283559"/>
                    <a:pt x="192405" y="287274"/>
                  </a:cubicBezTo>
                  <a:cubicBezTo>
                    <a:pt x="192405" y="290989"/>
                    <a:pt x="195644" y="293942"/>
                    <a:pt x="199263" y="293942"/>
                  </a:cubicBezTo>
                  <a:close/>
                  <a:moveTo>
                    <a:pt x="130874" y="362236"/>
                  </a:moveTo>
                  <a:cubicBezTo>
                    <a:pt x="130874" y="353282"/>
                    <a:pt x="132588" y="344615"/>
                    <a:pt x="135922" y="336328"/>
                  </a:cubicBezTo>
                  <a:cubicBezTo>
                    <a:pt x="137351" y="332899"/>
                    <a:pt x="135731" y="328994"/>
                    <a:pt x="132302" y="327660"/>
                  </a:cubicBezTo>
                  <a:cubicBezTo>
                    <a:pt x="128969" y="326231"/>
                    <a:pt x="124968" y="327851"/>
                    <a:pt x="123634" y="331280"/>
                  </a:cubicBezTo>
                  <a:cubicBezTo>
                    <a:pt x="119634" y="341090"/>
                    <a:pt x="117539" y="351472"/>
                    <a:pt x="117539" y="362236"/>
                  </a:cubicBezTo>
                  <a:lnTo>
                    <a:pt x="117539" y="362521"/>
                  </a:lnTo>
                  <a:cubicBezTo>
                    <a:pt x="117539" y="366236"/>
                    <a:pt x="120491" y="369094"/>
                    <a:pt x="124206" y="369094"/>
                  </a:cubicBezTo>
                  <a:cubicBezTo>
                    <a:pt x="127921" y="369094"/>
                    <a:pt x="130874" y="365951"/>
                    <a:pt x="130874" y="362331"/>
                  </a:cubicBezTo>
                  <a:close/>
                  <a:moveTo>
                    <a:pt x="145923" y="316135"/>
                  </a:moveTo>
                  <a:cubicBezTo>
                    <a:pt x="147638" y="316135"/>
                    <a:pt x="149352" y="315468"/>
                    <a:pt x="150686" y="314135"/>
                  </a:cubicBezTo>
                  <a:cubicBezTo>
                    <a:pt x="157067" y="307753"/>
                    <a:pt x="164497" y="302705"/>
                    <a:pt x="172784" y="299180"/>
                  </a:cubicBezTo>
                  <a:cubicBezTo>
                    <a:pt x="176213" y="297752"/>
                    <a:pt x="177737" y="293846"/>
                    <a:pt x="176308" y="290417"/>
                  </a:cubicBezTo>
                  <a:cubicBezTo>
                    <a:pt x="174879" y="286988"/>
                    <a:pt x="170974" y="285464"/>
                    <a:pt x="167545" y="286893"/>
                  </a:cubicBezTo>
                  <a:cubicBezTo>
                    <a:pt x="157639" y="291084"/>
                    <a:pt x="148781" y="297085"/>
                    <a:pt x="141161" y="304705"/>
                  </a:cubicBezTo>
                  <a:cubicBezTo>
                    <a:pt x="138589" y="307277"/>
                    <a:pt x="138589" y="311563"/>
                    <a:pt x="141161" y="314135"/>
                  </a:cubicBezTo>
                  <a:cubicBezTo>
                    <a:pt x="142494" y="315468"/>
                    <a:pt x="144113" y="316040"/>
                    <a:pt x="145828" y="316040"/>
                  </a:cubicBezTo>
                  <a:close/>
                  <a:moveTo>
                    <a:pt x="136112" y="388525"/>
                  </a:moveTo>
                  <a:cubicBezTo>
                    <a:pt x="134684" y="385096"/>
                    <a:pt x="130778" y="383477"/>
                    <a:pt x="127349" y="384905"/>
                  </a:cubicBezTo>
                  <a:cubicBezTo>
                    <a:pt x="123920" y="386334"/>
                    <a:pt x="122396" y="390239"/>
                    <a:pt x="123730" y="393668"/>
                  </a:cubicBezTo>
                  <a:cubicBezTo>
                    <a:pt x="127921" y="403574"/>
                    <a:pt x="133826" y="412433"/>
                    <a:pt x="141542" y="420053"/>
                  </a:cubicBezTo>
                  <a:cubicBezTo>
                    <a:pt x="142875" y="421291"/>
                    <a:pt x="144494" y="421958"/>
                    <a:pt x="146209" y="421958"/>
                  </a:cubicBezTo>
                  <a:cubicBezTo>
                    <a:pt x="147923" y="421958"/>
                    <a:pt x="149638" y="421291"/>
                    <a:pt x="150971" y="419957"/>
                  </a:cubicBezTo>
                  <a:cubicBezTo>
                    <a:pt x="153543" y="417386"/>
                    <a:pt x="153543" y="413099"/>
                    <a:pt x="150971" y="410528"/>
                  </a:cubicBezTo>
                  <a:cubicBezTo>
                    <a:pt x="144590" y="404146"/>
                    <a:pt x="139541" y="396716"/>
                    <a:pt x="136112" y="388430"/>
                  </a:cubicBezTo>
                  <a:close/>
                  <a:moveTo>
                    <a:pt x="199168" y="430435"/>
                  </a:moveTo>
                  <a:cubicBezTo>
                    <a:pt x="190214" y="430435"/>
                    <a:pt x="181451" y="428720"/>
                    <a:pt x="173165" y="425291"/>
                  </a:cubicBezTo>
                  <a:cubicBezTo>
                    <a:pt x="169736" y="423863"/>
                    <a:pt x="165830" y="425482"/>
                    <a:pt x="164497" y="428911"/>
                  </a:cubicBezTo>
                  <a:cubicBezTo>
                    <a:pt x="163068" y="432340"/>
                    <a:pt x="164687" y="436245"/>
                    <a:pt x="168116" y="437579"/>
                  </a:cubicBezTo>
                  <a:cubicBezTo>
                    <a:pt x="178022" y="441674"/>
                    <a:pt x="188405" y="443675"/>
                    <a:pt x="199168" y="443675"/>
                  </a:cubicBezTo>
                  <a:lnTo>
                    <a:pt x="199263" y="443675"/>
                  </a:lnTo>
                  <a:cubicBezTo>
                    <a:pt x="202978" y="443675"/>
                    <a:pt x="205835" y="440722"/>
                    <a:pt x="205835" y="437007"/>
                  </a:cubicBezTo>
                  <a:cubicBezTo>
                    <a:pt x="205835" y="433292"/>
                    <a:pt x="202787" y="430340"/>
                    <a:pt x="199073" y="430340"/>
                  </a:cubicBezTo>
                  <a:close/>
                  <a:moveTo>
                    <a:pt x="233553" y="362141"/>
                  </a:moveTo>
                  <a:cubicBezTo>
                    <a:pt x="233553" y="343186"/>
                    <a:pt x="218123" y="327755"/>
                    <a:pt x="199168" y="327755"/>
                  </a:cubicBezTo>
                  <a:cubicBezTo>
                    <a:pt x="180213" y="327755"/>
                    <a:pt x="164783" y="343186"/>
                    <a:pt x="164783" y="362141"/>
                  </a:cubicBezTo>
                  <a:cubicBezTo>
                    <a:pt x="164783" y="381095"/>
                    <a:pt x="180213" y="396526"/>
                    <a:pt x="199168" y="396526"/>
                  </a:cubicBezTo>
                  <a:cubicBezTo>
                    <a:pt x="218123" y="396526"/>
                    <a:pt x="233553" y="381095"/>
                    <a:pt x="233553" y="362141"/>
                  </a:cubicBezTo>
                  <a:close/>
                  <a:moveTo>
                    <a:pt x="199168" y="383191"/>
                  </a:moveTo>
                  <a:cubicBezTo>
                    <a:pt x="187547" y="383191"/>
                    <a:pt x="178118" y="373761"/>
                    <a:pt x="178118" y="362141"/>
                  </a:cubicBezTo>
                  <a:cubicBezTo>
                    <a:pt x="178118" y="350520"/>
                    <a:pt x="187547" y="341090"/>
                    <a:pt x="199168" y="341090"/>
                  </a:cubicBezTo>
                  <a:cubicBezTo>
                    <a:pt x="210788" y="341090"/>
                    <a:pt x="220218" y="350520"/>
                    <a:pt x="220218" y="362141"/>
                  </a:cubicBezTo>
                  <a:cubicBezTo>
                    <a:pt x="220218" y="373761"/>
                    <a:pt x="210788" y="383191"/>
                    <a:pt x="199168" y="383191"/>
                  </a:cubicBezTo>
                  <a:close/>
                  <a:moveTo>
                    <a:pt x="428911" y="299180"/>
                  </a:moveTo>
                  <a:cubicBezTo>
                    <a:pt x="437198" y="302705"/>
                    <a:pt x="444627" y="307658"/>
                    <a:pt x="451009" y="314135"/>
                  </a:cubicBezTo>
                  <a:cubicBezTo>
                    <a:pt x="452342" y="315468"/>
                    <a:pt x="454057" y="316135"/>
                    <a:pt x="455771" y="316135"/>
                  </a:cubicBezTo>
                  <a:cubicBezTo>
                    <a:pt x="457486" y="316135"/>
                    <a:pt x="459200" y="315468"/>
                    <a:pt x="460439" y="314230"/>
                  </a:cubicBezTo>
                  <a:cubicBezTo>
                    <a:pt x="463106" y="311658"/>
                    <a:pt x="463106" y="307467"/>
                    <a:pt x="460439" y="304800"/>
                  </a:cubicBezTo>
                  <a:cubicBezTo>
                    <a:pt x="452819" y="297085"/>
                    <a:pt x="443960" y="291179"/>
                    <a:pt x="434054" y="286988"/>
                  </a:cubicBezTo>
                  <a:cubicBezTo>
                    <a:pt x="430625" y="285560"/>
                    <a:pt x="426720" y="287179"/>
                    <a:pt x="425291" y="290513"/>
                  </a:cubicBezTo>
                  <a:cubicBezTo>
                    <a:pt x="423863" y="293942"/>
                    <a:pt x="425482" y="297847"/>
                    <a:pt x="428816" y="299276"/>
                  </a:cubicBezTo>
                  <a:close/>
                  <a:moveTo>
                    <a:pt x="469297" y="327565"/>
                  </a:moveTo>
                  <a:cubicBezTo>
                    <a:pt x="465868" y="328994"/>
                    <a:pt x="464249" y="332804"/>
                    <a:pt x="465677" y="336233"/>
                  </a:cubicBezTo>
                  <a:cubicBezTo>
                    <a:pt x="469011" y="344424"/>
                    <a:pt x="470726" y="353187"/>
                    <a:pt x="470726" y="362141"/>
                  </a:cubicBezTo>
                  <a:lnTo>
                    <a:pt x="470726" y="362426"/>
                  </a:lnTo>
                  <a:cubicBezTo>
                    <a:pt x="470726" y="366141"/>
                    <a:pt x="473678" y="368998"/>
                    <a:pt x="477393" y="368998"/>
                  </a:cubicBezTo>
                  <a:cubicBezTo>
                    <a:pt x="481108" y="368998"/>
                    <a:pt x="484061" y="365855"/>
                    <a:pt x="484061" y="362236"/>
                  </a:cubicBezTo>
                  <a:cubicBezTo>
                    <a:pt x="484061" y="351568"/>
                    <a:pt x="482060" y="341186"/>
                    <a:pt x="477965" y="331280"/>
                  </a:cubicBezTo>
                  <a:cubicBezTo>
                    <a:pt x="476536" y="327851"/>
                    <a:pt x="472631" y="326231"/>
                    <a:pt x="469297" y="327660"/>
                  </a:cubicBezTo>
                  <a:close/>
                  <a:moveTo>
                    <a:pt x="330708" y="339090"/>
                  </a:moveTo>
                  <a:cubicBezTo>
                    <a:pt x="331565" y="339471"/>
                    <a:pt x="332423" y="339662"/>
                    <a:pt x="333280" y="339662"/>
                  </a:cubicBezTo>
                  <a:cubicBezTo>
                    <a:pt x="335851" y="339662"/>
                    <a:pt x="338328" y="338138"/>
                    <a:pt x="339376" y="335566"/>
                  </a:cubicBezTo>
                  <a:cubicBezTo>
                    <a:pt x="342900" y="327279"/>
                    <a:pt x="347948" y="319850"/>
                    <a:pt x="354330" y="313563"/>
                  </a:cubicBezTo>
                  <a:cubicBezTo>
                    <a:pt x="356997" y="310991"/>
                    <a:pt x="356997" y="306800"/>
                    <a:pt x="354330" y="304133"/>
                  </a:cubicBezTo>
                  <a:cubicBezTo>
                    <a:pt x="351758" y="301466"/>
                    <a:pt x="347472" y="301466"/>
                    <a:pt x="344900" y="304133"/>
                  </a:cubicBezTo>
                  <a:cubicBezTo>
                    <a:pt x="337185" y="311658"/>
                    <a:pt x="331184" y="320516"/>
                    <a:pt x="326993" y="330422"/>
                  </a:cubicBezTo>
                  <a:cubicBezTo>
                    <a:pt x="325565" y="333851"/>
                    <a:pt x="327184" y="337757"/>
                    <a:pt x="330518" y="339185"/>
                  </a:cubicBezTo>
                  <a:close/>
                  <a:moveTo>
                    <a:pt x="474155" y="384905"/>
                  </a:moveTo>
                  <a:cubicBezTo>
                    <a:pt x="470726" y="383477"/>
                    <a:pt x="466820" y="385096"/>
                    <a:pt x="465392" y="388525"/>
                  </a:cubicBezTo>
                  <a:cubicBezTo>
                    <a:pt x="461963" y="396812"/>
                    <a:pt x="456914" y="404241"/>
                    <a:pt x="450533" y="410623"/>
                  </a:cubicBezTo>
                  <a:cubicBezTo>
                    <a:pt x="447961" y="413195"/>
                    <a:pt x="447866" y="417481"/>
                    <a:pt x="450533" y="420053"/>
                  </a:cubicBezTo>
                  <a:cubicBezTo>
                    <a:pt x="451866" y="421386"/>
                    <a:pt x="453581" y="422053"/>
                    <a:pt x="455295" y="422053"/>
                  </a:cubicBezTo>
                  <a:cubicBezTo>
                    <a:pt x="457010" y="422053"/>
                    <a:pt x="458724" y="421386"/>
                    <a:pt x="459962" y="420148"/>
                  </a:cubicBezTo>
                  <a:cubicBezTo>
                    <a:pt x="467582" y="412528"/>
                    <a:pt x="473583" y="403670"/>
                    <a:pt x="477774" y="393764"/>
                  </a:cubicBezTo>
                  <a:cubicBezTo>
                    <a:pt x="479203" y="390335"/>
                    <a:pt x="477584" y="386429"/>
                    <a:pt x="474155" y="385001"/>
                  </a:cubicBezTo>
                  <a:close/>
                  <a:moveTo>
                    <a:pt x="333089" y="397478"/>
                  </a:moveTo>
                  <a:cubicBezTo>
                    <a:pt x="333947" y="397478"/>
                    <a:pt x="334804" y="397288"/>
                    <a:pt x="335661" y="397002"/>
                  </a:cubicBezTo>
                  <a:cubicBezTo>
                    <a:pt x="339090" y="395573"/>
                    <a:pt x="340709" y="391668"/>
                    <a:pt x="339281" y="388334"/>
                  </a:cubicBezTo>
                  <a:cubicBezTo>
                    <a:pt x="335851" y="380047"/>
                    <a:pt x="334137" y="371285"/>
                    <a:pt x="334137" y="362521"/>
                  </a:cubicBezTo>
                  <a:cubicBezTo>
                    <a:pt x="334137" y="362426"/>
                    <a:pt x="334137" y="361760"/>
                    <a:pt x="334137" y="361569"/>
                  </a:cubicBezTo>
                  <a:cubicBezTo>
                    <a:pt x="334137" y="357854"/>
                    <a:pt x="331184" y="355187"/>
                    <a:pt x="327470" y="355187"/>
                  </a:cubicBezTo>
                  <a:cubicBezTo>
                    <a:pt x="323755" y="355187"/>
                    <a:pt x="320802" y="358426"/>
                    <a:pt x="320802" y="362141"/>
                  </a:cubicBezTo>
                  <a:cubicBezTo>
                    <a:pt x="320802" y="372904"/>
                    <a:pt x="322898" y="383477"/>
                    <a:pt x="326993" y="393383"/>
                  </a:cubicBezTo>
                  <a:cubicBezTo>
                    <a:pt x="328041" y="395954"/>
                    <a:pt x="330518" y="397478"/>
                    <a:pt x="333185" y="397478"/>
                  </a:cubicBezTo>
                  <a:close/>
                  <a:moveTo>
                    <a:pt x="354044" y="410432"/>
                  </a:moveTo>
                  <a:cubicBezTo>
                    <a:pt x="351473" y="407861"/>
                    <a:pt x="347186" y="407861"/>
                    <a:pt x="344615" y="410432"/>
                  </a:cubicBezTo>
                  <a:cubicBezTo>
                    <a:pt x="342043" y="413004"/>
                    <a:pt x="342043" y="417290"/>
                    <a:pt x="344615" y="419862"/>
                  </a:cubicBezTo>
                  <a:cubicBezTo>
                    <a:pt x="352235" y="427482"/>
                    <a:pt x="361093" y="433483"/>
                    <a:pt x="370999" y="437579"/>
                  </a:cubicBezTo>
                  <a:cubicBezTo>
                    <a:pt x="371856" y="437960"/>
                    <a:pt x="372713" y="438055"/>
                    <a:pt x="373571" y="438055"/>
                  </a:cubicBezTo>
                  <a:cubicBezTo>
                    <a:pt x="376142" y="438055"/>
                    <a:pt x="378619" y="436531"/>
                    <a:pt x="379762" y="433959"/>
                  </a:cubicBezTo>
                  <a:cubicBezTo>
                    <a:pt x="381191" y="430530"/>
                    <a:pt x="379571" y="426625"/>
                    <a:pt x="376142" y="425196"/>
                  </a:cubicBezTo>
                  <a:cubicBezTo>
                    <a:pt x="367856" y="421767"/>
                    <a:pt x="360426" y="416719"/>
                    <a:pt x="354044" y="410337"/>
                  </a:cubicBezTo>
                  <a:close/>
                  <a:moveTo>
                    <a:pt x="428339" y="425387"/>
                  </a:moveTo>
                  <a:cubicBezTo>
                    <a:pt x="420053" y="428816"/>
                    <a:pt x="411385" y="430530"/>
                    <a:pt x="402336" y="430530"/>
                  </a:cubicBezTo>
                  <a:lnTo>
                    <a:pt x="402241" y="430530"/>
                  </a:lnTo>
                  <a:cubicBezTo>
                    <a:pt x="398526" y="430530"/>
                    <a:pt x="395669" y="433483"/>
                    <a:pt x="395669" y="437197"/>
                  </a:cubicBezTo>
                  <a:cubicBezTo>
                    <a:pt x="395669" y="440912"/>
                    <a:pt x="398717" y="443865"/>
                    <a:pt x="402431" y="443865"/>
                  </a:cubicBezTo>
                  <a:cubicBezTo>
                    <a:pt x="413195" y="443865"/>
                    <a:pt x="423672" y="441770"/>
                    <a:pt x="433483" y="437769"/>
                  </a:cubicBezTo>
                  <a:cubicBezTo>
                    <a:pt x="436912" y="436340"/>
                    <a:pt x="438531" y="432435"/>
                    <a:pt x="437102" y="429101"/>
                  </a:cubicBezTo>
                  <a:cubicBezTo>
                    <a:pt x="435674" y="425672"/>
                    <a:pt x="431768" y="424053"/>
                    <a:pt x="428435" y="425482"/>
                  </a:cubicBezTo>
                  <a:close/>
                  <a:moveTo>
                    <a:pt x="374047" y="299466"/>
                  </a:moveTo>
                  <a:cubicBezTo>
                    <a:pt x="374904" y="299466"/>
                    <a:pt x="375761" y="299276"/>
                    <a:pt x="376523" y="298990"/>
                  </a:cubicBezTo>
                  <a:cubicBezTo>
                    <a:pt x="384715" y="295656"/>
                    <a:pt x="393383" y="293942"/>
                    <a:pt x="401860" y="293942"/>
                  </a:cubicBezTo>
                  <a:cubicBezTo>
                    <a:pt x="405765" y="294132"/>
                    <a:pt x="409194" y="291084"/>
                    <a:pt x="409194" y="287274"/>
                  </a:cubicBezTo>
                  <a:cubicBezTo>
                    <a:pt x="409194" y="283464"/>
                    <a:pt x="405956" y="280607"/>
                    <a:pt x="402336" y="280607"/>
                  </a:cubicBezTo>
                  <a:cubicBezTo>
                    <a:pt x="391668" y="280607"/>
                    <a:pt x="381381" y="282607"/>
                    <a:pt x="371570" y="286607"/>
                  </a:cubicBezTo>
                  <a:cubicBezTo>
                    <a:pt x="368141" y="288036"/>
                    <a:pt x="366522" y="291846"/>
                    <a:pt x="367951" y="295275"/>
                  </a:cubicBezTo>
                  <a:cubicBezTo>
                    <a:pt x="368999" y="297847"/>
                    <a:pt x="371475" y="299466"/>
                    <a:pt x="374142" y="299466"/>
                  </a:cubicBezTo>
                  <a:close/>
                  <a:moveTo>
                    <a:pt x="436721" y="362236"/>
                  </a:moveTo>
                  <a:cubicBezTo>
                    <a:pt x="436721" y="343281"/>
                    <a:pt x="421291" y="327851"/>
                    <a:pt x="402336" y="327851"/>
                  </a:cubicBezTo>
                  <a:cubicBezTo>
                    <a:pt x="383381" y="327851"/>
                    <a:pt x="367951" y="343281"/>
                    <a:pt x="367951" y="362236"/>
                  </a:cubicBezTo>
                  <a:cubicBezTo>
                    <a:pt x="367951" y="381191"/>
                    <a:pt x="383381" y="396621"/>
                    <a:pt x="402336" y="396621"/>
                  </a:cubicBezTo>
                  <a:cubicBezTo>
                    <a:pt x="421291" y="396621"/>
                    <a:pt x="436721" y="381191"/>
                    <a:pt x="436721" y="362236"/>
                  </a:cubicBezTo>
                  <a:close/>
                  <a:moveTo>
                    <a:pt x="381286" y="362236"/>
                  </a:moveTo>
                  <a:cubicBezTo>
                    <a:pt x="381286" y="350615"/>
                    <a:pt x="390716" y="341186"/>
                    <a:pt x="402336" y="341186"/>
                  </a:cubicBezTo>
                  <a:cubicBezTo>
                    <a:pt x="413957" y="341186"/>
                    <a:pt x="423386" y="350615"/>
                    <a:pt x="423386" y="362236"/>
                  </a:cubicBezTo>
                  <a:cubicBezTo>
                    <a:pt x="423386" y="373856"/>
                    <a:pt x="413957" y="383286"/>
                    <a:pt x="402336" y="383286"/>
                  </a:cubicBezTo>
                  <a:cubicBezTo>
                    <a:pt x="390716" y="383286"/>
                    <a:pt x="381286" y="373856"/>
                    <a:pt x="381286" y="362236"/>
                  </a:cubicBezTo>
                  <a:close/>
                  <a:moveTo>
                    <a:pt x="380810" y="487966"/>
                  </a:moveTo>
                  <a:cubicBezTo>
                    <a:pt x="377381" y="486918"/>
                    <a:pt x="373571" y="488823"/>
                    <a:pt x="372523" y="492347"/>
                  </a:cubicBezTo>
                  <a:cubicBezTo>
                    <a:pt x="372047" y="493776"/>
                    <a:pt x="360617" y="527971"/>
                    <a:pt x="300704" y="527971"/>
                  </a:cubicBezTo>
                  <a:cubicBezTo>
                    <a:pt x="240792" y="527971"/>
                    <a:pt x="229362" y="493967"/>
                    <a:pt x="228886" y="492347"/>
                  </a:cubicBezTo>
                  <a:cubicBezTo>
                    <a:pt x="227838" y="488823"/>
                    <a:pt x="224219" y="486823"/>
                    <a:pt x="220599" y="487871"/>
                  </a:cubicBezTo>
                  <a:cubicBezTo>
                    <a:pt x="217075" y="488918"/>
                    <a:pt x="215075" y="492633"/>
                    <a:pt x="216122" y="496157"/>
                  </a:cubicBezTo>
                  <a:cubicBezTo>
                    <a:pt x="216694" y="497967"/>
                    <a:pt x="230410" y="541306"/>
                    <a:pt x="300704" y="541306"/>
                  </a:cubicBezTo>
                  <a:cubicBezTo>
                    <a:pt x="370999" y="541306"/>
                    <a:pt x="384715" y="498062"/>
                    <a:pt x="385286" y="496157"/>
                  </a:cubicBezTo>
                  <a:cubicBezTo>
                    <a:pt x="386334" y="492633"/>
                    <a:pt x="384334" y="489014"/>
                    <a:pt x="380810" y="487871"/>
                  </a:cubicBezTo>
                  <a:close/>
                </a:path>
              </a:pathLst>
            </a:custGeom>
            <a:solidFill>
              <a:schemeClr val="accent6">
                <a:lumMod val="60000"/>
                <a:lumOff val="40000"/>
              </a:schemeClr>
            </a:solidFill>
            <a:ln w="3175" cap="flat">
              <a:solidFill>
                <a:schemeClr val="accent6">
                  <a:lumMod val="60000"/>
                  <a:lumOff val="40000"/>
                </a:schemeClr>
              </a:solidFill>
              <a:prstDash val="solid"/>
              <a:miter/>
            </a:ln>
          </p:spPr>
          <p:txBody>
            <a:bodyPr rtlCol="0" anchor="ctr"/>
            <a:lstStyle/>
            <a:p>
              <a:endParaRPr lang="en-US"/>
            </a:p>
          </p:txBody>
        </p:sp>
      </p:grpSp>
      <p:sp>
        <p:nvSpPr>
          <p:cNvPr id="11" name="Freeform 10">
            <a:extLst>
              <a:ext uri="{FF2B5EF4-FFF2-40B4-BE49-F238E27FC236}">
                <a16:creationId xmlns:a16="http://schemas.microsoft.com/office/drawing/2014/main" id="{79A1CA2A-EABF-0607-67FF-27110EF8FB45}"/>
              </a:ext>
            </a:extLst>
          </p:cNvPr>
          <p:cNvSpPr/>
          <p:nvPr/>
        </p:nvSpPr>
        <p:spPr bwMode="auto">
          <a:xfrm>
            <a:off x="3935896" y="1143000"/>
            <a:ext cx="675861" cy="496957"/>
          </a:xfrm>
          <a:custGeom>
            <a:avLst/>
            <a:gdLst>
              <a:gd name="connsiteX0" fmla="*/ 0 w 675861"/>
              <a:gd name="connsiteY0" fmla="*/ 0 h 496957"/>
              <a:gd name="connsiteX1" fmla="*/ 218661 w 675861"/>
              <a:gd name="connsiteY1" fmla="*/ 79513 h 496957"/>
              <a:gd name="connsiteX2" fmla="*/ 437321 w 675861"/>
              <a:gd name="connsiteY2" fmla="*/ 208722 h 496957"/>
              <a:gd name="connsiteX3" fmla="*/ 675861 w 675861"/>
              <a:gd name="connsiteY3" fmla="*/ 496957 h 496957"/>
            </a:gdLst>
            <a:ahLst/>
            <a:cxnLst>
              <a:cxn ang="0">
                <a:pos x="connsiteX0" y="connsiteY0"/>
              </a:cxn>
              <a:cxn ang="0">
                <a:pos x="connsiteX1" y="connsiteY1"/>
              </a:cxn>
              <a:cxn ang="0">
                <a:pos x="connsiteX2" y="connsiteY2"/>
              </a:cxn>
              <a:cxn ang="0">
                <a:pos x="connsiteX3" y="connsiteY3"/>
              </a:cxn>
            </a:cxnLst>
            <a:rect l="l" t="t" r="r" b="b"/>
            <a:pathLst>
              <a:path w="675861" h="496957">
                <a:moveTo>
                  <a:pt x="0" y="0"/>
                </a:moveTo>
                <a:cubicBezTo>
                  <a:pt x="72887" y="22363"/>
                  <a:pt x="145774" y="44726"/>
                  <a:pt x="218661" y="79513"/>
                </a:cubicBezTo>
                <a:cubicBezTo>
                  <a:pt x="291548" y="114300"/>
                  <a:pt x="361121" y="139148"/>
                  <a:pt x="437321" y="208722"/>
                </a:cubicBezTo>
                <a:cubicBezTo>
                  <a:pt x="513521" y="278296"/>
                  <a:pt x="594691" y="387626"/>
                  <a:pt x="675861" y="496957"/>
                </a:cubicBezTo>
              </a:path>
            </a:pathLst>
          </a:custGeom>
          <a:noFill/>
          <a:ln>
            <a:solidFill>
              <a:schemeClr val="bg1">
                <a:lumMod val="95000"/>
              </a:schemeClr>
            </a:solidFill>
            <a:tailEnd type="triangle"/>
          </a:ln>
          <a:effectLst/>
        </p:spPr>
        <p:txBody>
          <a:bodyPr rtlCol="0" anchor="ctr"/>
          <a:lstStyle/>
          <a:p>
            <a:pPr algn="ctr"/>
            <a:endParaRPr lang="en-US"/>
          </a:p>
        </p:txBody>
      </p:sp>
    </p:spTree>
    <p:extLst>
      <p:ext uri="{BB962C8B-B14F-4D97-AF65-F5344CB8AC3E}">
        <p14:creationId xmlns:p14="http://schemas.microsoft.com/office/powerpoint/2010/main" val="316203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9E158C-F889-4D73-DAB5-87016B4588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853964-3855-E8A8-3E4C-95001B4D96AD}"/>
              </a:ext>
            </a:extLst>
          </p:cNvPr>
          <p:cNvSpPr>
            <a:spLocks noGrp="1"/>
          </p:cNvSpPr>
          <p:nvPr>
            <p:ph type="title"/>
          </p:nvPr>
        </p:nvSpPr>
        <p:spPr/>
        <p:txBody>
          <a:bodyPr/>
          <a:lstStyle/>
          <a:p>
            <a:r>
              <a:rPr lang="en-US" dirty="0"/>
              <a:t>Success of AI Adoption Measurement</a:t>
            </a:r>
          </a:p>
        </p:txBody>
      </p:sp>
      <p:sp>
        <p:nvSpPr>
          <p:cNvPr id="3" name="Text Placeholder 2">
            <a:extLst>
              <a:ext uri="{FF2B5EF4-FFF2-40B4-BE49-F238E27FC236}">
                <a16:creationId xmlns:a16="http://schemas.microsoft.com/office/drawing/2014/main" id="{B7F8C68A-A457-5F8C-EA02-FB4F0D0A1155}"/>
              </a:ext>
            </a:extLst>
          </p:cNvPr>
          <p:cNvSpPr>
            <a:spLocks noGrp="1"/>
          </p:cNvSpPr>
          <p:nvPr>
            <p:ph type="body" sz="quarter" idx="15"/>
          </p:nvPr>
        </p:nvSpPr>
        <p:spPr/>
        <p:txBody>
          <a:bodyPr/>
          <a:lstStyle/>
          <a:p>
            <a:r>
              <a:rPr lang="en-US" dirty="0"/>
              <a:t>Innovation center: People</a:t>
            </a:r>
          </a:p>
        </p:txBody>
      </p:sp>
      <p:sp>
        <p:nvSpPr>
          <p:cNvPr id="4" name="TextBox 3">
            <a:extLst>
              <a:ext uri="{FF2B5EF4-FFF2-40B4-BE49-F238E27FC236}">
                <a16:creationId xmlns:a16="http://schemas.microsoft.com/office/drawing/2014/main" id="{62ADD2F8-D0E8-C708-9B73-9295C0E3FF89}"/>
              </a:ext>
            </a:extLst>
          </p:cNvPr>
          <p:cNvSpPr txBox="1"/>
          <p:nvPr/>
        </p:nvSpPr>
        <p:spPr>
          <a:xfrm>
            <a:off x="1744980" y="2010217"/>
            <a:ext cx="2560320" cy="728726"/>
          </a:xfrm>
          <a:prstGeom prst="rect">
            <a:avLst/>
          </a:prstGeom>
        </p:spPr>
        <p:txBody>
          <a:bodyPr vert="horz" wrap="square" lIns="0" tIns="0" rIns="0" bIns="0" rtlCol="0" anchor="t" anchorCtr="0">
            <a:noAutofit/>
          </a:bodyPr>
          <a:lstStyle>
            <a:lvl1pPr indent="0" defTabSz="1219170">
              <a:lnSpc>
                <a:spcPct val="100000"/>
              </a:lnSpc>
              <a:spcBef>
                <a:spcPts val="0"/>
              </a:spcBef>
              <a:spcAft>
                <a:spcPts val="0"/>
              </a:spcAft>
              <a:buFont typeface="Arial" panose="020B0604020202020204" pitchFamily="34" charset="0"/>
              <a:buNone/>
              <a:defRPr sz="1600" b="1" i="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defRPr>
            </a:lvl1pPr>
            <a:lvl2pPr marL="338392" indent="-335992" defTabSz="1219170">
              <a:lnSpc>
                <a:spcPct val="100000"/>
              </a:lnSpc>
              <a:spcBef>
                <a:spcPts val="800"/>
              </a:spcBef>
              <a:spcAft>
                <a:spcPts val="800"/>
              </a:spcAft>
              <a:buClr>
                <a:schemeClr val="tx1"/>
              </a:buClr>
              <a:buFont typeface="Arial" panose="020B0604020202020204" pitchFamily="34" charset="0"/>
              <a:buChar char="•"/>
              <a:defRPr sz="2133" b="0" i="0">
                <a:ea typeface="Calibri" panose="020F0502020204030204" pitchFamily="34" charset="0"/>
                <a:cs typeface="Calibri" panose="020F0502020204030204" pitchFamily="34" charset="0"/>
              </a:defRPr>
            </a:lvl2pPr>
            <a:lvl3pPr marL="671983" indent="-335992" defTabSz="1219170">
              <a:lnSpc>
                <a:spcPct val="100000"/>
              </a:lnSpc>
              <a:spcBef>
                <a:spcPts val="800"/>
              </a:spcBef>
              <a:spcAft>
                <a:spcPts val="800"/>
              </a:spcAft>
              <a:buFont typeface="Courier New" panose="02070309020205020404" pitchFamily="49" charset="0"/>
              <a:buChar char="o"/>
              <a:defRPr sz="1867" b="0" i="0">
                <a:ea typeface="Calibri" panose="020F0502020204030204" pitchFamily="34" charset="0"/>
                <a:cs typeface="Calibri" panose="020F0502020204030204" pitchFamily="34" charset="0"/>
              </a:defRPr>
            </a:lvl3pPr>
            <a:lvl4pPr marL="2133547"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4pPr>
            <a:lvl5pPr marL="2743131"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5pPr>
            <a:lvl6pPr marL="3352716" indent="-304792" defTabSz="1219170">
              <a:lnSpc>
                <a:spcPct val="90000"/>
              </a:lnSpc>
              <a:spcBef>
                <a:spcPts val="667"/>
              </a:spcBef>
              <a:buFont typeface="Arial" panose="020B0604020202020204" pitchFamily="34" charset="0"/>
              <a:buChar char="•"/>
              <a:defRPr sz="2400"/>
            </a:lvl6pPr>
            <a:lvl7pPr marL="3962301" indent="-304792" defTabSz="1219170">
              <a:lnSpc>
                <a:spcPct val="90000"/>
              </a:lnSpc>
              <a:spcBef>
                <a:spcPts val="667"/>
              </a:spcBef>
              <a:buFont typeface="Arial" panose="020B0604020202020204" pitchFamily="34" charset="0"/>
              <a:buChar char="•"/>
              <a:defRPr sz="2400"/>
            </a:lvl7pPr>
            <a:lvl8pPr marL="4571886" indent="-304792" defTabSz="1219170">
              <a:lnSpc>
                <a:spcPct val="90000"/>
              </a:lnSpc>
              <a:spcBef>
                <a:spcPts val="667"/>
              </a:spcBef>
              <a:buFont typeface="Arial" panose="020B0604020202020204" pitchFamily="34" charset="0"/>
              <a:buChar char="•"/>
              <a:defRPr sz="2400"/>
            </a:lvl8pPr>
            <a:lvl9pPr marL="5181470" indent="-304792" defTabSz="1219170">
              <a:lnSpc>
                <a:spcPct val="90000"/>
              </a:lnSpc>
              <a:spcBef>
                <a:spcPts val="667"/>
              </a:spcBef>
              <a:buFont typeface="Arial" panose="020B0604020202020204" pitchFamily="34" charset="0"/>
              <a:buChar char="•"/>
              <a:defRPr sz="2400"/>
            </a:lvl9pPr>
          </a:lstStyle>
          <a:p>
            <a:r>
              <a:rPr lang="en-US" dirty="0"/>
              <a:t>Proposed KPIs and </a:t>
            </a:r>
            <a:r>
              <a:rPr lang="ru-RU" dirty="0"/>
              <a:t>м</a:t>
            </a:r>
            <a:r>
              <a:rPr lang="en-US" dirty="0"/>
              <a:t>etrics for defining and measuring success</a:t>
            </a:r>
          </a:p>
        </p:txBody>
      </p:sp>
      <p:sp>
        <p:nvSpPr>
          <p:cNvPr id="5" name="TextBox 4">
            <a:extLst>
              <a:ext uri="{FF2B5EF4-FFF2-40B4-BE49-F238E27FC236}">
                <a16:creationId xmlns:a16="http://schemas.microsoft.com/office/drawing/2014/main" id="{72EFFC80-8167-BED5-25FC-E5D53B8403E8}"/>
              </a:ext>
            </a:extLst>
          </p:cNvPr>
          <p:cNvSpPr txBox="1"/>
          <p:nvPr/>
        </p:nvSpPr>
        <p:spPr>
          <a:xfrm>
            <a:off x="1744980" y="3196583"/>
            <a:ext cx="2560320" cy="549638"/>
          </a:xfrm>
          <a:prstGeom prst="rect">
            <a:avLst/>
          </a:prstGeom>
          <a:noFill/>
        </p:spPr>
        <p:txBody>
          <a:bodyPr wrap="square" lIns="0" tIns="0" rIns="0" bIns="0">
            <a:spAutoFit/>
          </a:bodyPr>
          <a:lstStyle/>
          <a:p>
            <a:pPr marL="0" marR="0" lvl="0" indent="0" algn="l" defTabSz="914400" rtl="0" eaLnBrk="1" fontAlgn="auto" latinLnBrk="0" hangingPunct="1">
              <a:lnSpc>
                <a:spcPct val="115000"/>
              </a:lnSpc>
              <a:spcBef>
                <a:spcPts val="0"/>
              </a:spcBef>
              <a:spcAft>
                <a:spcPts val="800"/>
              </a:spcAft>
              <a:buClrTx/>
              <a:buSzPts val="1000"/>
              <a:buFontTx/>
              <a:buNone/>
              <a:tabLst>
                <a:tab pos="1143000" algn="l"/>
              </a:tabLst>
              <a:defRPr/>
            </a:pPr>
            <a:r>
              <a:rPr lang="en-US" sz="1600" b="1" dirty="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rPr>
              <a:t>Approach to establishing baselines</a:t>
            </a:r>
          </a:p>
        </p:txBody>
      </p:sp>
      <p:sp>
        <p:nvSpPr>
          <p:cNvPr id="9" name="TextBox 8">
            <a:extLst>
              <a:ext uri="{FF2B5EF4-FFF2-40B4-BE49-F238E27FC236}">
                <a16:creationId xmlns:a16="http://schemas.microsoft.com/office/drawing/2014/main" id="{63A27804-339A-3012-00DC-39A021775E0C}"/>
              </a:ext>
            </a:extLst>
          </p:cNvPr>
          <p:cNvSpPr txBox="1"/>
          <p:nvPr/>
        </p:nvSpPr>
        <p:spPr>
          <a:xfrm>
            <a:off x="1744980" y="4383243"/>
            <a:ext cx="2560320" cy="549638"/>
          </a:xfrm>
          <a:prstGeom prst="rect">
            <a:avLst/>
          </a:prstGeom>
          <a:noFill/>
        </p:spPr>
        <p:txBody>
          <a:bodyPr wrap="square" lIns="0" tIns="0" rIns="0" bIns="0">
            <a:spAutoFit/>
          </a:bodyPr>
          <a:lstStyle/>
          <a:p>
            <a:pPr marL="0" marR="0" lvl="0" indent="0" algn="l" defTabSz="914400" rtl="0" eaLnBrk="1" fontAlgn="auto" latinLnBrk="0" hangingPunct="1">
              <a:lnSpc>
                <a:spcPct val="115000"/>
              </a:lnSpc>
              <a:spcBef>
                <a:spcPts val="0"/>
              </a:spcBef>
              <a:spcAft>
                <a:spcPts val="800"/>
              </a:spcAft>
              <a:buClrTx/>
              <a:buSzPts val="1000"/>
              <a:buFontTx/>
              <a:buNone/>
              <a:tabLst>
                <a:tab pos="1143000" algn="l"/>
              </a:tabLst>
              <a:defRPr/>
            </a:pPr>
            <a:r>
              <a:rPr lang="en-US" sz="1600" b="1" dirty="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rPr>
              <a:t>Monitoring and reporting methodologies</a:t>
            </a:r>
          </a:p>
        </p:txBody>
      </p:sp>
      <p:sp>
        <p:nvSpPr>
          <p:cNvPr id="10" name="TextBox 9">
            <a:extLst>
              <a:ext uri="{FF2B5EF4-FFF2-40B4-BE49-F238E27FC236}">
                <a16:creationId xmlns:a16="http://schemas.microsoft.com/office/drawing/2014/main" id="{944BAB07-5ED1-E839-12AC-80075E42EFA1}"/>
              </a:ext>
            </a:extLst>
          </p:cNvPr>
          <p:cNvSpPr txBox="1"/>
          <p:nvPr/>
        </p:nvSpPr>
        <p:spPr>
          <a:xfrm>
            <a:off x="1744980" y="5410355"/>
            <a:ext cx="2560320" cy="549638"/>
          </a:xfrm>
          <a:prstGeom prst="rect">
            <a:avLst/>
          </a:prstGeom>
          <a:noFill/>
        </p:spPr>
        <p:txBody>
          <a:bodyPr wrap="square" lIns="0" tIns="0" rIns="0" bIns="0">
            <a:spAutoFit/>
          </a:bodyPr>
          <a:lstStyle/>
          <a:p>
            <a:pPr>
              <a:lnSpc>
                <a:spcPct val="115000"/>
              </a:lnSpc>
              <a:spcAft>
                <a:spcPts val="800"/>
              </a:spcAft>
              <a:buSzPts val="1000"/>
              <a:tabLst>
                <a:tab pos="1143000" algn="l"/>
              </a:tabLst>
            </a:pPr>
            <a:r>
              <a:rPr lang="en-US" sz="1600" b="1" dirty="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rPr>
              <a:t>Continuous improvement process</a:t>
            </a:r>
          </a:p>
        </p:txBody>
      </p:sp>
      <p:cxnSp>
        <p:nvCxnSpPr>
          <p:cNvPr id="29" name="Straight Connector 28">
            <a:extLst>
              <a:ext uri="{FF2B5EF4-FFF2-40B4-BE49-F238E27FC236}">
                <a16:creationId xmlns:a16="http://schemas.microsoft.com/office/drawing/2014/main" id="{509E6C69-342A-03C8-CFA3-AE2FB700A589}"/>
              </a:ext>
            </a:extLst>
          </p:cNvPr>
          <p:cNvCxnSpPr>
            <a:cxnSpLocks/>
          </p:cNvCxnSpPr>
          <p:nvPr/>
        </p:nvCxnSpPr>
        <p:spPr>
          <a:xfrm flipH="1">
            <a:off x="0" y="2905245"/>
            <a:ext cx="12192000" cy="0"/>
          </a:xfrm>
          <a:prstGeom prst="line">
            <a:avLst/>
          </a:prstGeom>
          <a:ln w="9525">
            <a:solidFill>
              <a:schemeClr val="accent2">
                <a:alpha val="39744"/>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377E26-EDDA-85D1-3726-BBC2D25E863B}"/>
              </a:ext>
            </a:extLst>
          </p:cNvPr>
          <p:cNvCxnSpPr>
            <a:cxnSpLocks/>
          </p:cNvCxnSpPr>
          <p:nvPr/>
        </p:nvCxnSpPr>
        <p:spPr>
          <a:xfrm flipH="1">
            <a:off x="0" y="4077875"/>
            <a:ext cx="12192000" cy="0"/>
          </a:xfrm>
          <a:prstGeom prst="line">
            <a:avLst/>
          </a:prstGeom>
          <a:ln w="9525">
            <a:solidFill>
              <a:schemeClr val="accent2">
                <a:alpha val="39744"/>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E596EF3-B875-9779-0EF1-CD3EAA59279A}"/>
              </a:ext>
            </a:extLst>
          </p:cNvPr>
          <p:cNvCxnSpPr>
            <a:cxnSpLocks/>
          </p:cNvCxnSpPr>
          <p:nvPr/>
        </p:nvCxnSpPr>
        <p:spPr>
          <a:xfrm flipH="1">
            <a:off x="0" y="5202163"/>
            <a:ext cx="12192000" cy="0"/>
          </a:xfrm>
          <a:prstGeom prst="line">
            <a:avLst/>
          </a:prstGeom>
          <a:ln w="9525">
            <a:solidFill>
              <a:schemeClr val="accent2">
                <a:alpha val="39744"/>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D1D4034-A842-CF51-F318-A5D18417A2D0}"/>
              </a:ext>
            </a:extLst>
          </p:cNvPr>
          <p:cNvSpPr txBox="1"/>
          <p:nvPr/>
        </p:nvSpPr>
        <p:spPr>
          <a:xfrm>
            <a:off x="5207691" y="1810030"/>
            <a:ext cx="6753938" cy="912294"/>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Establish DORA, SPACE and AI contribution metrics tailored specifically to measure the impact of AI adoption at multiple levels — from individual engagement to overall team performance. Metrics will span user engagement, tools usage, interaction with defined use cases and acceptance, the number and quality of AI-generated outputs, individual productivity enhancements, and team-level improvements, including velocity, cycle time, and AI contribution to the overall codebase. </a:t>
            </a:r>
            <a:endParaRPr kumimoji="0" lang="en-GB" sz="1200" b="0" i="0" u="none" strike="noStrike" kern="1200" cap="none" spc="0" normalizeH="0" baseline="0" noProof="0">
              <a:ln>
                <a:noFill/>
              </a:ln>
              <a:solidFill>
                <a:srgbClr val="FFFFFF"/>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id="{3A4462D1-06CF-0722-AE44-B7938FE0CE00}"/>
              </a:ext>
            </a:extLst>
          </p:cNvPr>
          <p:cNvGrpSpPr/>
          <p:nvPr/>
        </p:nvGrpSpPr>
        <p:grpSpPr>
          <a:xfrm>
            <a:off x="523758" y="1951719"/>
            <a:ext cx="721787" cy="721412"/>
            <a:chOff x="735303" y="1765165"/>
            <a:chExt cx="721787" cy="721412"/>
          </a:xfrm>
        </p:grpSpPr>
        <p:sp>
          <p:nvSpPr>
            <p:cNvPr id="8" name="Oval 7">
              <a:extLst>
                <a:ext uri="{FF2B5EF4-FFF2-40B4-BE49-F238E27FC236}">
                  <a16:creationId xmlns:a16="http://schemas.microsoft.com/office/drawing/2014/main" id="{9387FAA3-8329-31D4-514E-9AEFAC22C1A4}"/>
                </a:ext>
              </a:extLst>
            </p:cNvPr>
            <p:cNvSpPr/>
            <p:nvPr/>
          </p:nvSpPr>
          <p:spPr bwMode="auto">
            <a:xfrm>
              <a:off x="735303" y="1765165"/>
              <a:ext cx="721787" cy="721412"/>
            </a:xfrm>
            <a:prstGeom prst="ellipse">
              <a:avLst/>
            </a:prstGeom>
            <a:gradFill>
              <a:gsLst>
                <a:gs pos="0">
                  <a:schemeClr val="accent6">
                    <a:lumMod val="60000"/>
                    <a:lumOff val="40000"/>
                  </a:schemeClr>
                </a:gs>
                <a:gs pos="49000">
                  <a:schemeClr val="accent2">
                    <a:lumMod val="75000"/>
                  </a:schemeClr>
                </a:gs>
                <a:gs pos="100000">
                  <a:schemeClr val="accent4"/>
                </a:gs>
              </a:gsLst>
              <a:lin ang="3600000" scaled="0"/>
            </a:gradFill>
          </p:spPr>
          <p:txBody>
            <a:bodyPr wrap="square" lIns="0" tIns="0" rIns="0" bIns="0" rtlCol="0" anchor="ctr"/>
            <a:lstStyle/>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US" sz="1200" b="1" i="0" u="none" strike="noStrike" kern="1200" cap="none" spc="-5"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11" name="Graphic 10">
              <a:extLst>
                <a:ext uri="{FF2B5EF4-FFF2-40B4-BE49-F238E27FC236}">
                  <a16:creationId xmlns:a16="http://schemas.microsoft.com/office/drawing/2014/main" id="{6EFD5449-817C-0938-B6FD-68C9B247B5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94983" y="1924658"/>
              <a:ext cx="402426" cy="402426"/>
            </a:xfrm>
            <a:prstGeom prst="rect">
              <a:avLst/>
            </a:prstGeom>
          </p:spPr>
        </p:pic>
      </p:grpSp>
      <p:grpSp>
        <p:nvGrpSpPr>
          <p:cNvPr id="24" name="Group 23">
            <a:extLst>
              <a:ext uri="{FF2B5EF4-FFF2-40B4-BE49-F238E27FC236}">
                <a16:creationId xmlns:a16="http://schemas.microsoft.com/office/drawing/2014/main" id="{85AC6C9E-C259-9043-7EF0-672DDAF7AA44}"/>
              </a:ext>
            </a:extLst>
          </p:cNvPr>
          <p:cNvGrpSpPr/>
          <p:nvPr/>
        </p:nvGrpSpPr>
        <p:grpSpPr>
          <a:xfrm>
            <a:off x="523758" y="5358917"/>
            <a:ext cx="721787" cy="721412"/>
            <a:chOff x="775895" y="5172363"/>
            <a:chExt cx="721787" cy="721412"/>
          </a:xfrm>
        </p:grpSpPr>
        <p:sp>
          <p:nvSpPr>
            <p:cNvPr id="14" name="Oval 13">
              <a:extLst>
                <a:ext uri="{FF2B5EF4-FFF2-40B4-BE49-F238E27FC236}">
                  <a16:creationId xmlns:a16="http://schemas.microsoft.com/office/drawing/2014/main" id="{9BE7AA23-4B6E-4EC6-9128-11A2E4EDB681}"/>
                </a:ext>
              </a:extLst>
            </p:cNvPr>
            <p:cNvSpPr/>
            <p:nvPr/>
          </p:nvSpPr>
          <p:spPr bwMode="auto">
            <a:xfrm>
              <a:off x="775895" y="5172363"/>
              <a:ext cx="721787" cy="721412"/>
            </a:xfrm>
            <a:prstGeom prst="ellipse">
              <a:avLst/>
            </a:prstGeom>
            <a:gradFill>
              <a:gsLst>
                <a:gs pos="0">
                  <a:schemeClr val="accent6">
                    <a:lumMod val="60000"/>
                    <a:lumOff val="40000"/>
                  </a:schemeClr>
                </a:gs>
                <a:gs pos="49000">
                  <a:schemeClr val="accent2">
                    <a:lumMod val="75000"/>
                  </a:schemeClr>
                </a:gs>
                <a:gs pos="100000">
                  <a:schemeClr val="accent4"/>
                </a:gs>
              </a:gsLst>
              <a:lin ang="3600000" scaled="0"/>
            </a:gradFill>
          </p:spPr>
          <p:txBody>
            <a:bodyPr wrap="square" lIns="0" tIns="0" rIns="0" bIns="0" rtlCol="0" anchor="ctr"/>
            <a:lstStyle/>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US" sz="1200" b="1" i="0" u="none" strike="noStrike" kern="1200" cap="none" spc="-5"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15" name="Graphic 14">
              <a:extLst>
                <a:ext uri="{FF2B5EF4-FFF2-40B4-BE49-F238E27FC236}">
                  <a16:creationId xmlns:a16="http://schemas.microsoft.com/office/drawing/2014/main" id="{7CE201D8-45BF-C39C-2E33-229EE6AB7D4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2168" y="5228449"/>
              <a:ext cx="609241" cy="609241"/>
            </a:xfrm>
            <a:prstGeom prst="rect">
              <a:avLst/>
            </a:prstGeom>
          </p:spPr>
        </p:pic>
      </p:grpSp>
      <p:grpSp>
        <p:nvGrpSpPr>
          <p:cNvPr id="23" name="Group 22">
            <a:extLst>
              <a:ext uri="{FF2B5EF4-FFF2-40B4-BE49-F238E27FC236}">
                <a16:creationId xmlns:a16="http://schemas.microsoft.com/office/drawing/2014/main" id="{E07FAB13-7F86-7C6B-2D7D-63E57A3FBB58}"/>
              </a:ext>
            </a:extLst>
          </p:cNvPr>
          <p:cNvGrpSpPr/>
          <p:nvPr/>
        </p:nvGrpSpPr>
        <p:grpSpPr>
          <a:xfrm>
            <a:off x="523758" y="4220597"/>
            <a:ext cx="721787" cy="721412"/>
            <a:chOff x="735303" y="3996465"/>
            <a:chExt cx="721787" cy="721412"/>
          </a:xfrm>
        </p:grpSpPr>
        <p:sp>
          <p:nvSpPr>
            <p:cNvPr id="17" name="Oval 16">
              <a:extLst>
                <a:ext uri="{FF2B5EF4-FFF2-40B4-BE49-F238E27FC236}">
                  <a16:creationId xmlns:a16="http://schemas.microsoft.com/office/drawing/2014/main" id="{11A3C3AC-A16C-7B18-F6F6-23DBC3ACD366}"/>
                </a:ext>
              </a:extLst>
            </p:cNvPr>
            <p:cNvSpPr/>
            <p:nvPr/>
          </p:nvSpPr>
          <p:spPr bwMode="auto">
            <a:xfrm>
              <a:off x="735303" y="3996465"/>
              <a:ext cx="721787" cy="721412"/>
            </a:xfrm>
            <a:prstGeom prst="ellipse">
              <a:avLst/>
            </a:prstGeom>
            <a:gradFill>
              <a:gsLst>
                <a:gs pos="0">
                  <a:schemeClr val="accent6">
                    <a:lumMod val="60000"/>
                    <a:lumOff val="40000"/>
                  </a:schemeClr>
                </a:gs>
                <a:gs pos="49000">
                  <a:schemeClr val="accent2">
                    <a:lumMod val="75000"/>
                  </a:schemeClr>
                </a:gs>
                <a:gs pos="100000">
                  <a:schemeClr val="accent4"/>
                </a:gs>
              </a:gsLst>
              <a:lin ang="3600000" scaled="0"/>
            </a:gradFill>
          </p:spPr>
          <p:txBody>
            <a:bodyPr wrap="square" lIns="0" tIns="0" rIns="0" bIns="0" rtlCol="0" anchor="ctr"/>
            <a:lstStyle/>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US" sz="1200" b="1" i="0" u="none" strike="noStrike" kern="1200" cap="none" spc="-5"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16" name="Graphic 15">
              <a:extLst>
                <a:ext uri="{FF2B5EF4-FFF2-40B4-BE49-F238E27FC236}">
                  <a16:creationId xmlns:a16="http://schemas.microsoft.com/office/drawing/2014/main" id="{BF5CDF53-259F-B782-C529-58DFCDD70ED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21876" y="4090457"/>
              <a:ext cx="548640" cy="548640"/>
            </a:xfrm>
            <a:prstGeom prst="rect">
              <a:avLst/>
            </a:prstGeom>
          </p:spPr>
        </p:pic>
      </p:grpSp>
      <p:grpSp>
        <p:nvGrpSpPr>
          <p:cNvPr id="22" name="Group 21">
            <a:extLst>
              <a:ext uri="{FF2B5EF4-FFF2-40B4-BE49-F238E27FC236}">
                <a16:creationId xmlns:a16="http://schemas.microsoft.com/office/drawing/2014/main" id="{19F8F50A-7360-DDFD-EEC2-E485D7C5A47E}"/>
              </a:ext>
            </a:extLst>
          </p:cNvPr>
          <p:cNvGrpSpPr/>
          <p:nvPr/>
        </p:nvGrpSpPr>
        <p:grpSpPr>
          <a:xfrm>
            <a:off x="523758" y="3131786"/>
            <a:ext cx="721787" cy="721412"/>
            <a:chOff x="729221" y="3070492"/>
            <a:chExt cx="721787" cy="721412"/>
          </a:xfrm>
        </p:grpSpPr>
        <p:sp>
          <p:nvSpPr>
            <p:cNvPr id="18" name="Oval 17">
              <a:extLst>
                <a:ext uri="{FF2B5EF4-FFF2-40B4-BE49-F238E27FC236}">
                  <a16:creationId xmlns:a16="http://schemas.microsoft.com/office/drawing/2014/main" id="{5FE20B3E-F1CE-E739-4AE6-2EC514F501A8}"/>
                </a:ext>
              </a:extLst>
            </p:cNvPr>
            <p:cNvSpPr/>
            <p:nvPr/>
          </p:nvSpPr>
          <p:spPr bwMode="auto">
            <a:xfrm>
              <a:off x="729221" y="3070492"/>
              <a:ext cx="721787" cy="721412"/>
            </a:xfrm>
            <a:prstGeom prst="ellipse">
              <a:avLst/>
            </a:prstGeom>
            <a:gradFill>
              <a:gsLst>
                <a:gs pos="0">
                  <a:schemeClr val="accent6">
                    <a:lumMod val="60000"/>
                    <a:lumOff val="40000"/>
                  </a:schemeClr>
                </a:gs>
                <a:gs pos="49000">
                  <a:schemeClr val="accent2">
                    <a:lumMod val="75000"/>
                  </a:schemeClr>
                </a:gs>
                <a:gs pos="100000">
                  <a:schemeClr val="accent4"/>
                </a:gs>
              </a:gsLst>
              <a:lin ang="3600000" scaled="0"/>
            </a:gradFill>
          </p:spPr>
          <p:txBody>
            <a:bodyPr wrap="square" lIns="0" tIns="0" rIns="0" bIns="0" rtlCol="0" anchor="ctr"/>
            <a:lstStyle/>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US" sz="1200" b="1" i="0" u="none" strike="noStrike" kern="1200" cap="none" spc="-5"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9" name="Graphic 17">
              <a:extLst>
                <a:ext uri="{FF2B5EF4-FFF2-40B4-BE49-F238E27FC236}">
                  <a16:creationId xmlns:a16="http://schemas.microsoft.com/office/drawing/2014/main" id="{B160E82B-46EC-9EED-16C3-814C11A61212}"/>
                </a:ext>
              </a:extLst>
            </p:cNvPr>
            <p:cNvSpPr>
              <a:spLocks noChangeAspect="1"/>
            </p:cNvSpPr>
            <p:nvPr/>
          </p:nvSpPr>
          <p:spPr>
            <a:xfrm>
              <a:off x="907509" y="3229499"/>
              <a:ext cx="365760" cy="371513"/>
            </a:xfrm>
            <a:custGeom>
              <a:avLst/>
              <a:gdLst>
                <a:gd name="connsiteX0" fmla="*/ 6667 w 556259"/>
                <a:gd name="connsiteY0" fmla="*/ 28099 h 556259"/>
                <a:gd name="connsiteX1" fmla="*/ 9620 w 556259"/>
                <a:gd name="connsiteY1" fmla="*/ 28765 h 556259"/>
                <a:gd name="connsiteX2" fmla="*/ 15621 w 556259"/>
                <a:gd name="connsiteY2" fmla="*/ 25051 h 556259"/>
                <a:gd name="connsiteX3" fmla="*/ 34481 w 556259"/>
                <a:gd name="connsiteY3" fmla="*/ 13335 h 556259"/>
                <a:gd name="connsiteX4" fmla="*/ 41148 w 556259"/>
                <a:gd name="connsiteY4" fmla="*/ 6667 h 556259"/>
                <a:gd name="connsiteX5" fmla="*/ 34481 w 556259"/>
                <a:gd name="connsiteY5" fmla="*/ 0 h 556259"/>
                <a:gd name="connsiteX6" fmla="*/ 34481 w 556259"/>
                <a:gd name="connsiteY6" fmla="*/ 0 h 556259"/>
                <a:gd name="connsiteX7" fmla="*/ 3810 w 556259"/>
                <a:gd name="connsiteY7" fmla="*/ 19050 h 556259"/>
                <a:gd name="connsiteX8" fmla="*/ 6763 w 556259"/>
                <a:gd name="connsiteY8" fmla="*/ 28003 h 556259"/>
                <a:gd name="connsiteX9" fmla="*/ 6667 w 556259"/>
                <a:gd name="connsiteY9" fmla="*/ 89725 h 556259"/>
                <a:gd name="connsiteX10" fmla="*/ 13335 w 556259"/>
                <a:gd name="connsiteY10" fmla="*/ 83058 h 556259"/>
                <a:gd name="connsiteX11" fmla="*/ 13335 w 556259"/>
                <a:gd name="connsiteY11" fmla="*/ 52387 h 556259"/>
                <a:gd name="connsiteX12" fmla="*/ 6667 w 556259"/>
                <a:gd name="connsiteY12" fmla="*/ 45720 h 556259"/>
                <a:gd name="connsiteX13" fmla="*/ 0 w 556259"/>
                <a:gd name="connsiteY13" fmla="*/ 52387 h 556259"/>
                <a:gd name="connsiteX14" fmla="*/ 0 w 556259"/>
                <a:gd name="connsiteY14" fmla="*/ 83058 h 556259"/>
                <a:gd name="connsiteX15" fmla="*/ 6667 w 556259"/>
                <a:gd name="connsiteY15" fmla="*/ 89725 h 556259"/>
                <a:gd name="connsiteX16" fmla="*/ 67532 w 556259"/>
                <a:gd name="connsiteY16" fmla="*/ 242221 h 556259"/>
                <a:gd name="connsiteX17" fmla="*/ 60865 w 556259"/>
                <a:gd name="connsiteY17" fmla="*/ 248888 h 556259"/>
                <a:gd name="connsiteX18" fmla="*/ 67532 w 556259"/>
                <a:gd name="connsiteY18" fmla="*/ 255556 h 556259"/>
                <a:gd name="connsiteX19" fmla="*/ 98203 w 556259"/>
                <a:gd name="connsiteY19" fmla="*/ 255556 h 556259"/>
                <a:gd name="connsiteX20" fmla="*/ 104870 w 556259"/>
                <a:gd name="connsiteY20" fmla="*/ 248888 h 556259"/>
                <a:gd name="connsiteX21" fmla="*/ 98203 w 556259"/>
                <a:gd name="connsiteY21" fmla="*/ 242221 h 556259"/>
                <a:gd name="connsiteX22" fmla="*/ 67532 w 556259"/>
                <a:gd name="connsiteY22" fmla="*/ 242221 h 556259"/>
                <a:gd name="connsiteX23" fmla="*/ 34576 w 556259"/>
                <a:gd name="connsiteY23" fmla="*/ 242221 h 556259"/>
                <a:gd name="connsiteX24" fmla="*/ 16573 w 556259"/>
                <a:gd name="connsiteY24" fmla="*/ 232124 h 556259"/>
                <a:gd name="connsiteX25" fmla="*/ 7429 w 556259"/>
                <a:gd name="connsiteY25" fmla="*/ 229933 h 556259"/>
                <a:gd name="connsiteX26" fmla="*/ 5239 w 556259"/>
                <a:gd name="connsiteY26" fmla="*/ 239078 h 556259"/>
                <a:gd name="connsiteX27" fmla="*/ 34576 w 556259"/>
                <a:gd name="connsiteY27" fmla="*/ 255460 h 556259"/>
                <a:gd name="connsiteX28" fmla="*/ 36862 w 556259"/>
                <a:gd name="connsiteY28" fmla="*/ 255460 h 556259"/>
                <a:gd name="connsiteX29" fmla="*/ 43529 w 556259"/>
                <a:gd name="connsiteY29" fmla="*/ 248793 h 556259"/>
                <a:gd name="connsiteX30" fmla="*/ 36862 w 556259"/>
                <a:gd name="connsiteY30" fmla="*/ 242126 h 556259"/>
                <a:gd name="connsiteX31" fmla="*/ 34576 w 556259"/>
                <a:gd name="connsiteY31" fmla="*/ 242126 h 556259"/>
                <a:gd name="connsiteX32" fmla="*/ 187833 w 556259"/>
                <a:gd name="connsiteY32" fmla="*/ 13430 h 556259"/>
                <a:gd name="connsiteX33" fmla="*/ 218504 w 556259"/>
                <a:gd name="connsiteY33" fmla="*/ 13430 h 556259"/>
                <a:gd name="connsiteX34" fmla="*/ 225171 w 556259"/>
                <a:gd name="connsiteY34" fmla="*/ 6763 h 556259"/>
                <a:gd name="connsiteX35" fmla="*/ 218504 w 556259"/>
                <a:gd name="connsiteY35" fmla="*/ 95 h 556259"/>
                <a:gd name="connsiteX36" fmla="*/ 187833 w 556259"/>
                <a:gd name="connsiteY36" fmla="*/ 95 h 556259"/>
                <a:gd name="connsiteX37" fmla="*/ 181166 w 556259"/>
                <a:gd name="connsiteY37" fmla="*/ 6763 h 556259"/>
                <a:gd name="connsiteX38" fmla="*/ 187833 w 556259"/>
                <a:gd name="connsiteY38" fmla="*/ 13430 h 556259"/>
                <a:gd name="connsiteX39" fmla="*/ 190310 w 556259"/>
                <a:gd name="connsiteY39" fmla="*/ 242126 h 556259"/>
                <a:gd name="connsiteX40" fmla="*/ 183642 w 556259"/>
                <a:gd name="connsiteY40" fmla="*/ 248793 h 556259"/>
                <a:gd name="connsiteX41" fmla="*/ 190310 w 556259"/>
                <a:gd name="connsiteY41" fmla="*/ 255460 h 556259"/>
                <a:gd name="connsiteX42" fmla="*/ 221266 w 556259"/>
                <a:gd name="connsiteY42" fmla="*/ 255460 h 556259"/>
                <a:gd name="connsiteX43" fmla="*/ 221266 w 556259"/>
                <a:gd name="connsiteY43" fmla="*/ 248793 h 556259"/>
                <a:gd name="connsiteX44" fmla="*/ 221266 w 556259"/>
                <a:gd name="connsiteY44" fmla="*/ 255460 h 556259"/>
                <a:gd name="connsiteX45" fmla="*/ 227743 w 556259"/>
                <a:gd name="connsiteY45" fmla="*/ 248793 h 556259"/>
                <a:gd name="connsiteX46" fmla="*/ 220885 w 556259"/>
                <a:gd name="connsiteY46" fmla="*/ 242126 h 556259"/>
                <a:gd name="connsiteX47" fmla="*/ 190214 w 556259"/>
                <a:gd name="connsiteY47" fmla="*/ 242126 h 556259"/>
                <a:gd name="connsiteX48" fmla="*/ 128969 w 556259"/>
                <a:gd name="connsiteY48" fmla="*/ 242126 h 556259"/>
                <a:gd name="connsiteX49" fmla="*/ 122301 w 556259"/>
                <a:gd name="connsiteY49" fmla="*/ 248793 h 556259"/>
                <a:gd name="connsiteX50" fmla="*/ 128969 w 556259"/>
                <a:gd name="connsiteY50" fmla="*/ 255460 h 556259"/>
                <a:gd name="connsiteX51" fmla="*/ 159639 w 556259"/>
                <a:gd name="connsiteY51" fmla="*/ 255460 h 556259"/>
                <a:gd name="connsiteX52" fmla="*/ 166307 w 556259"/>
                <a:gd name="connsiteY52" fmla="*/ 248793 h 556259"/>
                <a:gd name="connsiteX53" fmla="*/ 159639 w 556259"/>
                <a:gd name="connsiteY53" fmla="*/ 242126 h 556259"/>
                <a:gd name="connsiteX54" fmla="*/ 128969 w 556259"/>
                <a:gd name="connsiteY54" fmla="*/ 242126 h 556259"/>
                <a:gd name="connsiteX55" fmla="*/ 126492 w 556259"/>
                <a:gd name="connsiteY55" fmla="*/ 13430 h 556259"/>
                <a:gd name="connsiteX56" fmla="*/ 157162 w 556259"/>
                <a:gd name="connsiteY56" fmla="*/ 13430 h 556259"/>
                <a:gd name="connsiteX57" fmla="*/ 163830 w 556259"/>
                <a:gd name="connsiteY57" fmla="*/ 6763 h 556259"/>
                <a:gd name="connsiteX58" fmla="*/ 157162 w 556259"/>
                <a:gd name="connsiteY58" fmla="*/ 95 h 556259"/>
                <a:gd name="connsiteX59" fmla="*/ 126492 w 556259"/>
                <a:gd name="connsiteY59" fmla="*/ 95 h 556259"/>
                <a:gd name="connsiteX60" fmla="*/ 119824 w 556259"/>
                <a:gd name="connsiteY60" fmla="*/ 6763 h 556259"/>
                <a:gd name="connsiteX61" fmla="*/ 126492 w 556259"/>
                <a:gd name="connsiteY61" fmla="*/ 13430 h 556259"/>
                <a:gd name="connsiteX62" fmla="*/ 65151 w 556259"/>
                <a:gd name="connsiteY62" fmla="*/ 13430 h 556259"/>
                <a:gd name="connsiteX63" fmla="*/ 95822 w 556259"/>
                <a:gd name="connsiteY63" fmla="*/ 13430 h 556259"/>
                <a:gd name="connsiteX64" fmla="*/ 102489 w 556259"/>
                <a:gd name="connsiteY64" fmla="*/ 6763 h 556259"/>
                <a:gd name="connsiteX65" fmla="*/ 95822 w 556259"/>
                <a:gd name="connsiteY65" fmla="*/ 95 h 556259"/>
                <a:gd name="connsiteX66" fmla="*/ 65151 w 556259"/>
                <a:gd name="connsiteY66" fmla="*/ 95 h 556259"/>
                <a:gd name="connsiteX67" fmla="*/ 58484 w 556259"/>
                <a:gd name="connsiteY67" fmla="*/ 6763 h 556259"/>
                <a:gd name="connsiteX68" fmla="*/ 65151 w 556259"/>
                <a:gd name="connsiteY68" fmla="*/ 13430 h 556259"/>
                <a:gd name="connsiteX69" fmla="*/ 241078 w 556259"/>
                <a:gd name="connsiteY69" fmla="*/ 14192 h 556259"/>
                <a:gd name="connsiteX70" fmla="*/ 238982 w 556259"/>
                <a:gd name="connsiteY70" fmla="*/ 23336 h 556259"/>
                <a:gd name="connsiteX71" fmla="*/ 242221 w 556259"/>
                <a:gd name="connsiteY71" fmla="*/ 34576 h 556259"/>
                <a:gd name="connsiteX72" fmla="*/ 242221 w 556259"/>
                <a:gd name="connsiteY72" fmla="*/ 49625 h 556259"/>
                <a:gd name="connsiteX73" fmla="*/ 248888 w 556259"/>
                <a:gd name="connsiteY73" fmla="*/ 56293 h 556259"/>
                <a:gd name="connsiteX74" fmla="*/ 255556 w 556259"/>
                <a:gd name="connsiteY74" fmla="*/ 49625 h 556259"/>
                <a:gd name="connsiteX75" fmla="*/ 255556 w 556259"/>
                <a:gd name="connsiteY75" fmla="*/ 34576 h 556259"/>
                <a:gd name="connsiteX76" fmla="*/ 250317 w 556259"/>
                <a:gd name="connsiteY76" fmla="*/ 16288 h 556259"/>
                <a:gd name="connsiteX77" fmla="*/ 241173 w 556259"/>
                <a:gd name="connsiteY77" fmla="*/ 14192 h 556259"/>
                <a:gd name="connsiteX78" fmla="*/ 248888 w 556259"/>
                <a:gd name="connsiteY78" fmla="*/ 135065 h 556259"/>
                <a:gd name="connsiteX79" fmla="*/ 242221 w 556259"/>
                <a:gd name="connsiteY79" fmla="*/ 141732 h 556259"/>
                <a:gd name="connsiteX80" fmla="*/ 242221 w 556259"/>
                <a:gd name="connsiteY80" fmla="*/ 172403 h 556259"/>
                <a:gd name="connsiteX81" fmla="*/ 248888 w 556259"/>
                <a:gd name="connsiteY81" fmla="*/ 179070 h 556259"/>
                <a:gd name="connsiteX82" fmla="*/ 255556 w 556259"/>
                <a:gd name="connsiteY82" fmla="*/ 172403 h 556259"/>
                <a:gd name="connsiteX83" fmla="*/ 255556 w 556259"/>
                <a:gd name="connsiteY83" fmla="*/ 141732 h 556259"/>
                <a:gd name="connsiteX84" fmla="*/ 248888 w 556259"/>
                <a:gd name="connsiteY84" fmla="*/ 135065 h 556259"/>
                <a:gd name="connsiteX85" fmla="*/ 248888 w 556259"/>
                <a:gd name="connsiteY85" fmla="*/ 73724 h 556259"/>
                <a:gd name="connsiteX86" fmla="*/ 242221 w 556259"/>
                <a:gd name="connsiteY86" fmla="*/ 80391 h 556259"/>
                <a:gd name="connsiteX87" fmla="*/ 242221 w 556259"/>
                <a:gd name="connsiteY87" fmla="*/ 111061 h 556259"/>
                <a:gd name="connsiteX88" fmla="*/ 248888 w 556259"/>
                <a:gd name="connsiteY88" fmla="*/ 117729 h 556259"/>
                <a:gd name="connsiteX89" fmla="*/ 255556 w 556259"/>
                <a:gd name="connsiteY89" fmla="*/ 111061 h 556259"/>
                <a:gd name="connsiteX90" fmla="*/ 255556 w 556259"/>
                <a:gd name="connsiteY90" fmla="*/ 80391 h 556259"/>
                <a:gd name="connsiteX91" fmla="*/ 248888 w 556259"/>
                <a:gd name="connsiteY91" fmla="*/ 73724 h 556259"/>
                <a:gd name="connsiteX92" fmla="*/ 248888 w 556259"/>
                <a:gd name="connsiteY92" fmla="*/ 196406 h 556259"/>
                <a:gd name="connsiteX93" fmla="*/ 242221 w 556259"/>
                <a:gd name="connsiteY93" fmla="*/ 203073 h 556259"/>
                <a:gd name="connsiteX94" fmla="*/ 242221 w 556259"/>
                <a:gd name="connsiteY94" fmla="*/ 220980 h 556259"/>
                <a:gd name="connsiteX95" fmla="*/ 240030 w 556259"/>
                <a:gd name="connsiteY95" fmla="*/ 230410 h 556259"/>
                <a:gd name="connsiteX96" fmla="*/ 243078 w 556259"/>
                <a:gd name="connsiteY96" fmla="*/ 239363 h 556259"/>
                <a:gd name="connsiteX97" fmla="*/ 246031 w 556259"/>
                <a:gd name="connsiteY97" fmla="*/ 240030 h 556259"/>
                <a:gd name="connsiteX98" fmla="*/ 252031 w 556259"/>
                <a:gd name="connsiteY98" fmla="*/ 236315 h 556259"/>
                <a:gd name="connsiteX99" fmla="*/ 255556 w 556259"/>
                <a:gd name="connsiteY99" fmla="*/ 221075 h 556259"/>
                <a:gd name="connsiteX100" fmla="*/ 255556 w 556259"/>
                <a:gd name="connsiteY100" fmla="*/ 203168 h 556259"/>
                <a:gd name="connsiteX101" fmla="*/ 248888 w 556259"/>
                <a:gd name="connsiteY101" fmla="*/ 196501 h 556259"/>
                <a:gd name="connsiteX102" fmla="*/ 6858 w 556259"/>
                <a:gd name="connsiteY102" fmla="*/ 151067 h 556259"/>
                <a:gd name="connsiteX103" fmla="*/ 13526 w 556259"/>
                <a:gd name="connsiteY103" fmla="*/ 144399 h 556259"/>
                <a:gd name="connsiteX104" fmla="*/ 13526 w 556259"/>
                <a:gd name="connsiteY104" fmla="*/ 113728 h 556259"/>
                <a:gd name="connsiteX105" fmla="*/ 6858 w 556259"/>
                <a:gd name="connsiteY105" fmla="*/ 107061 h 556259"/>
                <a:gd name="connsiteX106" fmla="*/ 190 w 556259"/>
                <a:gd name="connsiteY106" fmla="*/ 113728 h 556259"/>
                <a:gd name="connsiteX107" fmla="*/ 190 w 556259"/>
                <a:gd name="connsiteY107" fmla="*/ 144399 h 556259"/>
                <a:gd name="connsiteX108" fmla="*/ 6858 w 556259"/>
                <a:gd name="connsiteY108" fmla="*/ 151067 h 556259"/>
                <a:gd name="connsiteX109" fmla="*/ 6858 w 556259"/>
                <a:gd name="connsiteY109" fmla="*/ 212407 h 556259"/>
                <a:gd name="connsiteX110" fmla="*/ 13526 w 556259"/>
                <a:gd name="connsiteY110" fmla="*/ 205740 h 556259"/>
                <a:gd name="connsiteX111" fmla="*/ 13526 w 556259"/>
                <a:gd name="connsiteY111" fmla="*/ 175070 h 556259"/>
                <a:gd name="connsiteX112" fmla="*/ 6858 w 556259"/>
                <a:gd name="connsiteY112" fmla="*/ 168402 h 556259"/>
                <a:gd name="connsiteX113" fmla="*/ 190 w 556259"/>
                <a:gd name="connsiteY113" fmla="*/ 175070 h 556259"/>
                <a:gd name="connsiteX114" fmla="*/ 190 w 556259"/>
                <a:gd name="connsiteY114" fmla="*/ 205740 h 556259"/>
                <a:gd name="connsiteX115" fmla="*/ 6858 w 556259"/>
                <a:gd name="connsiteY115" fmla="*/ 212407 h 556259"/>
                <a:gd name="connsiteX116" fmla="*/ 521780 w 556259"/>
                <a:gd name="connsiteY116" fmla="*/ 95 h 556259"/>
                <a:gd name="connsiteX117" fmla="*/ 335375 w 556259"/>
                <a:gd name="connsiteY117" fmla="*/ 95 h 556259"/>
                <a:gd name="connsiteX118" fmla="*/ 300895 w 556259"/>
                <a:gd name="connsiteY118" fmla="*/ 34576 h 556259"/>
                <a:gd name="connsiteX119" fmla="*/ 300895 w 556259"/>
                <a:gd name="connsiteY119" fmla="*/ 220980 h 556259"/>
                <a:gd name="connsiteX120" fmla="*/ 335375 w 556259"/>
                <a:gd name="connsiteY120" fmla="*/ 255460 h 556259"/>
                <a:gd name="connsiteX121" fmla="*/ 521780 w 556259"/>
                <a:gd name="connsiteY121" fmla="*/ 255460 h 556259"/>
                <a:gd name="connsiteX122" fmla="*/ 556260 w 556259"/>
                <a:gd name="connsiteY122" fmla="*/ 220980 h 556259"/>
                <a:gd name="connsiteX123" fmla="*/ 556260 w 556259"/>
                <a:gd name="connsiteY123" fmla="*/ 34576 h 556259"/>
                <a:gd name="connsiteX124" fmla="*/ 521780 w 556259"/>
                <a:gd name="connsiteY124" fmla="*/ 95 h 556259"/>
                <a:gd name="connsiteX125" fmla="*/ 542925 w 556259"/>
                <a:gd name="connsiteY125" fmla="*/ 220980 h 556259"/>
                <a:gd name="connsiteX126" fmla="*/ 521780 w 556259"/>
                <a:gd name="connsiteY126" fmla="*/ 242126 h 556259"/>
                <a:gd name="connsiteX127" fmla="*/ 335375 w 556259"/>
                <a:gd name="connsiteY127" fmla="*/ 242126 h 556259"/>
                <a:gd name="connsiteX128" fmla="*/ 314230 w 556259"/>
                <a:gd name="connsiteY128" fmla="*/ 220980 h 556259"/>
                <a:gd name="connsiteX129" fmla="*/ 314230 w 556259"/>
                <a:gd name="connsiteY129" fmla="*/ 34576 h 556259"/>
                <a:gd name="connsiteX130" fmla="*/ 335375 w 556259"/>
                <a:gd name="connsiteY130" fmla="*/ 13430 h 556259"/>
                <a:gd name="connsiteX131" fmla="*/ 521780 w 556259"/>
                <a:gd name="connsiteY131" fmla="*/ 13430 h 556259"/>
                <a:gd name="connsiteX132" fmla="*/ 542925 w 556259"/>
                <a:gd name="connsiteY132" fmla="*/ 34576 h 556259"/>
                <a:gd name="connsiteX133" fmla="*/ 542925 w 556259"/>
                <a:gd name="connsiteY133" fmla="*/ 220980 h 556259"/>
                <a:gd name="connsiteX134" fmla="*/ 221075 w 556259"/>
                <a:gd name="connsiteY134" fmla="*/ 300800 h 556259"/>
                <a:gd name="connsiteX135" fmla="*/ 34576 w 556259"/>
                <a:gd name="connsiteY135" fmla="*/ 300800 h 556259"/>
                <a:gd name="connsiteX136" fmla="*/ 95 w 556259"/>
                <a:gd name="connsiteY136" fmla="*/ 335280 h 556259"/>
                <a:gd name="connsiteX137" fmla="*/ 95 w 556259"/>
                <a:gd name="connsiteY137" fmla="*/ 521589 h 556259"/>
                <a:gd name="connsiteX138" fmla="*/ 34576 w 556259"/>
                <a:gd name="connsiteY138" fmla="*/ 556070 h 556259"/>
                <a:gd name="connsiteX139" fmla="*/ 220980 w 556259"/>
                <a:gd name="connsiteY139" fmla="*/ 556070 h 556259"/>
                <a:gd name="connsiteX140" fmla="*/ 255460 w 556259"/>
                <a:gd name="connsiteY140" fmla="*/ 521589 h 556259"/>
                <a:gd name="connsiteX141" fmla="*/ 255460 w 556259"/>
                <a:gd name="connsiteY141" fmla="*/ 335280 h 556259"/>
                <a:gd name="connsiteX142" fmla="*/ 220980 w 556259"/>
                <a:gd name="connsiteY142" fmla="*/ 300800 h 556259"/>
                <a:gd name="connsiteX143" fmla="*/ 242221 w 556259"/>
                <a:gd name="connsiteY143" fmla="*/ 521684 h 556259"/>
                <a:gd name="connsiteX144" fmla="*/ 221075 w 556259"/>
                <a:gd name="connsiteY144" fmla="*/ 542830 h 556259"/>
                <a:gd name="connsiteX145" fmla="*/ 34576 w 556259"/>
                <a:gd name="connsiteY145" fmla="*/ 542830 h 556259"/>
                <a:gd name="connsiteX146" fmla="*/ 13430 w 556259"/>
                <a:gd name="connsiteY146" fmla="*/ 521684 h 556259"/>
                <a:gd name="connsiteX147" fmla="*/ 13430 w 556259"/>
                <a:gd name="connsiteY147" fmla="*/ 335375 h 556259"/>
                <a:gd name="connsiteX148" fmla="*/ 34576 w 556259"/>
                <a:gd name="connsiteY148" fmla="*/ 314230 h 556259"/>
                <a:gd name="connsiteX149" fmla="*/ 220980 w 556259"/>
                <a:gd name="connsiteY149" fmla="*/ 314230 h 556259"/>
                <a:gd name="connsiteX150" fmla="*/ 242126 w 556259"/>
                <a:gd name="connsiteY150" fmla="*/ 335375 h 556259"/>
                <a:gd name="connsiteX151" fmla="*/ 242126 w 556259"/>
                <a:gd name="connsiteY151" fmla="*/ 521684 h 556259"/>
                <a:gd name="connsiteX152" fmla="*/ 549593 w 556259"/>
                <a:gd name="connsiteY152" fmla="*/ 421862 h 556259"/>
                <a:gd name="connsiteX153" fmla="*/ 435197 w 556259"/>
                <a:gd name="connsiteY153" fmla="*/ 421862 h 556259"/>
                <a:gd name="connsiteX154" fmla="*/ 435197 w 556259"/>
                <a:gd name="connsiteY154" fmla="*/ 307467 h 556259"/>
                <a:gd name="connsiteX155" fmla="*/ 428530 w 556259"/>
                <a:gd name="connsiteY155" fmla="*/ 300800 h 556259"/>
                <a:gd name="connsiteX156" fmla="*/ 421862 w 556259"/>
                <a:gd name="connsiteY156" fmla="*/ 307467 h 556259"/>
                <a:gd name="connsiteX157" fmla="*/ 421862 w 556259"/>
                <a:gd name="connsiteY157" fmla="*/ 421862 h 556259"/>
                <a:gd name="connsiteX158" fmla="*/ 307467 w 556259"/>
                <a:gd name="connsiteY158" fmla="*/ 421862 h 556259"/>
                <a:gd name="connsiteX159" fmla="*/ 300800 w 556259"/>
                <a:gd name="connsiteY159" fmla="*/ 428530 h 556259"/>
                <a:gd name="connsiteX160" fmla="*/ 307467 w 556259"/>
                <a:gd name="connsiteY160" fmla="*/ 435197 h 556259"/>
                <a:gd name="connsiteX161" fmla="*/ 421862 w 556259"/>
                <a:gd name="connsiteY161" fmla="*/ 435197 h 556259"/>
                <a:gd name="connsiteX162" fmla="*/ 421862 w 556259"/>
                <a:gd name="connsiteY162" fmla="*/ 549593 h 556259"/>
                <a:gd name="connsiteX163" fmla="*/ 428530 w 556259"/>
                <a:gd name="connsiteY163" fmla="*/ 556260 h 556259"/>
                <a:gd name="connsiteX164" fmla="*/ 435197 w 556259"/>
                <a:gd name="connsiteY164" fmla="*/ 549593 h 556259"/>
                <a:gd name="connsiteX165" fmla="*/ 435197 w 556259"/>
                <a:gd name="connsiteY165" fmla="*/ 435197 h 556259"/>
                <a:gd name="connsiteX166" fmla="*/ 549593 w 556259"/>
                <a:gd name="connsiteY166" fmla="*/ 435197 h 556259"/>
                <a:gd name="connsiteX167" fmla="*/ 556260 w 556259"/>
                <a:gd name="connsiteY167" fmla="*/ 428530 h 556259"/>
                <a:gd name="connsiteX168" fmla="*/ 549593 w 556259"/>
                <a:gd name="connsiteY168" fmla="*/ 421862 h 5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56259" h="556259">
                  <a:moveTo>
                    <a:pt x="6667" y="28099"/>
                  </a:moveTo>
                  <a:cubicBezTo>
                    <a:pt x="7620" y="28575"/>
                    <a:pt x="8668" y="28765"/>
                    <a:pt x="9620" y="28765"/>
                  </a:cubicBezTo>
                  <a:cubicBezTo>
                    <a:pt x="12097" y="28765"/>
                    <a:pt x="14383" y="27432"/>
                    <a:pt x="15621" y="25051"/>
                  </a:cubicBezTo>
                  <a:cubicBezTo>
                    <a:pt x="19240" y="17907"/>
                    <a:pt x="26384" y="13430"/>
                    <a:pt x="34481" y="13335"/>
                  </a:cubicBezTo>
                  <a:cubicBezTo>
                    <a:pt x="38195" y="13335"/>
                    <a:pt x="41148" y="10287"/>
                    <a:pt x="41148" y="6667"/>
                  </a:cubicBezTo>
                  <a:cubicBezTo>
                    <a:pt x="41148" y="3048"/>
                    <a:pt x="38100" y="0"/>
                    <a:pt x="34481" y="0"/>
                  </a:cubicBezTo>
                  <a:lnTo>
                    <a:pt x="34481" y="0"/>
                  </a:lnTo>
                  <a:cubicBezTo>
                    <a:pt x="21431" y="0"/>
                    <a:pt x="9715" y="7334"/>
                    <a:pt x="3810" y="19050"/>
                  </a:cubicBezTo>
                  <a:cubicBezTo>
                    <a:pt x="2191" y="22384"/>
                    <a:pt x="3524" y="26384"/>
                    <a:pt x="6763" y="28003"/>
                  </a:cubicBezTo>
                  <a:close/>
                  <a:moveTo>
                    <a:pt x="6667" y="89725"/>
                  </a:moveTo>
                  <a:cubicBezTo>
                    <a:pt x="10382" y="89725"/>
                    <a:pt x="13335" y="86773"/>
                    <a:pt x="13335" y="83058"/>
                  </a:cubicBezTo>
                  <a:lnTo>
                    <a:pt x="13335" y="52387"/>
                  </a:lnTo>
                  <a:cubicBezTo>
                    <a:pt x="13335" y="48673"/>
                    <a:pt x="10382" y="45720"/>
                    <a:pt x="6667" y="45720"/>
                  </a:cubicBezTo>
                  <a:cubicBezTo>
                    <a:pt x="2953" y="45720"/>
                    <a:pt x="0" y="48673"/>
                    <a:pt x="0" y="52387"/>
                  </a:cubicBezTo>
                  <a:lnTo>
                    <a:pt x="0" y="83058"/>
                  </a:lnTo>
                  <a:cubicBezTo>
                    <a:pt x="0" y="86773"/>
                    <a:pt x="2953" y="89725"/>
                    <a:pt x="6667" y="89725"/>
                  </a:cubicBezTo>
                  <a:close/>
                  <a:moveTo>
                    <a:pt x="67532" y="242221"/>
                  </a:moveTo>
                  <a:cubicBezTo>
                    <a:pt x="63818" y="242221"/>
                    <a:pt x="60865" y="245174"/>
                    <a:pt x="60865" y="248888"/>
                  </a:cubicBezTo>
                  <a:cubicBezTo>
                    <a:pt x="60865" y="252603"/>
                    <a:pt x="63818" y="255556"/>
                    <a:pt x="67532" y="255556"/>
                  </a:cubicBezTo>
                  <a:lnTo>
                    <a:pt x="98203" y="255556"/>
                  </a:lnTo>
                  <a:cubicBezTo>
                    <a:pt x="101918" y="255556"/>
                    <a:pt x="104870" y="252603"/>
                    <a:pt x="104870" y="248888"/>
                  </a:cubicBezTo>
                  <a:cubicBezTo>
                    <a:pt x="104870" y="245174"/>
                    <a:pt x="101918" y="242221"/>
                    <a:pt x="98203" y="242221"/>
                  </a:cubicBezTo>
                  <a:lnTo>
                    <a:pt x="67532" y="242221"/>
                  </a:lnTo>
                  <a:close/>
                  <a:moveTo>
                    <a:pt x="34576" y="242221"/>
                  </a:moveTo>
                  <a:cubicBezTo>
                    <a:pt x="27146" y="242221"/>
                    <a:pt x="20479" y="238506"/>
                    <a:pt x="16573" y="232124"/>
                  </a:cubicBezTo>
                  <a:cubicBezTo>
                    <a:pt x="14669" y="228981"/>
                    <a:pt x="10477" y="228029"/>
                    <a:pt x="7429" y="229933"/>
                  </a:cubicBezTo>
                  <a:cubicBezTo>
                    <a:pt x="4286" y="231839"/>
                    <a:pt x="3334" y="235934"/>
                    <a:pt x="5239" y="239078"/>
                  </a:cubicBezTo>
                  <a:cubicBezTo>
                    <a:pt x="11621" y="249365"/>
                    <a:pt x="22574" y="255460"/>
                    <a:pt x="34576" y="255460"/>
                  </a:cubicBezTo>
                  <a:lnTo>
                    <a:pt x="36862" y="255460"/>
                  </a:lnTo>
                  <a:cubicBezTo>
                    <a:pt x="40577" y="255460"/>
                    <a:pt x="43529" y="252508"/>
                    <a:pt x="43529" y="248793"/>
                  </a:cubicBezTo>
                  <a:cubicBezTo>
                    <a:pt x="43529" y="245078"/>
                    <a:pt x="40577" y="242126"/>
                    <a:pt x="36862" y="242126"/>
                  </a:cubicBezTo>
                  <a:lnTo>
                    <a:pt x="34576" y="242126"/>
                  </a:lnTo>
                  <a:close/>
                  <a:moveTo>
                    <a:pt x="187833" y="13430"/>
                  </a:moveTo>
                  <a:lnTo>
                    <a:pt x="218504" y="13430"/>
                  </a:lnTo>
                  <a:cubicBezTo>
                    <a:pt x="222218" y="13430"/>
                    <a:pt x="225171" y="10477"/>
                    <a:pt x="225171" y="6763"/>
                  </a:cubicBezTo>
                  <a:cubicBezTo>
                    <a:pt x="225171" y="3048"/>
                    <a:pt x="222218" y="95"/>
                    <a:pt x="218504" y="95"/>
                  </a:cubicBezTo>
                  <a:lnTo>
                    <a:pt x="187833" y="95"/>
                  </a:lnTo>
                  <a:cubicBezTo>
                    <a:pt x="184118" y="95"/>
                    <a:pt x="181166" y="3048"/>
                    <a:pt x="181166" y="6763"/>
                  </a:cubicBezTo>
                  <a:cubicBezTo>
                    <a:pt x="181166" y="10477"/>
                    <a:pt x="184118" y="13430"/>
                    <a:pt x="187833" y="13430"/>
                  </a:cubicBezTo>
                  <a:close/>
                  <a:moveTo>
                    <a:pt x="190310" y="242126"/>
                  </a:moveTo>
                  <a:cubicBezTo>
                    <a:pt x="186595" y="242126"/>
                    <a:pt x="183642" y="245078"/>
                    <a:pt x="183642" y="248793"/>
                  </a:cubicBezTo>
                  <a:cubicBezTo>
                    <a:pt x="183642" y="252508"/>
                    <a:pt x="186595" y="255460"/>
                    <a:pt x="190310" y="255460"/>
                  </a:cubicBezTo>
                  <a:lnTo>
                    <a:pt x="221266" y="255460"/>
                  </a:lnTo>
                  <a:cubicBezTo>
                    <a:pt x="221266" y="255460"/>
                    <a:pt x="221266" y="248793"/>
                    <a:pt x="221266" y="248793"/>
                  </a:cubicBezTo>
                  <a:lnTo>
                    <a:pt x="221266" y="255460"/>
                  </a:lnTo>
                  <a:cubicBezTo>
                    <a:pt x="224980" y="255460"/>
                    <a:pt x="227743" y="252508"/>
                    <a:pt x="227743" y="248793"/>
                  </a:cubicBezTo>
                  <a:cubicBezTo>
                    <a:pt x="227743" y="245078"/>
                    <a:pt x="224600" y="242126"/>
                    <a:pt x="220885" y="242126"/>
                  </a:cubicBezTo>
                  <a:lnTo>
                    <a:pt x="190214" y="242126"/>
                  </a:lnTo>
                  <a:close/>
                  <a:moveTo>
                    <a:pt x="128969" y="242126"/>
                  </a:moveTo>
                  <a:cubicBezTo>
                    <a:pt x="125254" y="242126"/>
                    <a:pt x="122301" y="245078"/>
                    <a:pt x="122301" y="248793"/>
                  </a:cubicBezTo>
                  <a:cubicBezTo>
                    <a:pt x="122301" y="252508"/>
                    <a:pt x="125254" y="255460"/>
                    <a:pt x="128969" y="255460"/>
                  </a:cubicBezTo>
                  <a:lnTo>
                    <a:pt x="159639" y="255460"/>
                  </a:lnTo>
                  <a:cubicBezTo>
                    <a:pt x="163354" y="255460"/>
                    <a:pt x="166307" y="252508"/>
                    <a:pt x="166307" y="248793"/>
                  </a:cubicBezTo>
                  <a:cubicBezTo>
                    <a:pt x="166307" y="245078"/>
                    <a:pt x="163354" y="242126"/>
                    <a:pt x="159639" y="242126"/>
                  </a:cubicBezTo>
                  <a:lnTo>
                    <a:pt x="128969" y="242126"/>
                  </a:lnTo>
                  <a:close/>
                  <a:moveTo>
                    <a:pt x="126492" y="13430"/>
                  </a:moveTo>
                  <a:lnTo>
                    <a:pt x="157162" y="13430"/>
                  </a:lnTo>
                  <a:cubicBezTo>
                    <a:pt x="160877" y="13430"/>
                    <a:pt x="163830" y="10477"/>
                    <a:pt x="163830" y="6763"/>
                  </a:cubicBezTo>
                  <a:cubicBezTo>
                    <a:pt x="163830" y="3048"/>
                    <a:pt x="160877" y="95"/>
                    <a:pt x="157162" y="95"/>
                  </a:cubicBezTo>
                  <a:lnTo>
                    <a:pt x="126492" y="95"/>
                  </a:lnTo>
                  <a:cubicBezTo>
                    <a:pt x="122777" y="95"/>
                    <a:pt x="119824" y="3048"/>
                    <a:pt x="119824" y="6763"/>
                  </a:cubicBezTo>
                  <a:cubicBezTo>
                    <a:pt x="119824" y="10477"/>
                    <a:pt x="122777" y="13430"/>
                    <a:pt x="126492" y="13430"/>
                  </a:cubicBezTo>
                  <a:close/>
                  <a:moveTo>
                    <a:pt x="65151" y="13430"/>
                  </a:moveTo>
                  <a:lnTo>
                    <a:pt x="95822" y="13430"/>
                  </a:lnTo>
                  <a:cubicBezTo>
                    <a:pt x="99536" y="13430"/>
                    <a:pt x="102489" y="10477"/>
                    <a:pt x="102489" y="6763"/>
                  </a:cubicBezTo>
                  <a:cubicBezTo>
                    <a:pt x="102489" y="3048"/>
                    <a:pt x="99536" y="95"/>
                    <a:pt x="95822" y="95"/>
                  </a:cubicBezTo>
                  <a:lnTo>
                    <a:pt x="65151" y="95"/>
                  </a:lnTo>
                  <a:cubicBezTo>
                    <a:pt x="61436" y="95"/>
                    <a:pt x="58484" y="3048"/>
                    <a:pt x="58484" y="6763"/>
                  </a:cubicBezTo>
                  <a:cubicBezTo>
                    <a:pt x="58484" y="10477"/>
                    <a:pt x="61436" y="13430"/>
                    <a:pt x="65151" y="13430"/>
                  </a:cubicBezTo>
                  <a:close/>
                  <a:moveTo>
                    <a:pt x="241078" y="14192"/>
                  </a:moveTo>
                  <a:cubicBezTo>
                    <a:pt x="237934" y="16192"/>
                    <a:pt x="236982" y="20288"/>
                    <a:pt x="238982" y="23336"/>
                  </a:cubicBezTo>
                  <a:cubicBezTo>
                    <a:pt x="241078" y="26670"/>
                    <a:pt x="242221" y="30575"/>
                    <a:pt x="242221" y="34576"/>
                  </a:cubicBezTo>
                  <a:lnTo>
                    <a:pt x="242221" y="49625"/>
                  </a:lnTo>
                  <a:cubicBezTo>
                    <a:pt x="242221" y="53340"/>
                    <a:pt x="245174" y="56293"/>
                    <a:pt x="248888" y="56293"/>
                  </a:cubicBezTo>
                  <a:cubicBezTo>
                    <a:pt x="252603" y="56293"/>
                    <a:pt x="255556" y="53340"/>
                    <a:pt x="255556" y="49625"/>
                  </a:cubicBezTo>
                  <a:lnTo>
                    <a:pt x="255556" y="34576"/>
                  </a:lnTo>
                  <a:cubicBezTo>
                    <a:pt x="255556" y="28099"/>
                    <a:pt x="253746" y="21717"/>
                    <a:pt x="250317" y="16288"/>
                  </a:cubicBezTo>
                  <a:cubicBezTo>
                    <a:pt x="248412" y="13145"/>
                    <a:pt x="244316" y="12192"/>
                    <a:pt x="241173" y="14192"/>
                  </a:cubicBezTo>
                  <a:close/>
                  <a:moveTo>
                    <a:pt x="248888" y="135065"/>
                  </a:moveTo>
                  <a:cubicBezTo>
                    <a:pt x="245174" y="135065"/>
                    <a:pt x="242221" y="138017"/>
                    <a:pt x="242221" y="141732"/>
                  </a:cubicBezTo>
                  <a:lnTo>
                    <a:pt x="242221" y="172403"/>
                  </a:lnTo>
                  <a:cubicBezTo>
                    <a:pt x="242221" y="176117"/>
                    <a:pt x="245174" y="179070"/>
                    <a:pt x="248888" y="179070"/>
                  </a:cubicBezTo>
                  <a:cubicBezTo>
                    <a:pt x="252603" y="179070"/>
                    <a:pt x="255556" y="176117"/>
                    <a:pt x="255556" y="172403"/>
                  </a:cubicBezTo>
                  <a:lnTo>
                    <a:pt x="255556" y="141732"/>
                  </a:lnTo>
                  <a:cubicBezTo>
                    <a:pt x="255556" y="138017"/>
                    <a:pt x="252603" y="135065"/>
                    <a:pt x="248888" y="135065"/>
                  </a:cubicBezTo>
                  <a:close/>
                  <a:moveTo>
                    <a:pt x="248888" y="73724"/>
                  </a:moveTo>
                  <a:cubicBezTo>
                    <a:pt x="245174" y="73724"/>
                    <a:pt x="242221" y="76676"/>
                    <a:pt x="242221" y="80391"/>
                  </a:cubicBezTo>
                  <a:lnTo>
                    <a:pt x="242221" y="111061"/>
                  </a:lnTo>
                  <a:cubicBezTo>
                    <a:pt x="242221" y="114776"/>
                    <a:pt x="245174" y="117729"/>
                    <a:pt x="248888" y="117729"/>
                  </a:cubicBezTo>
                  <a:cubicBezTo>
                    <a:pt x="252603" y="117729"/>
                    <a:pt x="255556" y="114776"/>
                    <a:pt x="255556" y="111061"/>
                  </a:cubicBezTo>
                  <a:lnTo>
                    <a:pt x="255556" y="80391"/>
                  </a:lnTo>
                  <a:cubicBezTo>
                    <a:pt x="255556" y="76676"/>
                    <a:pt x="252603" y="73724"/>
                    <a:pt x="248888" y="73724"/>
                  </a:cubicBezTo>
                  <a:close/>
                  <a:moveTo>
                    <a:pt x="248888" y="196406"/>
                  </a:moveTo>
                  <a:cubicBezTo>
                    <a:pt x="245174" y="196406"/>
                    <a:pt x="242221" y="199358"/>
                    <a:pt x="242221" y="203073"/>
                  </a:cubicBezTo>
                  <a:lnTo>
                    <a:pt x="242221" y="220980"/>
                  </a:lnTo>
                  <a:cubicBezTo>
                    <a:pt x="242221" y="224314"/>
                    <a:pt x="241459" y="227457"/>
                    <a:pt x="240030" y="230410"/>
                  </a:cubicBezTo>
                  <a:cubicBezTo>
                    <a:pt x="238411" y="233744"/>
                    <a:pt x="239744" y="237744"/>
                    <a:pt x="243078" y="239363"/>
                  </a:cubicBezTo>
                  <a:cubicBezTo>
                    <a:pt x="244030" y="239840"/>
                    <a:pt x="245078" y="240030"/>
                    <a:pt x="246031" y="240030"/>
                  </a:cubicBezTo>
                  <a:cubicBezTo>
                    <a:pt x="248507" y="240030"/>
                    <a:pt x="250889" y="238697"/>
                    <a:pt x="252031" y="236315"/>
                  </a:cubicBezTo>
                  <a:cubicBezTo>
                    <a:pt x="254413" y="231553"/>
                    <a:pt x="255556" y="226409"/>
                    <a:pt x="255556" y="221075"/>
                  </a:cubicBezTo>
                  <a:lnTo>
                    <a:pt x="255556" y="203168"/>
                  </a:lnTo>
                  <a:cubicBezTo>
                    <a:pt x="255556" y="199454"/>
                    <a:pt x="252603" y="196501"/>
                    <a:pt x="248888" y="196501"/>
                  </a:cubicBezTo>
                  <a:close/>
                  <a:moveTo>
                    <a:pt x="6858" y="151067"/>
                  </a:moveTo>
                  <a:cubicBezTo>
                    <a:pt x="10573" y="151067"/>
                    <a:pt x="13526" y="148114"/>
                    <a:pt x="13526" y="144399"/>
                  </a:cubicBezTo>
                  <a:lnTo>
                    <a:pt x="13526" y="113728"/>
                  </a:lnTo>
                  <a:cubicBezTo>
                    <a:pt x="13526" y="110014"/>
                    <a:pt x="10573" y="107061"/>
                    <a:pt x="6858" y="107061"/>
                  </a:cubicBezTo>
                  <a:cubicBezTo>
                    <a:pt x="3143" y="107061"/>
                    <a:pt x="190" y="110014"/>
                    <a:pt x="190" y="113728"/>
                  </a:cubicBezTo>
                  <a:lnTo>
                    <a:pt x="190" y="144399"/>
                  </a:lnTo>
                  <a:cubicBezTo>
                    <a:pt x="190" y="148114"/>
                    <a:pt x="3143" y="151067"/>
                    <a:pt x="6858" y="151067"/>
                  </a:cubicBezTo>
                  <a:close/>
                  <a:moveTo>
                    <a:pt x="6858" y="212407"/>
                  </a:moveTo>
                  <a:cubicBezTo>
                    <a:pt x="10573" y="212407"/>
                    <a:pt x="13526" y="209455"/>
                    <a:pt x="13526" y="205740"/>
                  </a:cubicBezTo>
                  <a:lnTo>
                    <a:pt x="13526" y="175070"/>
                  </a:lnTo>
                  <a:cubicBezTo>
                    <a:pt x="13526" y="171355"/>
                    <a:pt x="10573" y="168402"/>
                    <a:pt x="6858" y="168402"/>
                  </a:cubicBezTo>
                  <a:cubicBezTo>
                    <a:pt x="3143" y="168402"/>
                    <a:pt x="190" y="171355"/>
                    <a:pt x="190" y="175070"/>
                  </a:cubicBezTo>
                  <a:lnTo>
                    <a:pt x="190" y="205740"/>
                  </a:lnTo>
                  <a:cubicBezTo>
                    <a:pt x="190" y="209455"/>
                    <a:pt x="3143" y="212407"/>
                    <a:pt x="6858" y="212407"/>
                  </a:cubicBezTo>
                  <a:close/>
                  <a:moveTo>
                    <a:pt x="521780" y="95"/>
                  </a:moveTo>
                  <a:lnTo>
                    <a:pt x="335375" y="95"/>
                  </a:lnTo>
                  <a:cubicBezTo>
                    <a:pt x="316325" y="95"/>
                    <a:pt x="300895" y="15621"/>
                    <a:pt x="300895" y="34576"/>
                  </a:cubicBezTo>
                  <a:lnTo>
                    <a:pt x="300895" y="220980"/>
                  </a:lnTo>
                  <a:cubicBezTo>
                    <a:pt x="300895" y="240030"/>
                    <a:pt x="316421" y="255460"/>
                    <a:pt x="335375" y="255460"/>
                  </a:cubicBezTo>
                  <a:lnTo>
                    <a:pt x="521780" y="255460"/>
                  </a:lnTo>
                  <a:cubicBezTo>
                    <a:pt x="540830" y="255460"/>
                    <a:pt x="556260" y="239935"/>
                    <a:pt x="556260" y="220980"/>
                  </a:cubicBezTo>
                  <a:lnTo>
                    <a:pt x="556260" y="34576"/>
                  </a:lnTo>
                  <a:cubicBezTo>
                    <a:pt x="556260" y="15526"/>
                    <a:pt x="540734" y="95"/>
                    <a:pt x="521780" y="95"/>
                  </a:cubicBezTo>
                  <a:close/>
                  <a:moveTo>
                    <a:pt x="542925" y="220980"/>
                  </a:moveTo>
                  <a:cubicBezTo>
                    <a:pt x="542925" y="232696"/>
                    <a:pt x="533400" y="242126"/>
                    <a:pt x="521780" y="242126"/>
                  </a:cubicBezTo>
                  <a:lnTo>
                    <a:pt x="335375" y="242126"/>
                  </a:lnTo>
                  <a:cubicBezTo>
                    <a:pt x="323660" y="242126"/>
                    <a:pt x="314230" y="232601"/>
                    <a:pt x="314230" y="220980"/>
                  </a:cubicBezTo>
                  <a:lnTo>
                    <a:pt x="314230" y="34576"/>
                  </a:lnTo>
                  <a:cubicBezTo>
                    <a:pt x="314230" y="22860"/>
                    <a:pt x="323755" y="13430"/>
                    <a:pt x="335375" y="13430"/>
                  </a:cubicBezTo>
                  <a:lnTo>
                    <a:pt x="521780" y="13430"/>
                  </a:lnTo>
                  <a:cubicBezTo>
                    <a:pt x="533495" y="13430"/>
                    <a:pt x="542925" y="22955"/>
                    <a:pt x="542925" y="34576"/>
                  </a:cubicBezTo>
                  <a:lnTo>
                    <a:pt x="542925" y="220980"/>
                  </a:lnTo>
                  <a:close/>
                  <a:moveTo>
                    <a:pt x="221075" y="300800"/>
                  </a:moveTo>
                  <a:lnTo>
                    <a:pt x="34576" y="300800"/>
                  </a:lnTo>
                  <a:cubicBezTo>
                    <a:pt x="15526" y="300800"/>
                    <a:pt x="95" y="316325"/>
                    <a:pt x="95" y="335280"/>
                  </a:cubicBezTo>
                  <a:lnTo>
                    <a:pt x="95" y="521589"/>
                  </a:lnTo>
                  <a:cubicBezTo>
                    <a:pt x="95" y="540639"/>
                    <a:pt x="15621" y="556070"/>
                    <a:pt x="34576" y="556070"/>
                  </a:cubicBezTo>
                  <a:lnTo>
                    <a:pt x="220980" y="556070"/>
                  </a:lnTo>
                  <a:cubicBezTo>
                    <a:pt x="240030" y="556070"/>
                    <a:pt x="255460" y="540544"/>
                    <a:pt x="255460" y="521589"/>
                  </a:cubicBezTo>
                  <a:lnTo>
                    <a:pt x="255460" y="335280"/>
                  </a:lnTo>
                  <a:cubicBezTo>
                    <a:pt x="255460" y="316230"/>
                    <a:pt x="239935" y="300800"/>
                    <a:pt x="220980" y="300800"/>
                  </a:cubicBezTo>
                  <a:close/>
                  <a:moveTo>
                    <a:pt x="242221" y="521684"/>
                  </a:moveTo>
                  <a:cubicBezTo>
                    <a:pt x="242221" y="533400"/>
                    <a:pt x="232696" y="542830"/>
                    <a:pt x="221075" y="542830"/>
                  </a:cubicBezTo>
                  <a:lnTo>
                    <a:pt x="34576" y="542830"/>
                  </a:lnTo>
                  <a:cubicBezTo>
                    <a:pt x="22860" y="542830"/>
                    <a:pt x="13430" y="533305"/>
                    <a:pt x="13430" y="521684"/>
                  </a:cubicBezTo>
                  <a:lnTo>
                    <a:pt x="13430" y="335375"/>
                  </a:lnTo>
                  <a:cubicBezTo>
                    <a:pt x="13430" y="323660"/>
                    <a:pt x="22955" y="314230"/>
                    <a:pt x="34576" y="314230"/>
                  </a:cubicBezTo>
                  <a:lnTo>
                    <a:pt x="220980" y="314230"/>
                  </a:lnTo>
                  <a:cubicBezTo>
                    <a:pt x="232696" y="314230"/>
                    <a:pt x="242126" y="323755"/>
                    <a:pt x="242126" y="335375"/>
                  </a:cubicBezTo>
                  <a:lnTo>
                    <a:pt x="242126" y="521684"/>
                  </a:lnTo>
                  <a:close/>
                  <a:moveTo>
                    <a:pt x="549593" y="421862"/>
                  </a:moveTo>
                  <a:lnTo>
                    <a:pt x="435197" y="421862"/>
                  </a:lnTo>
                  <a:lnTo>
                    <a:pt x="435197" y="307467"/>
                  </a:lnTo>
                  <a:cubicBezTo>
                    <a:pt x="435197" y="303752"/>
                    <a:pt x="432245" y="300800"/>
                    <a:pt x="428530" y="300800"/>
                  </a:cubicBezTo>
                  <a:cubicBezTo>
                    <a:pt x="424815" y="300800"/>
                    <a:pt x="421862" y="303752"/>
                    <a:pt x="421862" y="307467"/>
                  </a:cubicBezTo>
                  <a:lnTo>
                    <a:pt x="421862" y="421862"/>
                  </a:lnTo>
                  <a:lnTo>
                    <a:pt x="307467" y="421862"/>
                  </a:lnTo>
                  <a:cubicBezTo>
                    <a:pt x="303752" y="421862"/>
                    <a:pt x="300800" y="424815"/>
                    <a:pt x="300800" y="428530"/>
                  </a:cubicBezTo>
                  <a:cubicBezTo>
                    <a:pt x="300800" y="432245"/>
                    <a:pt x="303752" y="435197"/>
                    <a:pt x="307467" y="435197"/>
                  </a:cubicBezTo>
                  <a:lnTo>
                    <a:pt x="421862" y="435197"/>
                  </a:lnTo>
                  <a:lnTo>
                    <a:pt x="421862" y="549593"/>
                  </a:lnTo>
                  <a:cubicBezTo>
                    <a:pt x="421862" y="553307"/>
                    <a:pt x="424815" y="556260"/>
                    <a:pt x="428530" y="556260"/>
                  </a:cubicBezTo>
                  <a:cubicBezTo>
                    <a:pt x="432245" y="556260"/>
                    <a:pt x="435197" y="553307"/>
                    <a:pt x="435197" y="549593"/>
                  </a:cubicBezTo>
                  <a:lnTo>
                    <a:pt x="435197" y="435197"/>
                  </a:lnTo>
                  <a:lnTo>
                    <a:pt x="549593" y="435197"/>
                  </a:lnTo>
                  <a:cubicBezTo>
                    <a:pt x="553307" y="435197"/>
                    <a:pt x="556260" y="432245"/>
                    <a:pt x="556260" y="428530"/>
                  </a:cubicBezTo>
                  <a:cubicBezTo>
                    <a:pt x="556260" y="424815"/>
                    <a:pt x="553307" y="421862"/>
                    <a:pt x="549593" y="42186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33" name="Triangle 32">
            <a:extLst>
              <a:ext uri="{FF2B5EF4-FFF2-40B4-BE49-F238E27FC236}">
                <a16:creationId xmlns:a16="http://schemas.microsoft.com/office/drawing/2014/main" id="{A67E5A71-2B90-0999-2B72-1E947C0065BF}"/>
              </a:ext>
            </a:extLst>
          </p:cNvPr>
          <p:cNvSpPr/>
          <p:nvPr/>
        </p:nvSpPr>
        <p:spPr bwMode="auto">
          <a:xfrm rot="5400000">
            <a:off x="4361584" y="3386434"/>
            <a:ext cx="1158990" cy="223896"/>
          </a:xfrm>
          <a:prstGeom prst="triangle">
            <a:avLst>
              <a:gd name="adj" fmla="val 50000"/>
            </a:avLst>
          </a:prstGeom>
          <a:solidFill>
            <a:srgbClr val="418DFF">
              <a:alpha val="42634"/>
            </a:srgb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Calibri"/>
              <a:ea typeface="Human Sans ExtraLight" charset="0"/>
              <a:cs typeface="Human Sans ExtraLight" charset="0"/>
            </a:endParaRPr>
          </a:p>
        </p:txBody>
      </p:sp>
      <p:sp>
        <p:nvSpPr>
          <p:cNvPr id="34" name="Triangle 33">
            <a:extLst>
              <a:ext uri="{FF2B5EF4-FFF2-40B4-BE49-F238E27FC236}">
                <a16:creationId xmlns:a16="http://schemas.microsoft.com/office/drawing/2014/main" id="{2E7DCB7E-564F-9FEE-3CFC-79D5A9D6BC10}"/>
              </a:ext>
            </a:extLst>
          </p:cNvPr>
          <p:cNvSpPr/>
          <p:nvPr/>
        </p:nvSpPr>
        <p:spPr bwMode="auto">
          <a:xfrm rot="5400000">
            <a:off x="4362507" y="4533484"/>
            <a:ext cx="1158990" cy="223896"/>
          </a:xfrm>
          <a:prstGeom prst="triangle">
            <a:avLst>
              <a:gd name="adj" fmla="val 50000"/>
            </a:avLst>
          </a:prstGeom>
          <a:solidFill>
            <a:srgbClr val="418DFF">
              <a:alpha val="42634"/>
            </a:srgb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Calibri"/>
              <a:ea typeface="Human Sans ExtraLight" charset="0"/>
              <a:cs typeface="Human Sans ExtraLight" charset="0"/>
            </a:endParaRPr>
          </a:p>
        </p:txBody>
      </p:sp>
      <p:sp>
        <p:nvSpPr>
          <p:cNvPr id="35" name="Triangle 34">
            <a:extLst>
              <a:ext uri="{FF2B5EF4-FFF2-40B4-BE49-F238E27FC236}">
                <a16:creationId xmlns:a16="http://schemas.microsoft.com/office/drawing/2014/main" id="{D83BBAB3-B871-372F-21CB-15ED028C691E}"/>
              </a:ext>
            </a:extLst>
          </p:cNvPr>
          <p:cNvSpPr/>
          <p:nvPr/>
        </p:nvSpPr>
        <p:spPr bwMode="auto">
          <a:xfrm rot="5400000">
            <a:off x="4359968" y="5680534"/>
            <a:ext cx="1158990" cy="223896"/>
          </a:xfrm>
          <a:prstGeom prst="triangle">
            <a:avLst>
              <a:gd name="adj" fmla="val 50000"/>
            </a:avLst>
          </a:prstGeom>
          <a:solidFill>
            <a:srgbClr val="418DFF">
              <a:alpha val="42634"/>
            </a:srgb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Calibri"/>
              <a:ea typeface="Human Sans ExtraLight" charset="0"/>
              <a:cs typeface="Human Sans ExtraLight" charset="0"/>
            </a:endParaRPr>
          </a:p>
        </p:txBody>
      </p:sp>
      <p:sp>
        <p:nvSpPr>
          <p:cNvPr id="36" name="Triangle 35">
            <a:extLst>
              <a:ext uri="{FF2B5EF4-FFF2-40B4-BE49-F238E27FC236}">
                <a16:creationId xmlns:a16="http://schemas.microsoft.com/office/drawing/2014/main" id="{E95D87BF-E030-CFF8-F2A3-041E8BAC6100}"/>
              </a:ext>
            </a:extLst>
          </p:cNvPr>
          <p:cNvSpPr/>
          <p:nvPr/>
        </p:nvSpPr>
        <p:spPr bwMode="auto">
          <a:xfrm rot="5400000">
            <a:off x="4359968" y="2210416"/>
            <a:ext cx="1158990" cy="223896"/>
          </a:xfrm>
          <a:prstGeom prst="triangle">
            <a:avLst>
              <a:gd name="adj" fmla="val 50000"/>
            </a:avLst>
          </a:prstGeom>
          <a:solidFill>
            <a:srgbClr val="418DFF">
              <a:alpha val="42634"/>
            </a:srgb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Calibri"/>
              <a:ea typeface="Human Sans ExtraLight" charset="0"/>
              <a:cs typeface="Human Sans ExtraLight" charset="0"/>
            </a:endParaRPr>
          </a:p>
        </p:txBody>
      </p:sp>
      <p:sp>
        <p:nvSpPr>
          <p:cNvPr id="38" name="TextBox 37">
            <a:extLst>
              <a:ext uri="{FF2B5EF4-FFF2-40B4-BE49-F238E27FC236}">
                <a16:creationId xmlns:a16="http://schemas.microsoft.com/office/drawing/2014/main" id="{39A73D98-B630-FE7E-C899-4AA52C60ADBD}"/>
              </a:ext>
            </a:extLst>
          </p:cNvPr>
          <p:cNvSpPr txBox="1"/>
          <p:nvPr/>
        </p:nvSpPr>
        <p:spPr>
          <a:xfrm>
            <a:off x="5207691" y="3118920"/>
            <a:ext cx="6753938" cy="758924"/>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Baseline data reflecting current performance, productivity, and engagement levels before AI adoption. This includes historical analysis of development and testing cycle times, story/test creation durations, time spent in development, testing, PR acceptance rates, code review timelines, and existing productivity insights. Initial surveys and self-assessments will be conducted with users to gauge their AI proficiency and readiness.</a:t>
            </a:r>
            <a:endParaRPr kumimoji="0" lang="en-GB" sz="1200" b="0" i="0" u="none" strike="noStrike" kern="1200" cap="none" spc="0" normalizeH="0" baseline="0" noProof="0">
              <a:ln>
                <a:noFill/>
              </a:ln>
              <a:solidFill>
                <a:srgbClr val="FFFFFF"/>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2AB47645-E081-DB37-742D-A6C31E07E94F}"/>
              </a:ext>
            </a:extLst>
          </p:cNvPr>
          <p:cNvSpPr txBox="1"/>
          <p:nvPr/>
        </p:nvSpPr>
        <p:spPr>
          <a:xfrm>
            <a:off x="5207691" y="4167874"/>
            <a:ext cx="6753938" cy="758924"/>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Customized real-time dashboards designed to track and visualize AI usage and impact in real-time. Weekly and monthly includes detailed tracking of engagement, adoption, productivity metrics, and team-level outcomes. Automated and periodic surveys will complement these quantitative reports by capturing qualitative user experiences and insights, allowing prompt identification and resolution of adoption barriers and challenges.</a:t>
            </a:r>
            <a:endParaRPr kumimoji="0" lang="en-GB" sz="1200" b="0" i="0" u="none" strike="noStrike" kern="1200" cap="none" spc="0" normalizeH="0" baseline="0" noProof="0">
              <a:ln>
                <a:noFill/>
              </a:ln>
              <a:solidFill>
                <a:srgbClr val="FFFFFF"/>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39CBC6FD-55B2-1D75-4E12-C9EBBA426C1C}"/>
              </a:ext>
            </a:extLst>
          </p:cNvPr>
          <p:cNvSpPr txBox="1"/>
          <p:nvPr/>
        </p:nvSpPr>
        <p:spPr>
          <a:xfrm>
            <a:off x="5207691" y="5413020"/>
            <a:ext cx="6753938" cy="758924"/>
          </a:xfrm>
          <a:prstGeom prst="rect">
            <a:avLst/>
          </a:prstGeom>
          <a:noFill/>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Continuous improvement will be integral to AI adoption strategy. Regular training sessions, best practice showcases, and tailored coaching will ensure sustained growth in user proficiency. Additionally, insights gathered will directly inform iterative updates and enhancements of AI tools and workflows, continuously optimizing their effectiveness and alignment with user needs.</a:t>
            </a:r>
          </a:p>
        </p:txBody>
      </p:sp>
      <p:sp>
        <p:nvSpPr>
          <p:cNvPr id="13" name="TextBox 12">
            <a:extLst>
              <a:ext uri="{FF2B5EF4-FFF2-40B4-BE49-F238E27FC236}">
                <a16:creationId xmlns:a16="http://schemas.microsoft.com/office/drawing/2014/main" id="{D68D1C97-E920-AE0C-A81B-4129FAEC5EE9}"/>
              </a:ext>
            </a:extLst>
          </p:cNvPr>
          <p:cNvSpPr txBox="1"/>
          <p:nvPr/>
        </p:nvSpPr>
        <p:spPr>
          <a:xfrm>
            <a:off x="368702" y="1037999"/>
            <a:ext cx="104974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EPAM propose well defined and holistic success measurement methodology, which enables performance measurement on individual, team and organizational level.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It consists of distinct levels of measurement : Engagement &gt; Adoption &gt; Individual Performance, Team Performance, where each subsequent step replies on the previous one as a prerequisite. </a:t>
            </a:r>
          </a:p>
        </p:txBody>
      </p:sp>
    </p:spTree>
    <p:extLst>
      <p:ext uri="{BB962C8B-B14F-4D97-AF65-F5344CB8AC3E}">
        <p14:creationId xmlns:p14="http://schemas.microsoft.com/office/powerpoint/2010/main" val="157408995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71A6-0E52-4CC0-CE0D-9F01AED11CCB}"/>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6BE3ADAD-4D3B-165B-ECE5-00510B08D36A}"/>
              </a:ext>
            </a:extLst>
          </p:cNvPr>
          <p:cNvSpPr/>
          <p:nvPr/>
        </p:nvSpPr>
        <p:spPr bwMode="auto">
          <a:xfrm>
            <a:off x="2378074" y="1675620"/>
            <a:ext cx="9813926" cy="1525961"/>
          </a:xfrm>
          <a:prstGeom prst="rect">
            <a:avLst/>
          </a:prstGeom>
          <a:gradFill flip="none" rotWithShape="1">
            <a:gsLst>
              <a:gs pos="100000">
                <a:schemeClr val="tx1"/>
              </a:gs>
              <a:gs pos="0">
                <a:schemeClr val="accent6">
                  <a:lumMod val="60000"/>
                  <a:lumOff val="40000"/>
                  <a:alpha val="32000"/>
                </a:schemeClr>
              </a:gs>
            </a:gsLst>
            <a:lin ang="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1" name="Rectangle 30">
            <a:extLst>
              <a:ext uri="{FF2B5EF4-FFF2-40B4-BE49-F238E27FC236}">
                <a16:creationId xmlns:a16="http://schemas.microsoft.com/office/drawing/2014/main" id="{DF5C4E75-D842-598D-1B53-40CBDD9469D2}"/>
              </a:ext>
            </a:extLst>
          </p:cNvPr>
          <p:cNvSpPr/>
          <p:nvPr/>
        </p:nvSpPr>
        <p:spPr bwMode="auto">
          <a:xfrm>
            <a:off x="2378074" y="3273582"/>
            <a:ext cx="9813926" cy="1469660"/>
          </a:xfrm>
          <a:prstGeom prst="rect">
            <a:avLst/>
          </a:prstGeom>
          <a:gradFill flip="none" rotWithShape="1">
            <a:gsLst>
              <a:gs pos="100000">
                <a:schemeClr val="tx1"/>
              </a:gs>
              <a:gs pos="0">
                <a:schemeClr val="accent2">
                  <a:alpha val="32000"/>
                </a:schemeClr>
              </a:gs>
            </a:gsLst>
            <a:lin ang="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33" name="Rectangle 32">
            <a:extLst>
              <a:ext uri="{FF2B5EF4-FFF2-40B4-BE49-F238E27FC236}">
                <a16:creationId xmlns:a16="http://schemas.microsoft.com/office/drawing/2014/main" id="{0378AC49-CAA7-ED57-568F-DB70CCC71852}"/>
              </a:ext>
            </a:extLst>
          </p:cNvPr>
          <p:cNvSpPr/>
          <p:nvPr/>
        </p:nvSpPr>
        <p:spPr bwMode="auto">
          <a:xfrm>
            <a:off x="2378074" y="4809605"/>
            <a:ext cx="9813926" cy="1362595"/>
          </a:xfrm>
          <a:prstGeom prst="rect">
            <a:avLst/>
          </a:prstGeom>
          <a:gradFill flip="none" rotWithShape="1">
            <a:gsLst>
              <a:gs pos="100000">
                <a:schemeClr val="tx1"/>
              </a:gs>
              <a:gs pos="0">
                <a:schemeClr val="accent4">
                  <a:alpha val="32000"/>
                </a:schemeClr>
              </a:gs>
            </a:gsLst>
            <a:lin ang="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2" name="Title 1">
            <a:extLst>
              <a:ext uri="{FF2B5EF4-FFF2-40B4-BE49-F238E27FC236}">
                <a16:creationId xmlns:a16="http://schemas.microsoft.com/office/drawing/2014/main" id="{4793E3A1-9D11-E04D-426A-C34315D98250}"/>
              </a:ext>
            </a:extLst>
          </p:cNvPr>
          <p:cNvSpPr>
            <a:spLocks noGrp="1"/>
          </p:cNvSpPr>
          <p:nvPr>
            <p:ph type="title"/>
          </p:nvPr>
        </p:nvSpPr>
        <p:spPr/>
        <p:txBody>
          <a:bodyPr/>
          <a:lstStyle/>
          <a:p>
            <a:r>
              <a:rPr lang="en-US" dirty="0"/>
              <a:t>Four-Dimensional AI Adoption Measurements Approach</a:t>
            </a:r>
          </a:p>
        </p:txBody>
      </p:sp>
      <p:sp>
        <p:nvSpPr>
          <p:cNvPr id="3" name="Text Placeholder 2">
            <a:extLst>
              <a:ext uri="{FF2B5EF4-FFF2-40B4-BE49-F238E27FC236}">
                <a16:creationId xmlns:a16="http://schemas.microsoft.com/office/drawing/2014/main" id="{E2A4B43E-742B-FFDA-BF4E-B399BC049D4D}"/>
              </a:ext>
            </a:extLst>
          </p:cNvPr>
          <p:cNvSpPr>
            <a:spLocks noGrp="1"/>
          </p:cNvSpPr>
          <p:nvPr>
            <p:ph type="body" sz="quarter" idx="15"/>
          </p:nvPr>
        </p:nvSpPr>
        <p:spPr/>
        <p:txBody>
          <a:bodyPr vert="horz" lIns="0" tIns="0" rIns="0" bIns="0" rtlCol="0" anchor="t">
            <a:normAutofit/>
          </a:bodyPr>
          <a:lstStyle/>
          <a:p>
            <a:r>
              <a:rPr lang="en-US" dirty="0"/>
              <a:t>Innovation center: People</a:t>
            </a:r>
          </a:p>
        </p:txBody>
      </p:sp>
      <p:cxnSp>
        <p:nvCxnSpPr>
          <p:cNvPr id="43" name="Straight Arrow Connector 42">
            <a:extLst>
              <a:ext uri="{FF2B5EF4-FFF2-40B4-BE49-F238E27FC236}">
                <a16:creationId xmlns:a16="http://schemas.microsoft.com/office/drawing/2014/main" id="{A311FE6D-44E4-835E-68B2-3EDD91319FB7}"/>
              </a:ext>
            </a:extLst>
          </p:cNvPr>
          <p:cNvCxnSpPr>
            <a:cxnSpLocks/>
          </p:cNvCxnSpPr>
          <p:nvPr/>
        </p:nvCxnSpPr>
        <p:spPr>
          <a:xfrm>
            <a:off x="3510912" y="2433210"/>
            <a:ext cx="8076217" cy="0"/>
          </a:xfrm>
          <a:prstGeom prst="straightConnector1">
            <a:avLst/>
          </a:prstGeom>
          <a:ln>
            <a:solidFill>
              <a:schemeClr val="bg1"/>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51829120-54D0-0D09-9FAC-A424D7318C2B}"/>
              </a:ext>
            </a:extLst>
          </p:cNvPr>
          <p:cNvCxnSpPr>
            <a:cxnSpLocks/>
          </p:cNvCxnSpPr>
          <p:nvPr/>
        </p:nvCxnSpPr>
        <p:spPr>
          <a:xfrm>
            <a:off x="6266761" y="2692778"/>
            <a:ext cx="3809557" cy="15427"/>
          </a:xfrm>
          <a:prstGeom prst="straightConnector1">
            <a:avLst/>
          </a:prstGeom>
          <a:ln>
            <a:solidFill>
              <a:schemeClr val="bg1"/>
            </a:solidFill>
            <a:headEnd type="arrow"/>
            <a:tailEnd type="arrow"/>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41B2EE4B-92F1-0421-CCB8-6BA2B9227135}"/>
              </a:ext>
            </a:extLst>
          </p:cNvPr>
          <p:cNvSpPr txBox="1"/>
          <p:nvPr/>
        </p:nvSpPr>
        <p:spPr>
          <a:xfrm>
            <a:off x="6763181" y="2479869"/>
            <a:ext cx="2816717" cy="347515"/>
          </a:xfrm>
          <a:prstGeom prst="rect">
            <a:avLst/>
          </a:prstGeom>
          <a:noFill/>
        </p:spPr>
        <p:txBody>
          <a:bodyPr wrap="square" lIns="0" tIns="0" rIns="0" bIns="0" rtlCol="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Cycle Time</a:t>
            </a:r>
          </a:p>
        </p:txBody>
      </p:sp>
      <p:cxnSp>
        <p:nvCxnSpPr>
          <p:cNvPr id="47" name="Straight Arrow Connector 46">
            <a:extLst>
              <a:ext uri="{FF2B5EF4-FFF2-40B4-BE49-F238E27FC236}">
                <a16:creationId xmlns:a16="http://schemas.microsoft.com/office/drawing/2014/main" id="{92AC7797-8592-C486-1283-E5C8FA9CF3A9}"/>
              </a:ext>
            </a:extLst>
          </p:cNvPr>
          <p:cNvCxnSpPr>
            <a:cxnSpLocks/>
          </p:cNvCxnSpPr>
          <p:nvPr/>
        </p:nvCxnSpPr>
        <p:spPr>
          <a:xfrm flipV="1">
            <a:off x="3525001" y="2695926"/>
            <a:ext cx="2727128" cy="1669"/>
          </a:xfrm>
          <a:prstGeom prst="straightConnector1">
            <a:avLst/>
          </a:prstGeom>
          <a:ln>
            <a:solidFill>
              <a:schemeClr val="bg1"/>
            </a:solidFill>
            <a:headEnd type="arrow"/>
            <a:tailEnd type="arrow"/>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A6B23094-2F5F-24E0-5132-6E7793393BF1}"/>
              </a:ext>
            </a:extLst>
          </p:cNvPr>
          <p:cNvSpPr txBox="1"/>
          <p:nvPr/>
        </p:nvSpPr>
        <p:spPr>
          <a:xfrm>
            <a:off x="3624931" y="2472086"/>
            <a:ext cx="2527268" cy="347515"/>
          </a:xfrm>
          <a:prstGeom prst="rect">
            <a:avLst/>
          </a:prstGeom>
          <a:noFill/>
        </p:spPr>
        <p:txBody>
          <a:bodyPr wrap="square" lIns="0" tIns="0" rIns="0" bIns="0" rtlCol="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Requirement Preparation Time</a:t>
            </a:r>
          </a:p>
        </p:txBody>
      </p:sp>
      <p:cxnSp>
        <p:nvCxnSpPr>
          <p:cNvPr id="50" name="Straight Arrow Connector 49">
            <a:extLst>
              <a:ext uri="{FF2B5EF4-FFF2-40B4-BE49-F238E27FC236}">
                <a16:creationId xmlns:a16="http://schemas.microsoft.com/office/drawing/2014/main" id="{68FEA6E9-8AA0-ED68-34B0-14170C1EA9D1}"/>
              </a:ext>
            </a:extLst>
          </p:cNvPr>
          <p:cNvCxnSpPr>
            <a:cxnSpLocks/>
          </p:cNvCxnSpPr>
          <p:nvPr/>
        </p:nvCxnSpPr>
        <p:spPr>
          <a:xfrm>
            <a:off x="10122731" y="2704689"/>
            <a:ext cx="1504109" cy="0"/>
          </a:xfrm>
          <a:prstGeom prst="straightConnector1">
            <a:avLst/>
          </a:prstGeom>
          <a:ln>
            <a:solidFill>
              <a:schemeClr val="bg1"/>
            </a:solidFill>
            <a:headEnd type="arrow"/>
            <a:tailEnd type="arrow"/>
          </a:ln>
        </p:spPr>
        <p:style>
          <a:lnRef idx="1">
            <a:schemeClr val="accent2"/>
          </a:lnRef>
          <a:fillRef idx="0">
            <a:schemeClr val="accent2"/>
          </a:fillRef>
          <a:effectRef idx="0">
            <a:schemeClr val="accent2"/>
          </a:effectRef>
          <a:fontRef idx="minor">
            <a:schemeClr val="tx1"/>
          </a:fontRef>
        </p:style>
      </p:cxnSp>
      <p:sp>
        <p:nvSpPr>
          <p:cNvPr id="52" name="TextBox 51">
            <a:extLst>
              <a:ext uri="{FF2B5EF4-FFF2-40B4-BE49-F238E27FC236}">
                <a16:creationId xmlns:a16="http://schemas.microsoft.com/office/drawing/2014/main" id="{674E7E51-2ADB-A913-ED70-80AB14447896}"/>
              </a:ext>
            </a:extLst>
          </p:cNvPr>
          <p:cNvSpPr txBox="1"/>
          <p:nvPr/>
        </p:nvSpPr>
        <p:spPr>
          <a:xfrm>
            <a:off x="10125070" y="2459426"/>
            <a:ext cx="1432728" cy="347515"/>
          </a:xfrm>
          <a:prstGeom prst="rect">
            <a:avLst/>
          </a:prstGeom>
          <a:noFill/>
        </p:spPr>
        <p:txBody>
          <a:bodyPr wrap="square" lIns="0" tIns="0" rIns="0" bIns="0" rtlCol="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Deployment Time</a:t>
            </a:r>
          </a:p>
        </p:txBody>
      </p:sp>
      <p:cxnSp>
        <p:nvCxnSpPr>
          <p:cNvPr id="53" name="Straight Arrow Connector 52">
            <a:extLst>
              <a:ext uri="{FF2B5EF4-FFF2-40B4-BE49-F238E27FC236}">
                <a16:creationId xmlns:a16="http://schemas.microsoft.com/office/drawing/2014/main" id="{2E5F4944-C0EC-6538-951F-B2EFC3EE740E}"/>
              </a:ext>
            </a:extLst>
          </p:cNvPr>
          <p:cNvCxnSpPr>
            <a:cxnSpLocks/>
          </p:cNvCxnSpPr>
          <p:nvPr/>
        </p:nvCxnSpPr>
        <p:spPr>
          <a:xfrm>
            <a:off x="6255346" y="3000807"/>
            <a:ext cx="2285449" cy="4139"/>
          </a:xfrm>
          <a:prstGeom prst="straightConnector1">
            <a:avLst/>
          </a:prstGeom>
          <a:ln>
            <a:solidFill>
              <a:schemeClr val="bg1"/>
            </a:solidFill>
            <a:headEnd type="arrow"/>
            <a:tailEnd type="arrow"/>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a16="http://schemas.microsoft.com/office/drawing/2014/main" id="{7F03B321-27FB-A6CC-82ED-3E4114B73A9F}"/>
              </a:ext>
            </a:extLst>
          </p:cNvPr>
          <p:cNvCxnSpPr>
            <a:cxnSpLocks/>
          </p:cNvCxnSpPr>
          <p:nvPr/>
        </p:nvCxnSpPr>
        <p:spPr>
          <a:xfrm>
            <a:off x="8584979" y="3004946"/>
            <a:ext cx="1567980" cy="2955"/>
          </a:xfrm>
          <a:prstGeom prst="straightConnector1">
            <a:avLst/>
          </a:prstGeom>
          <a:ln>
            <a:solidFill>
              <a:schemeClr val="bg1"/>
            </a:solidFill>
            <a:headEnd type="arrow"/>
            <a:tailEnd type="arrow"/>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348AEC60-E731-633C-3AD4-FB95A4E7EDDE}"/>
              </a:ext>
            </a:extLst>
          </p:cNvPr>
          <p:cNvSpPr txBox="1"/>
          <p:nvPr/>
        </p:nvSpPr>
        <p:spPr>
          <a:xfrm>
            <a:off x="6655935" y="2764609"/>
            <a:ext cx="1484271" cy="282074"/>
          </a:xfrm>
          <a:prstGeom prst="rect">
            <a:avLst/>
          </a:prstGeom>
          <a:noFill/>
        </p:spPr>
        <p:txBody>
          <a:bodyPr wrap="square" lIns="0" tIns="0" rIns="0" bIns="0" rtlCol="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Development Time</a:t>
            </a:r>
          </a:p>
        </p:txBody>
      </p:sp>
      <p:sp>
        <p:nvSpPr>
          <p:cNvPr id="56" name="TextBox 55">
            <a:extLst>
              <a:ext uri="{FF2B5EF4-FFF2-40B4-BE49-F238E27FC236}">
                <a16:creationId xmlns:a16="http://schemas.microsoft.com/office/drawing/2014/main" id="{8234DFDF-1FD9-90AC-FF44-06C3DE348AD2}"/>
              </a:ext>
            </a:extLst>
          </p:cNvPr>
          <p:cNvSpPr txBox="1"/>
          <p:nvPr/>
        </p:nvSpPr>
        <p:spPr>
          <a:xfrm>
            <a:off x="8626834" y="2818053"/>
            <a:ext cx="1484271" cy="282074"/>
          </a:xfrm>
          <a:prstGeom prst="rect">
            <a:avLst/>
          </a:prstGeom>
          <a:noFill/>
        </p:spPr>
        <p:txBody>
          <a:bodyPr wrap="square" lIns="0" tIns="0" rIns="0" bIns="0" rtlCol="0">
            <a:noAutofit/>
          </a:bodyPr>
          <a:lstStyle/>
          <a:p>
            <a:pPr marL="0" marR="0" lvl="0" indent="0" algn="ctr" defTabSz="914400" rtl="0" eaLnBrk="1" fontAlgn="auto" latinLnBrk="0" hangingPunct="1">
              <a:lnSpc>
                <a:spcPct val="6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Testing Time</a:t>
            </a:r>
          </a:p>
        </p:txBody>
      </p:sp>
      <p:sp>
        <p:nvSpPr>
          <p:cNvPr id="6" name="TextBox 5">
            <a:extLst>
              <a:ext uri="{FF2B5EF4-FFF2-40B4-BE49-F238E27FC236}">
                <a16:creationId xmlns:a16="http://schemas.microsoft.com/office/drawing/2014/main" id="{72393ED5-97D5-C737-8232-8272E808C899}"/>
              </a:ext>
            </a:extLst>
          </p:cNvPr>
          <p:cNvSpPr txBox="1"/>
          <p:nvPr/>
        </p:nvSpPr>
        <p:spPr>
          <a:xfrm>
            <a:off x="5359666" y="4945175"/>
            <a:ext cx="2156519" cy="107574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a:ea typeface="Calibri"/>
                <a:cs typeface="Arial"/>
              </a:rPr>
              <a:t>Adoption Stats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Engagement Rate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Usage Rate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 of Inactive Users Last X D</a:t>
            </a:r>
            <a:r>
              <a:rPr kumimoji="0" lang="en-GB" sz="900" b="0" i="0" u="none" strike="noStrike" kern="1200" cap="none" spc="0" normalizeH="0" baseline="0" noProof="0" err="1">
                <a:ln>
                  <a:noFill/>
                </a:ln>
                <a:solidFill>
                  <a:srgbClr val="FFFFFF"/>
                </a:solidFill>
                <a:effectLst/>
                <a:uLnTx/>
                <a:uFillTx/>
                <a:latin typeface="Calibri"/>
                <a:ea typeface="Human Sans" charset="0"/>
                <a:cs typeface="Human Sans" charset="0"/>
              </a:rPr>
              <a:t>ays</a:t>
            </a:r>
            <a:endPar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Prompts Acceptance Rate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Lines of Code Generated</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 of Chat Users</a:t>
            </a:r>
          </a:p>
        </p:txBody>
      </p:sp>
      <p:sp>
        <p:nvSpPr>
          <p:cNvPr id="8" name="TextBox 7">
            <a:extLst>
              <a:ext uri="{FF2B5EF4-FFF2-40B4-BE49-F238E27FC236}">
                <a16:creationId xmlns:a16="http://schemas.microsoft.com/office/drawing/2014/main" id="{DFC78D18-2329-76FD-5194-1C53927785E8}"/>
              </a:ext>
            </a:extLst>
          </p:cNvPr>
          <p:cNvSpPr txBox="1"/>
          <p:nvPr/>
        </p:nvSpPr>
        <p:spPr>
          <a:xfrm>
            <a:off x="6861509" y="2230311"/>
            <a:ext cx="2816717" cy="347515"/>
          </a:xfrm>
          <a:prstGeom prst="rect">
            <a:avLst/>
          </a:prstGeom>
          <a:noFill/>
        </p:spPr>
        <p:txBody>
          <a:bodyPr wrap="square" lIns="0" tIns="0" rIns="0" bIns="0" rtlCol="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Lead Time</a:t>
            </a:r>
          </a:p>
        </p:txBody>
      </p:sp>
      <p:sp>
        <p:nvSpPr>
          <p:cNvPr id="77" name="Hexagon 76">
            <a:extLst>
              <a:ext uri="{FF2B5EF4-FFF2-40B4-BE49-F238E27FC236}">
                <a16:creationId xmlns:a16="http://schemas.microsoft.com/office/drawing/2014/main" id="{C6722BB0-52D6-915A-2270-13655F922753}"/>
              </a:ext>
            </a:extLst>
          </p:cNvPr>
          <p:cNvSpPr/>
          <p:nvPr/>
        </p:nvSpPr>
        <p:spPr bwMode="auto">
          <a:xfrm>
            <a:off x="3498775" y="3760546"/>
            <a:ext cx="3060967" cy="1048111"/>
          </a:xfrm>
          <a:prstGeom prst="hexagon">
            <a:avLst/>
          </a:prstGeom>
          <a:noFill/>
          <a:ln w="19050">
            <a:noFill/>
          </a:ln>
          <a:effectLst/>
        </p:spPr>
        <p:txBody>
          <a:bodyPr wrap="none" lIns="9144"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FFFFFF"/>
              </a:solidFill>
              <a:effectLst/>
              <a:uLnTx/>
              <a:uFillTx/>
              <a:latin typeface="Calibri"/>
              <a:ea typeface="Calibri"/>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1" name="TextBox 80">
            <a:extLst>
              <a:ext uri="{FF2B5EF4-FFF2-40B4-BE49-F238E27FC236}">
                <a16:creationId xmlns:a16="http://schemas.microsoft.com/office/drawing/2014/main" id="{3021EB1D-89BF-20FA-50AB-1EF1129D85FE}"/>
              </a:ext>
            </a:extLst>
          </p:cNvPr>
          <p:cNvSpPr txBox="1"/>
          <p:nvPr/>
        </p:nvSpPr>
        <p:spPr>
          <a:xfrm>
            <a:off x="6726889" y="3450990"/>
            <a:ext cx="1753294" cy="107574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a:ea typeface="Calibri"/>
                <a:cs typeface="Arial"/>
              </a:rPr>
              <a:t>Developers</a:t>
            </a:r>
            <a:endParaRPr kumimoji="0" lang="ru-RU" sz="1000" b="1" i="0" u="none" strike="noStrike" kern="1200" cap="none" spc="0" normalizeH="0" baseline="0" noProof="0">
              <a:ln>
                <a:noFill/>
              </a:ln>
              <a:solidFill>
                <a:srgbClr val="FFFFFF"/>
              </a:solidFill>
              <a:effectLst/>
              <a:uLnTx/>
              <a:uFillTx/>
              <a:latin typeface="Calibri"/>
              <a:ea typeface="Calibri"/>
              <a:cs typeface="Arial"/>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Velocity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Average Code Review Time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Code Review Failure Rate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Unit Test Coverage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Technical Debt</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Average Rework Time per Defect</a:t>
            </a:r>
          </a:p>
        </p:txBody>
      </p:sp>
      <p:sp>
        <p:nvSpPr>
          <p:cNvPr id="82" name="TextBox 81">
            <a:extLst>
              <a:ext uri="{FF2B5EF4-FFF2-40B4-BE49-F238E27FC236}">
                <a16:creationId xmlns:a16="http://schemas.microsoft.com/office/drawing/2014/main" id="{ABBD2511-8BC3-49D8-F1A2-4705C758CA7F}"/>
              </a:ext>
            </a:extLst>
          </p:cNvPr>
          <p:cNvSpPr txBox="1"/>
          <p:nvPr/>
        </p:nvSpPr>
        <p:spPr>
          <a:xfrm>
            <a:off x="9067000" y="3450990"/>
            <a:ext cx="1999781" cy="107574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a:ea typeface="Calibri"/>
                <a:cs typeface="Arial"/>
              </a:rPr>
              <a:t>Automation and Manual QA</a:t>
            </a:r>
            <a:endParaRPr kumimoji="0" lang="ru-RU" sz="1000" b="1" i="0" u="none" strike="noStrike" kern="1200" cap="none" spc="0" normalizeH="0" baseline="0" noProof="0">
              <a:ln>
                <a:noFill/>
              </a:ln>
              <a:solidFill>
                <a:srgbClr val="FFFFFF"/>
              </a:solidFill>
              <a:effectLst/>
              <a:uLnTx/>
              <a:uFillTx/>
              <a:latin typeface="Calibri"/>
              <a:ea typeface="Calibri"/>
              <a:cs typeface="Arial"/>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Test Development Velocity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Test Coverage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Test Automation Effort</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Test Effectiveness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Test Result Analysis Effort</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FFFFFF"/>
                </a:solidFill>
                <a:effectLst/>
                <a:uLnTx/>
                <a:uFillTx/>
                <a:latin typeface="Calibri"/>
                <a:ea typeface="Human Sans" charset="0"/>
                <a:cs typeface="Human Sans" charset="0"/>
              </a:rPr>
              <a:t>Defect Leakage</a:t>
            </a:r>
          </a:p>
        </p:txBody>
      </p:sp>
      <p:sp>
        <p:nvSpPr>
          <p:cNvPr id="84" name="TextBox 83">
            <a:extLst>
              <a:ext uri="{FF2B5EF4-FFF2-40B4-BE49-F238E27FC236}">
                <a16:creationId xmlns:a16="http://schemas.microsoft.com/office/drawing/2014/main" id="{122F6131-2585-1B01-108A-7038CB5F39CF}"/>
              </a:ext>
            </a:extLst>
          </p:cNvPr>
          <p:cNvSpPr txBox="1"/>
          <p:nvPr/>
        </p:nvSpPr>
        <p:spPr>
          <a:xfrm>
            <a:off x="3851931" y="3450990"/>
            <a:ext cx="2695360" cy="92339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a:ea typeface="Calibri"/>
                <a:cs typeface="Arial"/>
              </a:rPr>
              <a:t>Business Analysis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Arial"/>
              </a:rPr>
              <a:t># of Stories Created</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Arial"/>
              </a:rPr>
              <a:t>Time for Sprint Backlog definition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Arial"/>
              </a:rPr>
              <a:t>Quality Of Sprint Backlog</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Arial"/>
              </a:rPr>
              <a:t>Time for Onboarding Material and Glossary Creation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Arial"/>
              </a:rPr>
              <a:t>Time for Personas Creation and Definition</a:t>
            </a:r>
          </a:p>
        </p:txBody>
      </p:sp>
      <p:sp>
        <p:nvSpPr>
          <p:cNvPr id="85" name="TextBox 84">
            <a:extLst>
              <a:ext uri="{FF2B5EF4-FFF2-40B4-BE49-F238E27FC236}">
                <a16:creationId xmlns:a16="http://schemas.microsoft.com/office/drawing/2014/main" id="{EE938FB4-96C3-E3EA-B431-332EB5AA79BE}"/>
              </a:ext>
            </a:extLst>
          </p:cNvPr>
          <p:cNvSpPr txBox="1"/>
          <p:nvPr/>
        </p:nvSpPr>
        <p:spPr>
          <a:xfrm>
            <a:off x="8144722" y="4945175"/>
            <a:ext cx="2156519" cy="107574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000" b="1" dirty="0">
                <a:solidFill>
                  <a:srgbClr val="FFFFFF"/>
                </a:solidFill>
                <a:latin typeface="Calibri"/>
                <a:ea typeface="Calibri"/>
                <a:cs typeface="Arial"/>
              </a:rPr>
              <a:t>Engagement</a:t>
            </a:r>
            <a:r>
              <a:rPr kumimoji="0" lang="en-US" sz="1000" b="1" i="0" u="none" strike="noStrike" kern="1200" cap="none" spc="0" normalizeH="0" baseline="0" noProof="0" dirty="0">
                <a:ln>
                  <a:noFill/>
                </a:ln>
                <a:solidFill>
                  <a:srgbClr val="FFFFFF"/>
                </a:solidFill>
                <a:effectLst/>
                <a:uLnTx/>
                <a:uFillTx/>
                <a:latin typeface="Calibri"/>
                <a:ea typeface="Calibri"/>
                <a:cs typeface="Arial"/>
              </a:rPr>
              <a:t> Score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a:ea typeface="Calibri"/>
                <a:cs typeface="Arial"/>
              </a:rPr>
              <a:t>Self-Proficiency Rate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a:ea typeface="Calibri"/>
                <a:cs typeface="Arial"/>
              </a:rPr>
              <a:t>Performance Rate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a:ea typeface="Calibri"/>
                <a:cs typeface="Arial"/>
              </a:rPr>
              <a:t>Disruption Rate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a:ea typeface="Calibri"/>
                <a:cs typeface="Arial"/>
              </a:rPr>
              <a:t>Time Savings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a:ea typeface="Calibri"/>
                <a:cs typeface="Arial"/>
              </a:rPr>
              <a:t>AI Relevance Score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FFFFFF"/>
                </a:solidFill>
                <a:effectLst/>
                <a:uLnTx/>
                <a:uFillTx/>
                <a:latin typeface="Calibri"/>
                <a:ea typeface="Calibri"/>
                <a:cs typeface="Arial"/>
              </a:rPr>
              <a:t>AI Adaptation Effort</a:t>
            </a:r>
            <a:endParaRPr kumimoji="0" lang="en-US" sz="900" b="1" i="0" u="none" strike="noStrike" kern="1200" cap="none" spc="0" normalizeH="0" baseline="0" noProof="0" dirty="0">
              <a:ln>
                <a:noFill/>
              </a:ln>
              <a:solidFill>
                <a:srgbClr val="FFFFFF"/>
              </a:solidFill>
              <a:effectLst/>
              <a:uLnTx/>
              <a:uFillTx/>
              <a:latin typeface="Calibri"/>
              <a:ea typeface="Human Sans" charset="0"/>
              <a:cs typeface="Human Sans" charset="0"/>
            </a:endParaRPr>
          </a:p>
        </p:txBody>
      </p:sp>
      <p:sp>
        <p:nvSpPr>
          <p:cNvPr id="17" name="Freeform: Shape 16">
            <a:extLst>
              <a:ext uri="{FF2B5EF4-FFF2-40B4-BE49-F238E27FC236}">
                <a16:creationId xmlns:a16="http://schemas.microsoft.com/office/drawing/2014/main" id="{1B557349-CFE0-295D-5C68-CA4F79CEAACD}"/>
              </a:ext>
            </a:extLst>
          </p:cNvPr>
          <p:cNvSpPr/>
          <p:nvPr/>
        </p:nvSpPr>
        <p:spPr bwMode="auto">
          <a:xfrm>
            <a:off x="1741437" y="1675621"/>
            <a:ext cx="1276452" cy="1523959"/>
          </a:xfrm>
          <a:custGeom>
            <a:avLst/>
            <a:gdLst>
              <a:gd name="connsiteX0" fmla="*/ 638226 w 1276452"/>
              <a:gd name="connsiteY0" fmla="*/ 0 h 1477300"/>
              <a:gd name="connsiteX1" fmla="*/ 1276452 w 1276452"/>
              <a:gd name="connsiteY1" fmla="*/ 1477300 h 1477300"/>
              <a:gd name="connsiteX2" fmla="*/ 0 w 1276452"/>
              <a:gd name="connsiteY2" fmla="*/ 1477300 h 1477300"/>
              <a:gd name="connsiteX3" fmla="*/ 638226 w 1276452"/>
              <a:gd name="connsiteY3" fmla="*/ 0 h 1477300"/>
            </a:gdLst>
            <a:ahLst/>
            <a:cxnLst>
              <a:cxn ang="0">
                <a:pos x="connsiteX0" y="connsiteY0"/>
              </a:cxn>
              <a:cxn ang="0">
                <a:pos x="connsiteX1" y="connsiteY1"/>
              </a:cxn>
              <a:cxn ang="0">
                <a:pos x="connsiteX2" y="connsiteY2"/>
              </a:cxn>
              <a:cxn ang="0">
                <a:pos x="connsiteX3" y="connsiteY3"/>
              </a:cxn>
            </a:cxnLst>
            <a:rect l="l" t="t" r="r" b="b"/>
            <a:pathLst>
              <a:path w="1276452" h="1477300">
                <a:moveTo>
                  <a:pt x="638226" y="0"/>
                </a:moveTo>
                <a:lnTo>
                  <a:pt x="1276452" y="1477300"/>
                </a:lnTo>
                <a:lnTo>
                  <a:pt x="0" y="1477300"/>
                </a:lnTo>
                <a:lnTo>
                  <a:pt x="638226" y="0"/>
                </a:lnTo>
                <a:close/>
              </a:path>
            </a:pathLst>
          </a:custGeom>
          <a:solidFill>
            <a:schemeClr val="accent6">
              <a:lumMod val="60000"/>
              <a:lumOff val="40000"/>
            </a:schemeClr>
          </a:solidFill>
          <a:ln>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4" name="Freeform: Shape 13">
            <a:extLst>
              <a:ext uri="{FF2B5EF4-FFF2-40B4-BE49-F238E27FC236}">
                <a16:creationId xmlns:a16="http://schemas.microsoft.com/office/drawing/2014/main" id="{9E694B7A-E4DC-3983-A215-7EB401C006EB}"/>
              </a:ext>
            </a:extLst>
          </p:cNvPr>
          <p:cNvSpPr/>
          <p:nvPr/>
        </p:nvSpPr>
        <p:spPr bwMode="auto">
          <a:xfrm>
            <a:off x="1074542" y="3271580"/>
            <a:ext cx="2610242" cy="1471661"/>
          </a:xfrm>
          <a:custGeom>
            <a:avLst/>
            <a:gdLst>
              <a:gd name="connsiteX0" fmla="*/ 635789 w 2610242"/>
              <a:gd name="connsiteY0" fmla="*/ 0 h 1471661"/>
              <a:gd name="connsiteX1" fmla="*/ 1974452 w 2610242"/>
              <a:gd name="connsiteY1" fmla="*/ 0 h 1471661"/>
              <a:gd name="connsiteX2" fmla="*/ 2610242 w 2610242"/>
              <a:gd name="connsiteY2" fmla="*/ 1471661 h 1471661"/>
              <a:gd name="connsiteX3" fmla="*/ 0 w 2610242"/>
              <a:gd name="connsiteY3" fmla="*/ 1471661 h 1471661"/>
              <a:gd name="connsiteX4" fmla="*/ 635789 w 2610242"/>
              <a:gd name="connsiteY4" fmla="*/ 0 h 1471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0242" h="1471661">
                <a:moveTo>
                  <a:pt x="635789" y="0"/>
                </a:moveTo>
                <a:lnTo>
                  <a:pt x="1974452" y="0"/>
                </a:lnTo>
                <a:lnTo>
                  <a:pt x="2610242" y="1471661"/>
                </a:lnTo>
                <a:lnTo>
                  <a:pt x="0" y="1471661"/>
                </a:lnTo>
                <a:lnTo>
                  <a:pt x="635789" y="0"/>
                </a:lnTo>
                <a:close/>
              </a:path>
            </a:pathLst>
          </a:custGeom>
          <a:solidFill>
            <a:schemeClr val="accent2"/>
          </a:solidFill>
          <a:ln>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0" name="Freeform: Shape 9">
            <a:extLst>
              <a:ext uri="{FF2B5EF4-FFF2-40B4-BE49-F238E27FC236}">
                <a16:creationId xmlns:a16="http://schemas.microsoft.com/office/drawing/2014/main" id="{40AB8F55-CEC6-BC34-BC53-5FB4CD3A77CE}"/>
              </a:ext>
            </a:extLst>
          </p:cNvPr>
          <p:cNvSpPr/>
          <p:nvPr/>
        </p:nvSpPr>
        <p:spPr bwMode="auto">
          <a:xfrm>
            <a:off x="457200" y="4815241"/>
            <a:ext cx="3844925" cy="1356959"/>
          </a:xfrm>
          <a:custGeom>
            <a:avLst/>
            <a:gdLst>
              <a:gd name="connsiteX0" fmla="*/ 586236 w 3844925"/>
              <a:gd name="connsiteY0" fmla="*/ 0 h 1356959"/>
              <a:gd name="connsiteX1" fmla="*/ 3258689 w 3844925"/>
              <a:gd name="connsiteY1" fmla="*/ 0 h 1356959"/>
              <a:gd name="connsiteX2" fmla="*/ 3844925 w 3844925"/>
              <a:gd name="connsiteY2" fmla="*/ 1356959 h 1356959"/>
              <a:gd name="connsiteX3" fmla="*/ 0 w 3844925"/>
              <a:gd name="connsiteY3" fmla="*/ 1356959 h 1356959"/>
              <a:gd name="connsiteX4" fmla="*/ 586236 w 3844925"/>
              <a:gd name="connsiteY4" fmla="*/ 0 h 1356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4925" h="1356959">
                <a:moveTo>
                  <a:pt x="586236" y="0"/>
                </a:moveTo>
                <a:lnTo>
                  <a:pt x="3258689" y="0"/>
                </a:lnTo>
                <a:lnTo>
                  <a:pt x="3844925" y="1356959"/>
                </a:lnTo>
                <a:lnTo>
                  <a:pt x="0" y="1356959"/>
                </a:lnTo>
                <a:lnTo>
                  <a:pt x="586236" y="0"/>
                </a:lnTo>
                <a:close/>
              </a:path>
            </a:pathLst>
          </a:custGeom>
          <a:gradFill flip="none" rotWithShape="1">
            <a:gsLst>
              <a:gs pos="18000">
                <a:schemeClr val="accent4">
                  <a:shade val="30000"/>
                  <a:satMod val="115000"/>
                </a:schemeClr>
              </a:gs>
              <a:gs pos="60000">
                <a:schemeClr val="accent4">
                  <a:shade val="67500"/>
                  <a:satMod val="115000"/>
                </a:schemeClr>
              </a:gs>
              <a:gs pos="100000">
                <a:schemeClr val="accent4">
                  <a:shade val="100000"/>
                  <a:satMod val="115000"/>
                </a:schemeClr>
              </a:gs>
            </a:gsLst>
            <a:lin ang="16200000" scaled="1"/>
            <a:tileRect/>
          </a:gradFill>
          <a:ln>
            <a:noFill/>
          </a:ln>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6" name="TextBox 85">
            <a:extLst>
              <a:ext uri="{FF2B5EF4-FFF2-40B4-BE49-F238E27FC236}">
                <a16:creationId xmlns:a16="http://schemas.microsoft.com/office/drawing/2014/main" id="{6C44082B-46D7-9887-82D0-CFDC92D7BEF0}"/>
              </a:ext>
            </a:extLst>
          </p:cNvPr>
          <p:cNvSpPr txBox="1"/>
          <p:nvPr/>
        </p:nvSpPr>
        <p:spPr>
          <a:xfrm>
            <a:off x="1958595" y="2491261"/>
            <a:ext cx="826259" cy="498598"/>
          </a:xfrm>
          <a:prstGeom prst="rect">
            <a:avLst/>
          </a:prstGeom>
          <a:noFill/>
        </p:spPr>
        <p:txBody>
          <a:bodyPr wrap="square" lIns="0" tIns="0" rIns="0" bIns="0" rtlCol="0">
            <a:sp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Bold"/>
                <a:ea typeface="Calibri"/>
                <a:cs typeface="Calibri Light" panose="020F0302020204030204" pitchFamily="34" charset="0"/>
              </a:rPr>
              <a:t>Value Stream Performance</a:t>
            </a:r>
          </a:p>
        </p:txBody>
      </p:sp>
      <p:sp>
        <p:nvSpPr>
          <p:cNvPr id="35" name="TextBox 34">
            <a:extLst>
              <a:ext uri="{FF2B5EF4-FFF2-40B4-BE49-F238E27FC236}">
                <a16:creationId xmlns:a16="http://schemas.microsoft.com/office/drawing/2014/main" id="{A3CDB969-45FF-19EC-F2EA-839BCD0D85DB}"/>
              </a:ext>
            </a:extLst>
          </p:cNvPr>
          <p:cNvSpPr txBox="1"/>
          <p:nvPr/>
        </p:nvSpPr>
        <p:spPr>
          <a:xfrm>
            <a:off x="1605279" y="3909895"/>
            <a:ext cx="1536554" cy="397032"/>
          </a:xfrm>
          <a:prstGeom prst="rect">
            <a:avLst/>
          </a:prstGeom>
          <a:noFill/>
        </p:spPr>
        <p:txBody>
          <a:bodyPr wrap="square" lIns="0" tIns="0" rIns="0" bIns="0" rtlCol="0">
            <a:sp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Bold"/>
                <a:ea typeface="Calibri"/>
                <a:cs typeface="Calibri Light" panose="020F0302020204030204" pitchFamily="34" charset="0"/>
              </a:rPr>
              <a:t>Role-Based </a:t>
            </a: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Bold"/>
                <a:ea typeface="Calibri"/>
                <a:cs typeface="Calibri Light" panose="020F0302020204030204" pitchFamily="34" charset="0"/>
              </a:rPr>
              <a:t>Individual Performance</a:t>
            </a:r>
          </a:p>
        </p:txBody>
      </p:sp>
      <p:cxnSp>
        <p:nvCxnSpPr>
          <p:cNvPr id="44" name="Straight Connector 43">
            <a:extLst>
              <a:ext uri="{FF2B5EF4-FFF2-40B4-BE49-F238E27FC236}">
                <a16:creationId xmlns:a16="http://schemas.microsoft.com/office/drawing/2014/main" id="{AF6F8F18-F902-A655-247C-7F09365292C6}"/>
              </a:ext>
            </a:extLst>
          </p:cNvPr>
          <p:cNvCxnSpPr>
            <a:cxnSpLocks/>
          </p:cNvCxnSpPr>
          <p:nvPr/>
        </p:nvCxnSpPr>
        <p:spPr>
          <a:xfrm rot="16200000">
            <a:off x="2377417" y="3890702"/>
            <a:ext cx="0" cy="3200400"/>
          </a:xfrm>
          <a:prstGeom prst="line">
            <a:avLst/>
          </a:prstGeom>
          <a:ln w="6350">
            <a:gradFill flip="none" rotWithShape="1">
              <a:gsLst>
                <a:gs pos="0">
                  <a:schemeClr val="accent5"/>
                </a:gs>
                <a:gs pos="34000">
                  <a:schemeClr val="accent5"/>
                </a:gs>
                <a:gs pos="55000">
                  <a:schemeClr val="accent4"/>
                </a:gs>
                <a:gs pos="100000">
                  <a:schemeClr val="accent4"/>
                </a:gs>
              </a:gsLst>
              <a:lin ang="13500000" scaled="1"/>
              <a:tileRect/>
            </a:gra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11B0028-5920-2F9D-319A-F3068D3046F9}"/>
              </a:ext>
            </a:extLst>
          </p:cNvPr>
          <p:cNvSpPr txBox="1"/>
          <p:nvPr/>
        </p:nvSpPr>
        <p:spPr>
          <a:xfrm>
            <a:off x="1596007" y="5080339"/>
            <a:ext cx="1516161" cy="184666"/>
          </a:xfrm>
          <a:prstGeom prst="rect">
            <a:avLst/>
          </a:prstGeom>
          <a:noFill/>
        </p:spPr>
        <p:txBody>
          <a:bodyPr wrap="square" lIns="0" tIns="0" rIns="0" bIns="0" rtlCol="0">
            <a:spAutoFit/>
          </a:bodyPr>
          <a:lstStyle/>
          <a:p>
            <a:pPr marL="0" marR="0" lvl="0" indent="0" algn="ctr" defTabSz="711200"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Bold"/>
                <a:ea typeface="Calibri"/>
                <a:cs typeface="Calibri Light" panose="020F0302020204030204" pitchFamily="34" charset="0"/>
              </a:rPr>
              <a:t>AI Adoption</a:t>
            </a:r>
          </a:p>
        </p:txBody>
      </p:sp>
      <p:sp>
        <p:nvSpPr>
          <p:cNvPr id="57" name="TextBox 56">
            <a:extLst>
              <a:ext uri="{FF2B5EF4-FFF2-40B4-BE49-F238E27FC236}">
                <a16:creationId xmlns:a16="http://schemas.microsoft.com/office/drawing/2014/main" id="{258DA741-71FF-328B-3D29-0DCA680B12AF}"/>
              </a:ext>
            </a:extLst>
          </p:cNvPr>
          <p:cNvSpPr txBox="1"/>
          <p:nvPr/>
        </p:nvSpPr>
        <p:spPr>
          <a:xfrm>
            <a:off x="1958595" y="5728681"/>
            <a:ext cx="790986" cy="184666"/>
          </a:xfrm>
          <a:prstGeom prst="rect">
            <a:avLst/>
          </a:prstGeom>
          <a:noFill/>
        </p:spPr>
        <p:txBody>
          <a:bodyPr wrap="none" lIns="0" tIns="0" rIns="0" bIns="0" rtlCol="0">
            <a:spAutoFit/>
          </a:bodyPr>
          <a:lstStyle/>
          <a:p>
            <a:pPr marL="0" marR="0" lvl="0" indent="0" algn="ctr" defTabSz="711200"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Bold"/>
                <a:ea typeface="Calibri"/>
                <a:cs typeface="Calibri Light" panose="020F0302020204030204" pitchFamily="34" charset="0"/>
              </a:rPr>
              <a:t>Engagement</a:t>
            </a:r>
          </a:p>
        </p:txBody>
      </p:sp>
      <p:grpSp>
        <p:nvGrpSpPr>
          <p:cNvPr id="11" name="Group 10">
            <a:extLst>
              <a:ext uri="{FF2B5EF4-FFF2-40B4-BE49-F238E27FC236}">
                <a16:creationId xmlns:a16="http://schemas.microsoft.com/office/drawing/2014/main" id="{E6496600-4AD8-3FDB-92BE-2AF1022C1F59}"/>
              </a:ext>
            </a:extLst>
          </p:cNvPr>
          <p:cNvGrpSpPr/>
          <p:nvPr/>
        </p:nvGrpSpPr>
        <p:grpSpPr>
          <a:xfrm>
            <a:off x="3508766" y="1845083"/>
            <a:ext cx="8226031" cy="308985"/>
            <a:chOff x="3508768" y="1966464"/>
            <a:chExt cx="4733568" cy="182880"/>
          </a:xfrm>
        </p:grpSpPr>
        <p:sp>
          <p:nvSpPr>
            <p:cNvPr id="4" name="Graphic 14">
              <a:extLst>
                <a:ext uri="{FF2B5EF4-FFF2-40B4-BE49-F238E27FC236}">
                  <a16:creationId xmlns:a16="http://schemas.microsoft.com/office/drawing/2014/main" id="{69C3F726-5BFC-F8DA-88D3-D2379E9A09DC}"/>
                </a:ext>
              </a:extLst>
            </p:cNvPr>
            <p:cNvSpPr/>
            <p:nvPr/>
          </p:nvSpPr>
          <p:spPr>
            <a:xfrm>
              <a:off x="5390089" y="1966464"/>
              <a:ext cx="1661236" cy="182880"/>
            </a:xfrm>
            <a:custGeom>
              <a:avLst/>
              <a:gdLst>
                <a:gd name="connsiteX0" fmla="*/ 0 w 3586467"/>
                <a:gd name="connsiteY0" fmla="*/ 324050 h 324050"/>
                <a:gd name="connsiteX1" fmla="*/ 83009 w 3586467"/>
                <a:gd name="connsiteY1" fmla="*/ 162025 h 324050"/>
                <a:gd name="connsiteX2" fmla="*/ 0 w 3586467"/>
                <a:gd name="connsiteY2" fmla="*/ 0 h 324050"/>
                <a:gd name="connsiteX3" fmla="*/ 3424443 w 3586467"/>
                <a:gd name="connsiteY3" fmla="*/ 0 h 324050"/>
                <a:gd name="connsiteX4" fmla="*/ 3586468 w 3586467"/>
                <a:gd name="connsiteY4" fmla="*/ 162025 h 324050"/>
                <a:gd name="connsiteX5" fmla="*/ 3424443 w 3586467"/>
                <a:gd name="connsiteY5" fmla="*/ 324050 h 324050"/>
                <a:gd name="connsiteX6" fmla="*/ 0 w 3586467"/>
                <a:gd name="connsiteY6" fmla="*/ 324050 h 3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6467" h="324050">
                  <a:moveTo>
                    <a:pt x="0" y="324050"/>
                  </a:moveTo>
                  <a:cubicBezTo>
                    <a:pt x="50279" y="287808"/>
                    <a:pt x="83009" y="228738"/>
                    <a:pt x="83009" y="162025"/>
                  </a:cubicBezTo>
                  <a:cubicBezTo>
                    <a:pt x="83009" y="95312"/>
                    <a:pt x="50279" y="36242"/>
                    <a:pt x="0" y="0"/>
                  </a:cubicBezTo>
                  <a:lnTo>
                    <a:pt x="3424443" y="0"/>
                  </a:lnTo>
                  <a:cubicBezTo>
                    <a:pt x="3513923" y="0"/>
                    <a:pt x="3586468" y="72541"/>
                    <a:pt x="3586468" y="162025"/>
                  </a:cubicBezTo>
                  <a:cubicBezTo>
                    <a:pt x="3586468" y="251509"/>
                    <a:pt x="3513923" y="324050"/>
                    <a:pt x="3424443" y="324050"/>
                  </a:cubicBezTo>
                  <a:lnTo>
                    <a:pt x="0" y="324050"/>
                  </a:lnTo>
                  <a:close/>
                </a:path>
              </a:pathLst>
            </a:custGeom>
            <a:solidFill>
              <a:srgbClr val="00F6FF">
                <a:alpha val="55808"/>
              </a:srgbClr>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a:ea typeface="Calibri"/>
                  <a:cs typeface="Arial"/>
                </a:rPr>
                <a:t>Implementation &amp; Testing</a:t>
              </a:r>
            </a:p>
          </p:txBody>
        </p:sp>
        <p:sp>
          <p:nvSpPr>
            <p:cNvPr id="7" name="Graphic 61">
              <a:extLst>
                <a:ext uri="{FF2B5EF4-FFF2-40B4-BE49-F238E27FC236}">
                  <a16:creationId xmlns:a16="http://schemas.microsoft.com/office/drawing/2014/main" id="{5678941D-51DF-16A6-3A23-9633C9060D39}"/>
                </a:ext>
              </a:extLst>
            </p:cNvPr>
            <p:cNvSpPr/>
            <p:nvPr/>
          </p:nvSpPr>
          <p:spPr>
            <a:xfrm>
              <a:off x="4142912" y="1969479"/>
              <a:ext cx="1235681" cy="176850"/>
            </a:xfrm>
            <a:custGeom>
              <a:avLst/>
              <a:gdLst>
                <a:gd name="connsiteX0" fmla="*/ 0 w 2471362"/>
                <a:gd name="connsiteY0" fmla="*/ 313367 h 313366"/>
                <a:gd name="connsiteX1" fmla="*/ 79505 w 2471362"/>
                <a:gd name="connsiteY1" fmla="*/ 154858 h 313366"/>
                <a:gd name="connsiteX2" fmla="*/ 4775 w 2471362"/>
                <a:gd name="connsiteY2" fmla="*/ 0 h 313366"/>
                <a:gd name="connsiteX3" fmla="*/ 2320735 w 2471362"/>
                <a:gd name="connsiteY3" fmla="*/ 0 h 313366"/>
                <a:gd name="connsiteX4" fmla="*/ 2471362 w 2471362"/>
                <a:gd name="connsiteY4" fmla="*/ 156683 h 313366"/>
                <a:gd name="connsiteX5" fmla="*/ 2320735 w 2471362"/>
                <a:gd name="connsiteY5" fmla="*/ 313367 h 313366"/>
                <a:gd name="connsiteX6" fmla="*/ 0 w 2471362"/>
                <a:gd name="connsiteY6" fmla="*/ 313367 h 31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1362" h="313366">
                  <a:moveTo>
                    <a:pt x="0" y="313367"/>
                  </a:moveTo>
                  <a:cubicBezTo>
                    <a:pt x="48195" y="277689"/>
                    <a:pt x="79505" y="219980"/>
                    <a:pt x="79505" y="154858"/>
                  </a:cubicBezTo>
                  <a:cubicBezTo>
                    <a:pt x="79505" y="91913"/>
                    <a:pt x="50253" y="35892"/>
                    <a:pt x="4775" y="0"/>
                  </a:cubicBezTo>
                  <a:lnTo>
                    <a:pt x="2320735" y="0"/>
                  </a:lnTo>
                  <a:cubicBezTo>
                    <a:pt x="2403924" y="0"/>
                    <a:pt x="2471362" y="70149"/>
                    <a:pt x="2471362" y="156683"/>
                  </a:cubicBezTo>
                  <a:cubicBezTo>
                    <a:pt x="2471362" y="243217"/>
                    <a:pt x="2403924" y="313367"/>
                    <a:pt x="2320735" y="313367"/>
                  </a:cubicBezTo>
                  <a:lnTo>
                    <a:pt x="0" y="313367"/>
                  </a:lnTo>
                  <a:close/>
                </a:path>
              </a:pathLst>
            </a:custGeom>
            <a:solidFill>
              <a:srgbClr val="00F6FF">
                <a:alpha val="55808"/>
              </a:srgbClr>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a:ea typeface="Calibri"/>
                  <a:cs typeface="Arial"/>
                </a:rPr>
                <a:t>Design &amp; Planning</a:t>
              </a:r>
            </a:p>
          </p:txBody>
        </p:sp>
        <p:sp>
          <p:nvSpPr>
            <p:cNvPr id="9" name="Graphic 63">
              <a:extLst>
                <a:ext uri="{FF2B5EF4-FFF2-40B4-BE49-F238E27FC236}">
                  <a16:creationId xmlns:a16="http://schemas.microsoft.com/office/drawing/2014/main" id="{28FB15FD-0F73-FE3D-7FF6-E0214F716C9D}"/>
                </a:ext>
              </a:extLst>
            </p:cNvPr>
            <p:cNvSpPr/>
            <p:nvPr/>
          </p:nvSpPr>
          <p:spPr>
            <a:xfrm>
              <a:off x="3508768" y="1967595"/>
              <a:ext cx="622647" cy="180617"/>
            </a:xfrm>
            <a:custGeom>
              <a:avLst/>
              <a:gdLst>
                <a:gd name="connsiteX0" fmla="*/ 0 w 1219200"/>
                <a:gd name="connsiteY0" fmla="*/ 0 h 285750"/>
                <a:gd name="connsiteX1" fmla="*/ 1076325 w 1219200"/>
                <a:gd name="connsiteY1" fmla="*/ 0 h 285750"/>
                <a:gd name="connsiteX2" fmla="*/ 1219200 w 1219200"/>
                <a:gd name="connsiteY2" fmla="*/ 142875 h 285750"/>
                <a:gd name="connsiteX3" fmla="*/ 1219200 w 1219200"/>
                <a:gd name="connsiteY3" fmla="*/ 142875 h 285750"/>
                <a:gd name="connsiteX4" fmla="*/ 1076325 w 1219200"/>
                <a:gd name="connsiteY4" fmla="*/ 285750 h 285750"/>
                <a:gd name="connsiteX5" fmla="*/ 0 w 1219200"/>
                <a:gd name="connsiteY5" fmla="*/ 285750 h 285750"/>
                <a:gd name="connsiteX6" fmla="*/ 0 w 1219200"/>
                <a:gd name="connsiteY6"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285750">
                  <a:moveTo>
                    <a:pt x="0" y="0"/>
                  </a:moveTo>
                  <a:lnTo>
                    <a:pt x="1076325" y="0"/>
                  </a:lnTo>
                  <a:cubicBezTo>
                    <a:pt x="1155230" y="0"/>
                    <a:pt x="1219200" y="63967"/>
                    <a:pt x="1219200" y="142875"/>
                  </a:cubicBezTo>
                  <a:lnTo>
                    <a:pt x="1219200" y="142875"/>
                  </a:lnTo>
                  <a:cubicBezTo>
                    <a:pt x="1219200" y="221783"/>
                    <a:pt x="1155230" y="285750"/>
                    <a:pt x="1076325" y="285750"/>
                  </a:cubicBezTo>
                  <a:lnTo>
                    <a:pt x="0" y="285750"/>
                  </a:lnTo>
                  <a:lnTo>
                    <a:pt x="0" y="0"/>
                  </a:lnTo>
                  <a:close/>
                </a:path>
              </a:pathLst>
            </a:custGeom>
            <a:solidFill>
              <a:srgbClr val="00F6FF">
                <a:alpha val="55808"/>
              </a:srgbClr>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a:ea typeface="Human Sans ExtraLight" charset="0"/>
                  <a:cs typeface="Human Sans ExtraLight" charset="0"/>
                </a:rPr>
                <a:t>Requirements Gathering</a:t>
              </a:r>
            </a:p>
          </p:txBody>
        </p:sp>
        <p:sp>
          <p:nvSpPr>
            <p:cNvPr id="12" name="Graphic 61">
              <a:extLst>
                <a:ext uri="{FF2B5EF4-FFF2-40B4-BE49-F238E27FC236}">
                  <a16:creationId xmlns:a16="http://schemas.microsoft.com/office/drawing/2014/main" id="{D3FCE1A7-BFBB-3410-11BE-D730DB10C03D}"/>
                </a:ext>
              </a:extLst>
            </p:cNvPr>
            <p:cNvSpPr/>
            <p:nvPr/>
          </p:nvSpPr>
          <p:spPr>
            <a:xfrm>
              <a:off x="7062821" y="1969479"/>
              <a:ext cx="1179515" cy="176850"/>
            </a:xfrm>
            <a:custGeom>
              <a:avLst/>
              <a:gdLst>
                <a:gd name="connsiteX0" fmla="*/ 0 w 2471362"/>
                <a:gd name="connsiteY0" fmla="*/ 313367 h 313366"/>
                <a:gd name="connsiteX1" fmla="*/ 79505 w 2471362"/>
                <a:gd name="connsiteY1" fmla="*/ 154858 h 313366"/>
                <a:gd name="connsiteX2" fmla="*/ 4775 w 2471362"/>
                <a:gd name="connsiteY2" fmla="*/ 0 h 313366"/>
                <a:gd name="connsiteX3" fmla="*/ 2320735 w 2471362"/>
                <a:gd name="connsiteY3" fmla="*/ 0 h 313366"/>
                <a:gd name="connsiteX4" fmla="*/ 2471362 w 2471362"/>
                <a:gd name="connsiteY4" fmla="*/ 156683 h 313366"/>
                <a:gd name="connsiteX5" fmla="*/ 2320735 w 2471362"/>
                <a:gd name="connsiteY5" fmla="*/ 313367 h 313366"/>
                <a:gd name="connsiteX6" fmla="*/ 0 w 2471362"/>
                <a:gd name="connsiteY6" fmla="*/ 313367 h 31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1362" h="313366">
                  <a:moveTo>
                    <a:pt x="0" y="313367"/>
                  </a:moveTo>
                  <a:cubicBezTo>
                    <a:pt x="48195" y="277689"/>
                    <a:pt x="79505" y="219980"/>
                    <a:pt x="79505" y="154858"/>
                  </a:cubicBezTo>
                  <a:cubicBezTo>
                    <a:pt x="79505" y="91913"/>
                    <a:pt x="50253" y="35892"/>
                    <a:pt x="4775" y="0"/>
                  </a:cubicBezTo>
                  <a:lnTo>
                    <a:pt x="2320735" y="0"/>
                  </a:lnTo>
                  <a:cubicBezTo>
                    <a:pt x="2403924" y="0"/>
                    <a:pt x="2471362" y="70149"/>
                    <a:pt x="2471362" y="156683"/>
                  </a:cubicBezTo>
                  <a:cubicBezTo>
                    <a:pt x="2471362" y="243217"/>
                    <a:pt x="2403924" y="313367"/>
                    <a:pt x="2320735" y="313367"/>
                  </a:cubicBezTo>
                  <a:lnTo>
                    <a:pt x="0" y="313367"/>
                  </a:lnTo>
                  <a:close/>
                </a:path>
              </a:pathLst>
            </a:custGeom>
            <a:solidFill>
              <a:srgbClr val="00F6FF">
                <a:alpha val="55808"/>
              </a:srgbClr>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a:ea typeface="Calibri"/>
                  <a:cs typeface="Arial"/>
                </a:rPr>
                <a:t>Deployment &amp; Maintenance</a:t>
              </a:r>
            </a:p>
          </p:txBody>
        </p:sp>
      </p:grpSp>
    </p:spTree>
    <p:extLst>
      <p:ext uri="{BB962C8B-B14F-4D97-AF65-F5344CB8AC3E}">
        <p14:creationId xmlns:p14="http://schemas.microsoft.com/office/powerpoint/2010/main" val="170072688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68741-BC18-DB90-2E3E-6C885C0AE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55B22-B6E7-62BE-9D2B-C008DE3EFFE9}"/>
              </a:ext>
            </a:extLst>
          </p:cNvPr>
          <p:cNvSpPr>
            <a:spLocks noGrp="1"/>
          </p:cNvSpPr>
          <p:nvPr>
            <p:ph type="title"/>
          </p:nvPr>
        </p:nvSpPr>
        <p:spPr>
          <a:xfrm>
            <a:off x="467141" y="1191039"/>
            <a:ext cx="3024847" cy="923330"/>
          </a:xfrm>
        </p:spPr>
        <p:txBody>
          <a:bodyPr/>
          <a:lstStyle/>
          <a:p>
            <a:r>
              <a:rPr lang="en-US"/>
              <a:t>Agenda</a:t>
            </a:r>
            <a:endParaRPr lang="en-GE"/>
          </a:p>
        </p:txBody>
      </p:sp>
      <p:sp>
        <p:nvSpPr>
          <p:cNvPr id="15" name="Text Placeholder 14">
            <a:extLst>
              <a:ext uri="{FF2B5EF4-FFF2-40B4-BE49-F238E27FC236}">
                <a16:creationId xmlns:a16="http://schemas.microsoft.com/office/drawing/2014/main" id="{0D0DC05E-6A08-21BA-E433-4C5943ED0B97}"/>
              </a:ext>
            </a:extLst>
          </p:cNvPr>
          <p:cNvSpPr>
            <a:spLocks noGrp="1"/>
          </p:cNvSpPr>
          <p:nvPr>
            <p:ph type="body" sz="quarter" idx="10"/>
          </p:nvPr>
        </p:nvSpPr>
        <p:spPr>
          <a:xfrm>
            <a:off x="3293208" y="1520825"/>
            <a:ext cx="581070" cy="322263"/>
          </a:xfrm>
        </p:spPr>
        <p:txBody>
          <a:bodyPr/>
          <a:lstStyle/>
          <a:p>
            <a:r>
              <a:rPr lang="en-GE" b="1">
                <a:solidFill>
                  <a:schemeClr val="accent2"/>
                </a:solidFill>
              </a:rPr>
              <a:t>01</a:t>
            </a:r>
          </a:p>
        </p:txBody>
      </p:sp>
      <p:sp>
        <p:nvSpPr>
          <p:cNvPr id="16" name="Text Placeholder 15">
            <a:extLst>
              <a:ext uri="{FF2B5EF4-FFF2-40B4-BE49-F238E27FC236}">
                <a16:creationId xmlns:a16="http://schemas.microsoft.com/office/drawing/2014/main" id="{00F43341-3FE1-CAC9-D926-16C4FAD7A196}"/>
              </a:ext>
            </a:extLst>
          </p:cNvPr>
          <p:cNvSpPr>
            <a:spLocks noGrp="1"/>
          </p:cNvSpPr>
          <p:nvPr>
            <p:ph type="body" sz="quarter" idx="11"/>
          </p:nvPr>
        </p:nvSpPr>
        <p:spPr>
          <a:xfrm>
            <a:off x="3293208" y="2214563"/>
            <a:ext cx="581070" cy="322262"/>
          </a:xfrm>
        </p:spPr>
        <p:txBody>
          <a:bodyPr/>
          <a:lstStyle/>
          <a:p>
            <a:r>
              <a:rPr lang="en-GE" b="1">
                <a:solidFill>
                  <a:schemeClr val="accent2"/>
                </a:solidFill>
              </a:rPr>
              <a:t>02</a:t>
            </a:r>
          </a:p>
        </p:txBody>
      </p:sp>
      <p:sp>
        <p:nvSpPr>
          <p:cNvPr id="17" name="Text Placeholder 16">
            <a:extLst>
              <a:ext uri="{FF2B5EF4-FFF2-40B4-BE49-F238E27FC236}">
                <a16:creationId xmlns:a16="http://schemas.microsoft.com/office/drawing/2014/main" id="{F82B5861-BF0C-0DB2-744D-583FB2657A30}"/>
              </a:ext>
            </a:extLst>
          </p:cNvPr>
          <p:cNvSpPr>
            <a:spLocks noGrp="1"/>
          </p:cNvSpPr>
          <p:nvPr>
            <p:ph type="body" sz="quarter" idx="12"/>
          </p:nvPr>
        </p:nvSpPr>
        <p:spPr>
          <a:xfrm>
            <a:off x="3293208" y="2897188"/>
            <a:ext cx="581070" cy="322262"/>
          </a:xfrm>
        </p:spPr>
        <p:txBody>
          <a:bodyPr/>
          <a:lstStyle/>
          <a:p>
            <a:r>
              <a:rPr lang="en-GE" b="1">
                <a:solidFill>
                  <a:schemeClr val="accent2"/>
                </a:solidFill>
              </a:rPr>
              <a:t>03</a:t>
            </a:r>
          </a:p>
        </p:txBody>
      </p:sp>
      <p:sp>
        <p:nvSpPr>
          <p:cNvPr id="21" name="Text Placeholder 20">
            <a:extLst>
              <a:ext uri="{FF2B5EF4-FFF2-40B4-BE49-F238E27FC236}">
                <a16:creationId xmlns:a16="http://schemas.microsoft.com/office/drawing/2014/main" id="{A10C0AAD-A73A-30E0-4B2B-E906E78C5F7D}"/>
              </a:ext>
            </a:extLst>
          </p:cNvPr>
          <p:cNvSpPr>
            <a:spLocks noGrp="1"/>
          </p:cNvSpPr>
          <p:nvPr>
            <p:ph type="body" sz="quarter" idx="16"/>
          </p:nvPr>
        </p:nvSpPr>
        <p:spPr>
          <a:xfrm>
            <a:off x="4025045" y="1520825"/>
            <a:ext cx="6537448" cy="322263"/>
          </a:xfrm>
        </p:spPr>
        <p:txBody>
          <a:bodyPr/>
          <a:lstStyle/>
          <a:p>
            <a:r>
              <a:rPr lang="en-US"/>
              <a:t>State of AI in Software Development: Key Themes for 2025</a:t>
            </a:r>
          </a:p>
        </p:txBody>
      </p:sp>
      <p:sp>
        <p:nvSpPr>
          <p:cNvPr id="24" name="Text Placeholder 23">
            <a:extLst>
              <a:ext uri="{FF2B5EF4-FFF2-40B4-BE49-F238E27FC236}">
                <a16:creationId xmlns:a16="http://schemas.microsoft.com/office/drawing/2014/main" id="{B392D124-7DF2-E210-7714-635E92A37342}"/>
              </a:ext>
            </a:extLst>
          </p:cNvPr>
          <p:cNvSpPr>
            <a:spLocks noGrp="1"/>
          </p:cNvSpPr>
          <p:nvPr>
            <p:ph type="body" sz="quarter" idx="19"/>
          </p:nvPr>
        </p:nvSpPr>
        <p:spPr>
          <a:xfrm>
            <a:off x="4025045" y="2220595"/>
            <a:ext cx="6537448" cy="320675"/>
          </a:xfrm>
        </p:spPr>
        <p:txBody>
          <a:bodyPr/>
          <a:lstStyle/>
          <a:p>
            <a:r>
              <a:rPr lang="en-US"/>
              <a:t>AI Adoption Strategy</a:t>
            </a:r>
          </a:p>
        </p:txBody>
      </p:sp>
      <p:sp>
        <p:nvSpPr>
          <p:cNvPr id="25" name="Text Placeholder 24">
            <a:extLst>
              <a:ext uri="{FF2B5EF4-FFF2-40B4-BE49-F238E27FC236}">
                <a16:creationId xmlns:a16="http://schemas.microsoft.com/office/drawing/2014/main" id="{15C79BED-9615-077B-E4F7-8E3152B64F26}"/>
              </a:ext>
            </a:extLst>
          </p:cNvPr>
          <p:cNvSpPr>
            <a:spLocks noGrp="1"/>
          </p:cNvSpPr>
          <p:nvPr>
            <p:ph type="body" sz="quarter" idx="20"/>
          </p:nvPr>
        </p:nvSpPr>
        <p:spPr>
          <a:xfrm>
            <a:off x="4025045" y="2903220"/>
            <a:ext cx="6537448" cy="320675"/>
          </a:xfrm>
        </p:spPr>
        <p:txBody>
          <a:bodyPr/>
          <a:lstStyle/>
          <a:p>
            <a:r>
              <a:rPr lang="en-US"/>
              <a:t>EPAM’s Expertise &amp; Experience in End-to-End SDLC Capabilities</a:t>
            </a:r>
          </a:p>
        </p:txBody>
      </p:sp>
      <p:sp>
        <p:nvSpPr>
          <p:cNvPr id="5" name="Text Placeholder 17">
            <a:extLst>
              <a:ext uri="{FF2B5EF4-FFF2-40B4-BE49-F238E27FC236}">
                <a16:creationId xmlns:a16="http://schemas.microsoft.com/office/drawing/2014/main" id="{E703A2F3-21C1-628F-5783-CBE2A1566C21}"/>
              </a:ext>
            </a:extLst>
          </p:cNvPr>
          <p:cNvSpPr txBox="1">
            <a:spLocks/>
          </p:cNvSpPr>
          <p:nvPr/>
        </p:nvSpPr>
        <p:spPr>
          <a:xfrm>
            <a:off x="3293208" y="3676017"/>
            <a:ext cx="581070" cy="320675"/>
          </a:xfrm>
          <a:prstGeom prst="rect">
            <a:avLst/>
          </a:prstGeom>
        </p:spPr>
        <p:txBody>
          <a:bodyPr vert="horz" wrap="square" lIns="0" tIns="0" rIns="0" bIns="0" rtlCol="0" anchor="t" anchorCtr="0">
            <a:spAutoFit/>
          </a:bodyPr>
          <a:lstStyle>
            <a:lvl1pPr marL="0" indent="0" algn="r" defTabSz="914400" rtl="0" eaLnBrk="1" latinLnBrk="0" hangingPunct="1">
              <a:lnSpc>
                <a:spcPct val="110000"/>
              </a:lnSpc>
              <a:spcBef>
                <a:spcPts val="600"/>
              </a:spcBef>
              <a:spcAft>
                <a:spcPct val="0"/>
              </a:spcAft>
              <a:buFont typeface="Arial" panose="020B0604020202020204" pitchFamily="34" charset="0"/>
              <a:buNone/>
              <a:defRPr sz="2000" b="0" i="0" kern="1200">
                <a:solidFill>
                  <a:schemeClr val="bg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ct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ct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10000"/>
              </a:lnSpc>
              <a:spcBef>
                <a:spcPts val="600"/>
              </a:spcBef>
              <a:spcAft>
                <a:spcPct val="0"/>
              </a:spcAft>
              <a:buClrTx/>
              <a:buSzTx/>
              <a:buFont typeface="Arial" panose="020B0604020202020204" pitchFamily="34" charset="0"/>
              <a:buNone/>
              <a:tabLst/>
              <a:defRPr/>
            </a:pPr>
            <a:r>
              <a:rPr kumimoji="0" lang="en-GE" sz="200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0</a:t>
            </a:r>
            <a:r>
              <a:rPr kumimoji="0" lang="en-US" sz="200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rPr>
              <a:t>5</a:t>
            </a:r>
            <a:endParaRPr kumimoji="0" lang="en-GE" sz="2000" b="1" i="0" u="none" strike="noStrike" kern="1200" cap="none" spc="0" normalizeH="0" baseline="0" noProof="0">
              <a:ln>
                <a:noFill/>
              </a:ln>
              <a:solidFill>
                <a:srgbClr val="418DFF"/>
              </a:solidFill>
              <a:effectLst/>
              <a:uLnTx/>
              <a:uFillTx/>
              <a:latin typeface="Calibri"/>
              <a:ea typeface="Calibri" panose="020F0502020204030204" pitchFamily="34" charset="0"/>
              <a:cs typeface="Calibri" panose="020F0502020204030204" pitchFamily="34" charset="0"/>
            </a:endParaRPr>
          </a:p>
        </p:txBody>
      </p:sp>
      <p:sp>
        <p:nvSpPr>
          <p:cNvPr id="6" name="Text Placeholder 22">
            <a:extLst>
              <a:ext uri="{FF2B5EF4-FFF2-40B4-BE49-F238E27FC236}">
                <a16:creationId xmlns:a16="http://schemas.microsoft.com/office/drawing/2014/main" id="{10F9AC66-EB6D-9361-75B7-EFAE3A3A0BB9}"/>
              </a:ext>
            </a:extLst>
          </p:cNvPr>
          <p:cNvSpPr txBox="1">
            <a:spLocks/>
          </p:cNvSpPr>
          <p:nvPr/>
        </p:nvSpPr>
        <p:spPr>
          <a:xfrm>
            <a:off x="4025045" y="3670937"/>
            <a:ext cx="6537448" cy="322262"/>
          </a:xfrm>
          <a:prstGeom prst="rect">
            <a:avLst/>
          </a:prstGeom>
        </p:spPr>
        <p:txBody>
          <a:bodyPr vert="horz" wrap="square" lIns="0" tIns="0" rIns="0" bIns="0" rtlCol="0" anchor="t" anchorCtr="0">
            <a:spAutoFit/>
          </a:bodyPr>
          <a:lstStyle>
            <a:lvl1pPr marL="0" indent="0" algn="l" defTabSz="914400" rtl="0" eaLnBrk="1" latinLnBrk="0" hangingPunct="1">
              <a:lnSpc>
                <a:spcPct val="110000"/>
              </a:lnSpc>
              <a:spcBef>
                <a:spcPts val="600"/>
              </a:spcBef>
              <a:spcAft>
                <a:spcPct val="0"/>
              </a:spcAft>
              <a:buFont typeface="Arial" panose="020B0604020202020204" pitchFamily="34" charset="0"/>
              <a:buNone/>
              <a:defRPr sz="2000" b="0" i="0" kern="1200">
                <a:solidFill>
                  <a:schemeClr val="bg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ct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ct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ct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rPr>
              <a:t>Lessons Learned from Large-Scale Client Adoptions</a:t>
            </a:r>
          </a:p>
        </p:txBody>
      </p:sp>
    </p:spTree>
    <p:extLst>
      <p:ext uri="{BB962C8B-B14F-4D97-AF65-F5344CB8AC3E}">
        <p14:creationId xmlns:p14="http://schemas.microsoft.com/office/powerpoint/2010/main" val="63495285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93A14-7731-6074-9EFF-467816BB222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C29F4D9-3E10-A2F0-4C71-8CEC3B61F733}"/>
              </a:ext>
            </a:extLst>
          </p:cNvPr>
          <p:cNvSpPr>
            <a:spLocks noGrp="1"/>
          </p:cNvSpPr>
          <p:nvPr>
            <p:ph type="body" sz="quarter" idx="15"/>
          </p:nvPr>
        </p:nvSpPr>
        <p:spPr>
          <a:xfrm>
            <a:off x="457200" y="382446"/>
            <a:ext cx="8046720" cy="288114"/>
          </a:xfrm>
        </p:spPr>
        <p:txBody>
          <a:bodyPr/>
          <a:lstStyle/>
          <a:p>
            <a:r>
              <a:rPr lang="en-US" dirty="0"/>
              <a:t>Innovation center: People</a:t>
            </a:r>
          </a:p>
        </p:txBody>
      </p:sp>
      <p:sp>
        <p:nvSpPr>
          <p:cNvPr id="2" name="Title 1">
            <a:extLst>
              <a:ext uri="{FF2B5EF4-FFF2-40B4-BE49-F238E27FC236}">
                <a16:creationId xmlns:a16="http://schemas.microsoft.com/office/drawing/2014/main" id="{6E3E4E9D-E635-121C-F061-018D4FC059EA}"/>
              </a:ext>
            </a:extLst>
          </p:cNvPr>
          <p:cNvSpPr>
            <a:spLocks noGrp="1"/>
          </p:cNvSpPr>
          <p:nvPr>
            <p:ph type="title"/>
          </p:nvPr>
        </p:nvSpPr>
        <p:spPr>
          <a:xfrm>
            <a:off x="457200" y="723900"/>
            <a:ext cx="7666074" cy="457200"/>
          </a:xfrm>
        </p:spPr>
        <p:txBody>
          <a:bodyPr/>
          <a:lstStyle/>
          <a:p>
            <a:pPr marR="0" lvl="0">
              <a:spcAft>
                <a:spcPts val="800"/>
              </a:spcAft>
              <a:buSzPts val="1000"/>
              <a:tabLst>
                <a:tab pos="1143000" algn="l"/>
              </a:tabLst>
            </a:pPr>
            <a:r>
              <a:rPr lang="en-US" dirty="0"/>
              <a:t>Monitoring and </a:t>
            </a:r>
            <a:r>
              <a:rPr lang="en-US" dirty="0">
                <a:latin typeface="Calibri" panose="020F0502020204030204" pitchFamily="34" charset="0"/>
                <a:ea typeface="+mn-ea"/>
              </a:rPr>
              <a:t>Reporting Methodologies</a:t>
            </a:r>
            <a:endParaRPr lang="en-US" dirty="0"/>
          </a:p>
        </p:txBody>
      </p:sp>
      <p:sp>
        <p:nvSpPr>
          <p:cNvPr id="5" name="TextBox 4">
            <a:extLst>
              <a:ext uri="{FF2B5EF4-FFF2-40B4-BE49-F238E27FC236}">
                <a16:creationId xmlns:a16="http://schemas.microsoft.com/office/drawing/2014/main" id="{54B4C033-395A-605D-9BA5-10D1088B439D}"/>
              </a:ext>
            </a:extLst>
          </p:cNvPr>
          <p:cNvSpPr txBox="1"/>
          <p:nvPr/>
        </p:nvSpPr>
        <p:spPr>
          <a:xfrm>
            <a:off x="480261" y="3953898"/>
            <a:ext cx="11228680" cy="1182709"/>
          </a:xfrm>
          <a:prstGeom prst="rect">
            <a:avLst/>
          </a:prstGeom>
          <a:solidFill>
            <a:schemeClr val="accent4">
              <a:alpha val="28000"/>
            </a:schemeClr>
          </a:solidFill>
        </p:spPr>
        <p:txBody>
          <a:bodyPr wrap="square" lIns="2088000" tIns="108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4">
                    <a:lumMod val="40000"/>
                    <a:lumOff val="60000"/>
                  </a:schemeClr>
                </a:solidFill>
                <a:effectLst/>
                <a:uLnTx/>
                <a:uFillTx/>
                <a:latin typeface="Calibri"/>
                <a:ea typeface="+mn-ea"/>
                <a:cs typeface="Times New Roman" panose="02020603050405020304" pitchFamily="18" charset="0"/>
              </a:rPr>
              <a:t>AI Adoption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accent4">
                  <a:lumMod val="40000"/>
                  <a:lumOff val="60000"/>
                </a:schemeClr>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Pts val="1000"/>
              <a:buFontTx/>
              <a:buNone/>
              <a:tabLst>
                <a:tab pos="1143000" algn="l"/>
              </a:tabLst>
              <a:defRPr/>
            </a:pPr>
            <a:r>
              <a:rPr kumimoji="0" lang="en-US" sz="1100" b="1" i="0" u="none" strike="noStrike" kern="0" cap="none" spc="0" normalizeH="0" baseline="0" noProof="0" dirty="0">
                <a:ln>
                  <a:noFill/>
                </a:ln>
                <a:solidFill>
                  <a:schemeClr val="accent4">
                    <a:lumMod val="40000"/>
                    <a:lumOff val="60000"/>
                  </a:schemeClr>
                </a:solidFill>
                <a:effectLst/>
                <a:uLnTx/>
                <a:uFillTx/>
                <a:latin typeface="Calibri"/>
                <a:ea typeface="+mn-ea"/>
                <a:cs typeface="Times New Roman" panose="02020603050405020304" pitchFamily="18" charset="0"/>
              </a:rPr>
              <a:t>The output of individuals </a:t>
            </a:r>
            <a:br>
              <a:rPr kumimoji="0" lang="en-US" sz="1100" b="1" i="0" u="none" strike="noStrike" kern="0" cap="none" spc="0" normalizeH="0" baseline="0" noProof="0" dirty="0">
                <a:ln>
                  <a:noFill/>
                </a:ln>
                <a:solidFill>
                  <a:schemeClr val="accent4">
                    <a:lumMod val="40000"/>
                    <a:lumOff val="60000"/>
                  </a:schemeClr>
                </a:solidFill>
                <a:effectLst/>
                <a:uLnTx/>
                <a:uFillTx/>
                <a:latin typeface="Calibri"/>
                <a:ea typeface="+mn-ea"/>
                <a:cs typeface="Times New Roman" panose="02020603050405020304" pitchFamily="18" charset="0"/>
              </a:rPr>
            </a:br>
            <a:r>
              <a:rPr kumimoji="0" lang="en-US" sz="1100" b="1" i="0" u="none" strike="noStrike" kern="0" cap="none" spc="0" normalizeH="0" baseline="0" noProof="0" dirty="0">
                <a:ln>
                  <a:noFill/>
                </a:ln>
                <a:solidFill>
                  <a:schemeClr val="accent4">
                    <a:lumMod val="40000"/>
                    <a:lumOff val="60000"/>
                  </a:schemeClr>
                </a:solidFill>
                <a:effectLst/>
                <a:uLnTx/>
                <a:uFillTx/>
                <a:latin typeface="Calibri"/>
                <a:ea typeface="+mn-ea"/>
                <a:cs typeface="Times New Roman" panose="02020603050405020304" pitchFamily="18" charset="0"/>
              </a:rPr>
              <a:t>is changed, and AI plays a </a:t>
            </a:r>
            <a:br>
              <a:rPr kumimoji="0" lang="en-US" sz="1100" b="1" i="0" u="none" strike="noStrike" kern="0" cap="none" spc="0" normalizeH="0" baseline="0" noProof="0" dirty="0">
                <a:ln>
                  <a:noFill/>
                </a:ln>
                <a:solidFill>
                  <a:schemeClr val="accent4">
                    <a:lumMod val="40000"/>
                    <a:lumOff val="60000"/>
                  </a:schemeClr>
                </a:solidFill>
                <a:effectLst/>
                <a:uLnTx/>
                <a:uFillTx/>
                <a:latin typeface="Calibri"/>
                <a:ea typeface="+mn-ea"/>
                <a:cs typeface="Times New Roman" panose="02020603050405020304" pitchFamily="18" charset="0"/>
              </a:rPr>
            </a:br>
            <a:r>
              <a:rPr kumimoji="0" lang="en-US" sz="1100" b="1" i="0" u="none" strike="noStrike" kern="0" cap="none" spc="0" normalizeH="0" baseline="0" noProof="0" dirty="0">
                <a:ln>
                  <a:noFill/>
                </a:ln>
                <a:solidFill>
                  <a:schemeClr val="accent4">
                    <a:lumMod val="40000"/>
                    <a:lumOff val="60000"/>
                  </a:schemeClr>
                </a:solidFill>
                <a:effectLst/>
                <a:uLnTx/>
                <a:uFillTx/>
                <a:latin typeface="Calibri"/>
                <a:ea typeface="+mn-ea"/>
                <a:cs typeface="Times New Roman" panose="02020603050405020304" pitchFamily="18" charset="0"/>
              </a:rPr>
              <a:t>significant role in creating it. </a:t>
            </a:r>
          </a:p>
        </p:txBody>
      </p:sp>
      <p:sp>
        <p:nvSpPr>
          <p:cNvPr id="11" name="TextBox 10">
            <a:extLst>
              <a:ext uri="{FF2B5EF4-FFF2-40B4-BE49-F238E27FC236}">
                <a16:creationId xmlns:a16="http://schemas.microsoft.com/office/drawing/2014/main" id="{02AF44B4-FBEE-FB99-CBED-14E9247D4814}"/>
              </a:ext>
            </a:extLst>
          </p:cNvPr>
          <p:cNvSpPr txBox="1"/>
          <p:nvPr/>
        </p:nvSpPr>
        <p:spPr>
          <a:xfrm>
            <a:off x="480261" y="2770893"/>
            <a:ext cx="11228680" cy="1182709"/>
          </a:xfrm>
          <a:prstGeom prst="rect">
            <a:avLst/>
          </a:prstGeom>
          <a:solidFill>
            <a:schemeClr val="accent2">
              <a:alpha val="17139"/>
            </a:schemeClr>
          </a:solidFill>
        </p:spPr>
        <p:txBody>
          <a:bodyPr wrap="square" lIns="2088000" tIns="108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2"/>
                </a:solidFill>
                <a:effectLst/>
                <a:uLnTx/>
                <a:uFillTx/>
                <a:latin typeface="Calibri"/>
                <a:ea typeface="+mn-ea"/>
                <a:cs typeface="Times New Roman" panose="02020603050405020304" pitchFamily="18" charset="0"/>
              </a:rPr>
              <a:t>Individual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accent2"/>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Pts val="1000"/>
              <a:buFontTx/>
              <a:buNone/>
              <a:tabLst>
                <a:tab pos="1143000" algn="l"/>
              </a:tabLst>
              <a:defRPr/>
            </a:pPr>
            <a:r>
              <a:rPr kumimoji="0" lang="en-US" sz="1100" b="1" i="0" u="none" strike="noStrike" kern="0" cap="none" spc="0" normalizeH="0" baseline="0" noProof="0" dirty="0">
                <a:ln>
                  <a:noFill/>
                </a:ln>
                <a:solidFill>
                  <a:schemeClr val="accent2"/>
                </a:solidFill>
                <a:effectLst/>
                <a:uLnTx/>
                <a:uFillTx/>
                <a:latin typeface="Calibri"/>
                <a:ea typeface="+mn-ea"/>
                <a:cs typeface="Times New Roman" panose="02020603050405020304" pitchFamily="18" charset="0"/>
              </a:rPr>
              <a:t>Individual performance </a:t>
            </a:r>
            <a:br>
              <a:rPr kumimoji="0" lang="en-US" sz="1100" b="1" i="0" u="none" strike="noStrike" kern="0" cap="none" spc="0" normalizeH="0" baseline="0" noProof="0" dirty="0">
                <a:ln>
                  <a:noFill/>
                </a:ln>
                <a:solidFill>
                  <a:schemeClr val="accent2"/>
                </a:solidFill>
                <a:effectLst/>
                <a:uLnTx/>
                <a:uFillTx/>
                <a:latin typeface="Calibri"/>
                <a:ea typeface="+mn-ea"/>
                <a:cs typeface="Times New Roman" panose="02020603050405020304" pitchFamily="18" charset="0"/>
              </a:rPr>
            </a:br>
            <a:r>
              <a:rPr kumimoji="0" lang="en-US" sz="1100" b="1" i="0" u="none" strike="noStrike" kern="0" cap="none" spc="0" normalizeH="0" baseline="0" noProof="0" dirty="0">
                <a:ln>
                  <a:noFill/>
                </a:ln>
                <a:solidFill>
                  <a:schemeClr val="accent2"/>
                </a:solidFill>
                <a:effectLst/>
                <a:uLnTx/>
                <a:uFillTx/>
                <a:latin typeface="Calibri"/>
                <a:ea typeface="+mn-ea"/>
                <a:cs typeface="Times New Roman" panose="02020603050405020304" pitchFamily="18" charset="0"/>
              </a:rPr>
              <a:t>to create output is </a:t>
            </a:r>
            <a:br>
              <a:rPr kumimoji="0" lang="en-US" sz="1100" b="1" i="0" u="none" strike="noStrike" kern="0" cap="none" spc="0" normalizeH="0" baseline="0" noProof="0" dirty="0">
                <a:ln>
                  <a:noFill/>
                </a:ln>
                <a:solidFill>
                  <a:schemeClr val="accent2"/>
                </a:solidFill>
                <a:effectLst/>
                <a:uLnTx/>
                <a:uFillTx/>
                <a:latin typeface="Calibri"/>
                <a:ea typeface="+mn-ea"/>
                <a:cs typeface="Times New Roman" panose="02020603050405020304" pitchFamily="18" charset="0"/>
              </a:rPr>
            </a:br>
            <a:r>
              <a:rPr kumimoji="0" lang="en-US" sz="1100" b="1" i="0" u="none" strike="noStrike" kern="0" cap="none" spc="0" normalizeH="0" baseline="0" noProof="0" dirty="0">
                <a:ln>
                  <a:noFill/>
                </a:ln>
                <a:solidFill>
                  <a:schemeClr val="accent2"/>
                </a:solidFill>
                <a:effectLst/>
                <a:uLnTx/>
                <a:uFillTx/>
                <a:latin typeface="Calibri"/>
                <a:ea typeface="+mn-ea"/>
                <a:cs typeface="Times New Roman" panose="02020603050405020304" pitchFamily="18" charset="0"/>
              </a:rPr>
              <a:t>changing positively.</a:t>
            </a:r>
          </a:p>
        </p:txBody>
      </p:sp>
      <p:sp>
        <p:nvSpPr>
          <p:cNvPr id="30" name="TextBox 29">
            <a:extLst>
              <a:ext uri="{FF2B5EF4-FFF2-40B4-BE49-F238E27FC236}">
                <a16:creationId xmlns:a16="http://schemas.microsoft.com/office/drawing/2014/main" id="{33994DF2-6F46-C81D-714C-F97E298F2662}"/>
              </a:ext>
            </a:extLst>
          </p:cNvPr>
          <p:cNvSpPr txBox="1"/>
          <p:nvPr/>
        </p:nvSpPr>
        <p:spPr>
          <a:xfrm>
            <a:off x="480261" y="1361572"/>
            <a:ext cx="11228680" cy="1409025"/>
          </a:xfrm>
          <a:prstGeom prst="rect">
            <a:avLst/>
          </a:prstGeom>
          <a:solidFill>
            <a:schemeClr val="accent3">
              <a:alpha val="20000"/>
            </a:schemeClr>
          </a:solidFill>
        </p:spPr>
        <p:txBody>
          <a:bodyPr wrap="square" lIns="2088000" tIns="108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rPr>
              <a:t>Team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Pts val="1000"/>
              <a:buFontTx/>
              <a:buNone/>
              <a:tabLst>
                <a:tab pos="1143000" algn="l"/>
              </a:tabLst>
              <a:defRPr/>
            </a:pPr>
            <a:r>
              <a:rPr kumimoji="0" lang="en-US" sz="11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rPr>
              <a:t>Team performance </a:t>
            </a:r>
            <a:br>
              <a:rPr kumimoji="0" lang="en-US" sz="11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rPr>
            </a:br>
            <a:r>
              <a:rPr kumimoji="0" lang="en-US" sz="11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rPr>
              <a:t>in delivering product </a:t>
            </a:r>
            <a:br>
              <a:rPr kumimoji="0" lang="en-US" sz="11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rPr>
            </a:br>
            <a:r>
              <a:rPr kumimoji="0" lang="en-US" sz="11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rPr>
              <a:t>features is changing positively.</a:t>
            </a:r>
          </a:p>
        </p:txBody>
      </p:sp>
      <p:sp>
        <p:nvSpPr>
          <p:cNvPr id="34" name="TextBox 33">
            <a:extLst>
              <a:ext uri="{FF2B5EF4-FFF2-40B4-BE49-F238E27FC236}">
                <a16:creationId xmlns:a16="http://schemas.microsoft.com/office/drawing/2014/main" id="{BEB948F7-BD5E-6B7B-C060-2F868F4CA7D1}"/>
              </a:ext>
            </a:extLst>
          </p:cNvPr>
          <p:cNvSpPr txBox="1"/>
          <p:nvPr/>
        </p:nvSpPr>
        <p:spPr>
          <a:xfrm>
            <a:off x="480261" y="5136904"/>
            <a:ext cx="11228680" cy="1182709"/>
          </a:xfrm>
          <a:prstGeom prst="rect">
            <a:avLst/>
          </a:prstGeom>
          <a:solidFill>
            <a:schemeClr val="accent4">
              <a:alpha val="20000"/>
            </a:schemeClr>
          </a:solidFill>
        </p:spPr>
        <p:txBody>
          <a:bodyPr wrap="square" lIns="2088000" tIns="108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4"/>
                </a:solidFill>
                <a:effectLst/>
                <a:uLnTx/>
                <a:uFillTx/>
                <a:latin typeface="Calibri"/>
                <a:ea typeface="+mn-ea"/>
                <a:cs typeface="Times New Roman" panose="02020603050405020304" pitchFamily="18" charset="0"/>
              </a:rPr>
              <a:t>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accent4"/>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4"/>
                </a:solidFill>
                <a:effectLst/>
                <a:uLnTx/>
                <a:uFillTx/>
                <a:latin typeface="Calibri"/>
                <a:ea typeface="+mn-ea"/>
                <a:cs typeface="Times New Roman" panose="02020603050405020304" pitchFamily="18" charset="0"/>
              </a:rPr>
              <a:t>Individuals regularly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4"/>
                </a:solidFill>
                <a:effectLst/>
                <a:uLnTx/>
                <a:uFillTx/>
                <a:latin typeface="Calibri"/>
                <a:ea typeface="+mn-ea"/>
                <a:cs typeface="Times New Roman" panose="02020603050405020304" pitchFamily="18" charset="0"/>
              </a:rPr>
              <a:t>interact with the AI Tools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4"/>
                </a:solidFill>
                <a:effectLst/>
                <a:uLnTx/>
                <a:uFillTx/>
                <a:latin typeface="Calibri"/>
                <a:ea typeface="+mn-ea"/>
                <a:cs typeface="Times New Roman" panose="02020603050405020304" pitchFamily="18" charset="0"/>
              </a:rPr>
              <a:t>in a meaningful way.</a:t>
            </a:r>
          </a:p>
        </p:txBody>
      </p:sp>
      <p:sp>
        <p:nvSpPr>
          <p:cNvPr id="56" name="Right Triangle 55">
            <a:extLst>
              <a:ext uri="{FF2B5EF4-FFF2-40B4-BE49-F238E27FC236}">
                <a16:creationId xmlns:a16="http://schemas.microsoft.com/office/drawing/2014/main" id="{CE701215-ED1A-FD72-4165-7E2F612B5E7B}"/>
              </a:ext>
            </a:extLst>
          </p:cNvPr>
          <p:cNvSpPr/>
          <p:nvPr/>
        </p:nvSpPr>
        <p:spPr bwMode="auto">
          <a:xfrm flipV="1">
            <a:off x="457200" y="1361574"/>
            <a:ext cx="2051444" cy="4958040"/>
          </a:xfrm>
          <a:prstGeom prst="rtTriangle">
            <a:avLst/>
          </a:prstGeom>
          <a:solidFill>
            <a:schemeClr val="accent1"/>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6" name="TextBox 5">
            <a:extLst>
              <a:ext uri="{FF2B5EF4-FFF2-40B4-BE49-F238E27FC236}">
                <a16:creationId xmlns:a16="http://schemas.microsoft.com/office/drawing/2014/main" id="{39056574-9B40-4D2D-7344-96D2342E34D2}"/>
              </a:ext>
            </a:extLst>
          </p:cNvPr>
          <p:cNvSpPr txBox="1"/>
          <p:nvPr/>
        </p:nvSpPr>
        <p:spPr>
          <a:xfrm>
            <a:off x="4769659" y="5266850"/>
            <a:ext cx="5847503" cy="956287"/>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FFFFFF"/>
                </a:solidFill>
                <a:effectLst/>
                <a:uLnTx/>
                <a:uFillTx/>
                <a:latin typeface="Calibri"/>
                <a:ea typeface="+mn-ea"/>
                <a:cs typeface="+mn-cs"/>
              </a:rPr>
              <a:t>Setup AI Adoption interactive dashboards  for weekly tracking of engagement trends, usage and tool interaction (</a:t>
            </a:r>
            <a:r>
              <a:rPr kumimoji="0" lang="en-US" sz="1200" b="0" i="0" u="none" strike="noStrike" kern="1200" cap="none" spc="0" normalizeH="0" baseline="0" noProof="0">
                <a:ln>
                  <a:noFill/>
                </a:ln>
                <a:solidFill>
                  <a:srgbClr val="FFFFFF"/>
                </a:solidFill>
                <a:effectLst/>
                <a:uLnTx/>
                <a:uFillTx/>
                <a:latin typeface="Calibri"/>
                <a:ea typeface="+mn-ea"/>
                <a:cs typeface="+mn-cs"/>
              </a:rPr>
              <a:t>tokens generated, frequency of tool usage per individual)</a:t>
            </a:r>
            <a:endParaRPr kumimoji="0" lang="en-GB" sz="1200" b="0" i="0" u="none" strike="noStrike" kern="1200" cap="none" spc="0" normalizeH="0" baseline="0" noProof="0">
              <a:ln>
                <a:noFill/>
              </a:ln>
              <a:solidFill>
                <a:srgbClr val="FFFFFF"/>
              </a:solidFill>
              <a:effectLst/>
              <a:uLnTx/>
              <a:uFillTx/>
              <a:latin typeface="Calibri"/>
              <a:ea typeface="+mn-ea"/>
              <a:cs typeface="+mn-cs"/>
            </a:endParaRPr>
          </a:p>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Periodic surveys to measure user satisfaction and engagement quality.</a:t>
            </a:r>
            <a:endParaRPr kumimoji="0" lang="en-GB" sz="1200" b="0" i="0" u="none" strike="noStrike" kern="1200" cap="none" spc="0" normalizeH="0" baseline="0" noProof="0">
              <a:ln>
                <a:noFill/>
              </a:ln>
              <a:solidFill>
                <a:srgbClr val="FFFFFF"/>
              </a:solidFill>
              <a:effectLst/>
              <a:uLnTx/>
              <a:uFillTx/>
              <a:latin typeface="Calibri"/>
              <a:ea typeface="+mn-ea"/>
              <a:cs typeface="+mn-cs"/>
            </a:endParaRPr>
          </a:p>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Detailed breakdowns of usage rates segmented by user roles and solutioning areas.</a:t>
            </a:r>
            <a:endParaRPr kumimoji="0" lang="en-GB" sz="12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a:extLst>
              <a:ext uri="{FF2B5EF4-FFF2-40B4-BE49-F238E27FC236}">
                <a16:creationId xmlns:a16="http://schemas.microsoft.com/office/drawing/2014/main" id="{C725DDE1-4DD9-0245-3855-DDDD1C5368DF}"/>
              </a:ext>
            </a:extLst>
          </p:cNvPr>
          <p:cNvSpPr txBox="1"/>
          <p:nvPr/>
        </p:nvSpPr>
        <p:spPr>
          <a:xfrm>
            <a:off x="4769659" y="4133702"/>
            <a:ext cx="6096000" cy="753155"/>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Monitor adoption through continuous logging of AI-generated outputs (# of stories, test cases).</a:t>
            </a:r>
          </a:p>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Use automated reporting for frequency of AI-driven activities</a:t>
            </a:r>
            <a:r>
              <a:rPr kumimoji="0" lang="ru-RU" sz="1200" b="0" i="0" u="none" strike="noStrike" kern="1200" cap="none" spc="0" normalizeH="0" baseline="0" noProof="0" dirty="0">
                <a:ln>
                  <a:noFill/>
                </a:ln>
                <a:solidFill>
                  <a:srgbClr val="FFFFFF"/>
                </a:solidFill>
                <a:effectLst/>
                <a:uLnTx/>
                <a:uFillTx/>
                <a:latin typeface="Calibri"/>
                <a:ea typeface="+mn-ea"/>
                <a:cs typeface="+mn-cs"/>
              </a:rPr>
              <a:t> </a:t>
            </a:r>
            <a:r>
              <a:rPr kumimoji="0" lang="en-US" sz="1200" b="0" i="0" u="none" strike="noStrike" kern="1200" cap="none" spc="0" normalizeH="0" baseline="0" noProof="0" dirty="0">
                <a:ln>
                  <a:noFill/>
                </a:ln>
                <a:solidFill>
                  <a:srgbClr val="FFFFFF"/>
                </a:solidFill>
                <a:effectLst/>
                <a:uLnTx/>
                <a:uFillTx/>
                <a:latin typeface="Calibri"/>
                <a:ea typeface="+mn-ea"/>
                <a:cs typeface="+mn-cs"/>
              </a:rPr>
              <a:t>and interactions.</a:t>
            </a:r>
          </a:p>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Analyze and report time savings achieved through AI usage per identified use case.</a:t>
            </a:r>
          </a:p>
        </p:txBody>
      </p:sp>
      <p:sp>
        <p:nvSpPr>
          <p:cNvPr id="8" name="TextBox 7">
            <a:extLst>
              <a:ext uri="{FF2B5EF4-FFF2-40B4-BE49-F238E27FC236}">
                <a16:creationId xmlns:a16="http://schemas.microsoft.com/office/drawing/2014/main" id="{18B15FAA-FC90-1AFC-A30E-4F78F655D9A6}"/>
              </a:ext>
            </a:extLst>
          </p:cNvPr>
          <p:cNvSpPr txBox="1"/>
          <p:nvPr/>
        </p:nvSpPr>
        <p:spPr>
          <a:xfrm>
            <a:off x="4769659" y="2940393"/>
            <a:ext cx="5847503" cy="676211"/>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Track and report time spent on story/test case creation via integrated tools like Jira, GitHub or productivity tracking tools.</a:t>
            </a:r>
          </a:p>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Measure flow metrics specifically focusing on time spent in certain activities in SDLC</a:t>
            </a:r>
          </a:p>
        </p:txBody>
      </p:sp>
      <p:sp>
        <p:nvSpPr>
          <p:cNvPr id="9" name="TextBox 8">
            <a:extLst>
              <a:ext uri="{FF2B5EF4-FFF2-40B4-BE49-F238E27FC236}">
                <a16:creationId xmlns:a16="http://schemas.microsoft.com/office/drawing/2014/main" id="{115D508A-2855-0E32-EEBD-A086D87F48E2}"/>
              </a:ext>
            </a:extLst>
          </p:cNvPr>
          <p:cNvSpPr txBox="1"/>
          <p:nvPr/>
        </p:nvSpPr>
        <p:spPr>
          <a:xfrm>
            <a:off x="4769659" y="1666675"/>
            <a:ext cx="6096000" cy="676211"/>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Leverage existing productivity and DevOps dashboards (Jira, Azure DevOps, GitHub Insights).</a:t>
            </a:r>
          </a:p>
          <a:p>
            <a:pPr marL="171450" marR="0" lvl="1"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Regular aggregated team performance review meetings or status reports to assess and adjust adoption impact.</a:t>
            </a:r>
          </a:p>
        </p:txBody>
      </p:sp>
      <p:grpSp>
        <p:nvGrpSpPr>
          <p:cNvPr id="4" name="Group 3">
            <a:extLst>
              <a:ext uri="{FF2B5EF4-FFF2-40B4-BE49-F238E27FC236}">
                <a16:creationId xmlns:a16="http://schemas.microsoft.com/office/drawing/2014/main" id="{6DA511CF-2BE0-EFA0-9A13-FCCECA5F0457}"/>
              </a:ext>
            </a:extLst>
          </p:cNvPr>
          <p:cNvGrpSpPr/>
          <p:nvPr/>
        </p:nvGrpSpPr>
        <p:grpSpPr>
          <a:xfrm>
            <a:off x="107171" y="1263034"/>
            <a:ext cx="1692685" cy="2165966"/>
            <a:chOff x="1287626" y="1676400"/>
            <a:chExt cx="2398836" cy="4072470"/>
          </a:xfrm>
        </p:grpSpPr>
        <p:sp>
          <p:nvSpPr>
            <p:cNvPr id="10" name="Freeform 5">
              <a:extLst>
                <a:ext uri="{FF2B5EF4-FFF2-40B4-BE49-F238E27FC236}">
                  <a16:creationId xmlns:a16="http://schemas.microsoft.com/office/drawing/2014/main" id="{4299E5BD-02A1-A1DD-C240-C72FC0B52805}"/>
                </a:ext>
              </a:extLst>
            </p:cNvPr>
            <p:cNvSpPr>
              <a:spLocks/>
            </p:cNvSpPr>
            <p:nvPr/>
          </p:nvSpPr>
          <p:spPr bwMode="auto">
            <a:xfrm>
              <a:off x="1541482" y="4082067"/>
              <a:ext cx="1891124" cy="838392"/>
            </a:xfrm>
            <a:custGeom>
              <a:avLst/>
              <a:gdLst>
                <a:gd name="T0" fmla="*/ 1166 w 2364"/>
                <a:gd name="T1" fmla="*/ 0 h 672"/>
                <a:gd name="T2" fmla="*/ 0 w 2364"/>
                <a:gd name="T3" fmla="*/ 246 h 672"/>
                <a:gd name="T4" fmla="*/ 1182 w 2364"/>
                <a:gd name="T5" fmla="*/ 672 h 672"/>
                <a:gd name="T6" fmla="*/ 2364 w 2364"/>
                <a:gd name="T7" fmla="*/ 246 h 672"/>
                <a:gd name="T8" fmla="*/ 1166 w 2364"/>
                <a:gd name="T9" fmla="*/ 0 h 672"/>
              </a:gdLst>
              <a:ahLst/>
              <a:cxnLst>
                <a:cxn ang="0">
                  <a:pos x="T0" y="T1"/>
                </a:cxn>
                <a:cxn ang="0">
                  <a:pos x="T2" y="T3"/>
                </a:cxn>
                <a:cxn ang="0">
                  <a:pos x="T4" y="T5"/>
                </a:cxn>
                <a:cxn ang="0">
                  <a:pos x="T6" y="T7"/>
                </a:cxn>
                <a:cxn ang="0">
                  <a:pos x="T8" y="T9"/>
                </a:cxn>
              </a:cxnLst>
              <a:rect l="0" t="0" r="r" b="b"/>
              <a:pathLst>
                <a:path w="2364" h="672">
                  <a:moveTo>
                    <a:pt x="1166" y="0"/>
                  </a:moveTo>
                  <a:lnTo>
                    <a:pt x="0" y="246"/>
                  </a:lnTo>
                  <a:lnTo>
                    <a:pt x="1182" y="672"/>
                  </a:lnTo>
                  <a:lnTo>
                    <a:pt x="2364" y="246"/>
                  </a:lnTo>
                  <a:lnTo>
                    <a:pt x="1166" y="0"/>
                  </a:lnTo>
                  <a:close/>
                </a:path>
              </a:pathLst>
            </a:custGeom>
            <a:solidFill>
              <a:schemeClr val="accent4">
                <a:alpha val="56784"/>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9">
              <a:extLst>
                <a:ext uri="{FF2B5EF4-FFF2-40B4-BE49-F238E27FC236}">
                  <a16:creationId xmlns:a16="http://schemas.microsoft.com/office/drawing/2014/main" id="{5B762C74-2944-CA3E-6DD4-B535536FB72B}"/>
                </a:ext>
              </a:extLst>
            </p:cNvPr>
            <p:cNvSpPr>
              <a:spLocks/>
            </p:cNvSpPr>
            <p:nvPr/>
          </p:nvSpPr>
          <p:spPr bwMode="auto">
            <a:xfrm>
              <a:off x="2486643" y="4389187"/>
              <a:ext cx="1199819" cy="1359683"/>
            </a:xfrm>
            <a:custGeom>
              <a:avLst/>
              <a:gdLst>
                <a:gd name="T0" fmla="*/ 0 w 1500"/>
                <a:gd name="T1" fmla="*/ 426 h 1090"/>
                <a:gd name="T2" fmla="*/ 0 w 1500"/>
                <a:gd name="T3" fmla="*/ 1090 h 1090"/>
                <a:gd name="T4" fmla="*/ 1500 w 1500"/>
                <a:gd name="T5" fmla="*/ 551 h 1090"/>
                <a:gd name="T6" fmla="*/ 1182 w 1500"/>
                <a:gd name="T7" fmla="*/ 0 h 1090"/>
                <a:gd name="T8" fmla="*/ 0 w 1500"/>
                <a:gd name="T9" fmla="*/ 426 h 1090"/>
              </a:gdLst>
              <a:ahLst/>
              <a:cxnLst>
                <a:cxn ang="0">
                  <a:pos x="T0" y="T1"/>
                </a:cxn>
                <a:cxn ang="0">
                  <a:pos x="T2" y="T3"/>
                </a:cxn>
                <a:cxn ang="0">
                  <a:pos x="T4" y="T5"/>
                </a:cxn>
                <a:cxn ang="0">
                  <a:pos x="T6" y="T7"/>
                </a:cxn>
                <a:cxn ang="0">
                  <a:pos x="T8" y="T9"/>
                </a:cxn>
              </a:cxnLst>
              <a:rect l="0" t="0" r="r" b="b"/>
              <a:pathLst>
                <a:path w="1500" h="1090">
                  <a:moveTo>
                    <a:pt x="0" y="426"/>
                  </a:moveTo>
                  <a:lnTo>
                    <a:pt x="0" y="1090"/>
                  </a:lnTo>
                  <a:lnTo>
                    <a:pt x="1500" y="551"/>
                  </a:lnTo>
                  <a:lnTo>
                    <a:pt x="1182" y="0"/>
                  </a:lnTo>
                  <a:lnTo>
                    <a:pt x="0" y="426"/>
                  </a:lnTo>
                  <a:close/>
                </a:path>
              </a:pathLst>
            </a:custGeom>
            <a:solidFill>
              <a:schemeClr val="accent4">
                <a:lumMod val="75000"/>
                <a:alpha val="84000"/>
              </a:schemeClr>
            </a:solidFill>
            <a:ln>
              <a:noFill/>
            </a:ln>
            <a:effectLst>
              <a:outerShdw blurRad="50800" dist="38100" dir="18900000" algn="bl" rotWithShape="0">
                <a:prstClr val="black">
                  <a:alpha val="40000"/>
                </a:prstClr>
              </a:outerShdw>
            </a:effectLst>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8">
              <a:extLst>
                <a:ext uri="{FF2B5EF4-FFF2-40B4-BE49-F238E27FC236}">
                  <a16:creationId xmlns:a16="http://schemas.microsoft.com/office/drawing/2014/main" id="{5B48D9F9-FF63-F365-6AEB-5A4BF0AEF415}"/>
                </a:ext>
              </a:extLst>
            </p:cNvPr>
            <p:cNvSpPr>
              <a:spLocks/>
            </p:cNvSpPr>
            <p:nvPr/>
          </p:nvSpPr>
          <p:spPr bwMode="auto">
            <a:xfrm>
              <a:off x="1287626" y="4389187"/>
              <a:ext cx="1199019" cy="1359683"/>
            </a:xfrm>
            <a:custGeom>
              <a:avLst/>
              <a:gdLst>
                <a:gd name="T0" fmla="*/ 0 w 1499"/>
                <a:gd name="T1" fmla="*/ 551 h 1090"/>
                <a:gd name="T2" fmla="*/ 1499 w 1499"/>
                <a:gd name="T3" fmla="*/ 1090 h 1090"/>
                <a:gd name="T4" fmla="*/ 1499 w 1499"/>
                <a:gd name="T5" fmla="*/ 426 h 1090"/>
                <a:gd name="T6" fmla="*/ 317 w 1499"/>
                <a:gd name="T7" fmla="*/ 0 h 1090"/>
                <a:gd name="T8" fmla="*/ 0 w 1499"/>
                <a:gd name="T9" fmla="*/ 551 h 1090"/>
              </a:gdLst>
              <a:ahLst/>
              <a:cxnLst>
                <a:cxn ang="0">
                  <a:pos x="T0" y="T1"/>
                </a:cxn>
                <a:cxn ang="0">
                  <a:pos x="T2" y="T3"/>
                </a:cxn>
                <a:cxn ang="0">
                  <a:pos x="T4" y="T5"/>
                </a:cxn>
                <a:cxn ang="0">
                  <a:pos x="T6" y="T7"/>
                </a:cxn>
                <a:cxn ang="0">
                  <a:pos x="T8" y="T9"/>
                </a:cxn>
              </a:cxnLst>
              <a:rect l="0" t="0" r="r" b="b"/>
              <a:pathLst>
                <a:path w="1499" h="1090">
                  <a:moveTo>
                    <a:pt x="0" y="551"/>
                  </a:moveTo>
                  <a:lnTo>
                    <a:pt x="1499" y="1090"/>
                  </a:lnTo>
                  <a:lnTo>
                    <a:pt x="1499" y="426"/>
                  </a:lnTo>
                  <a:lnTo>
                    <a:pt x="317" y="0"/>
                  </a:lnTo>
                  <a:lnTo>
                    <a:pt x="0" y="551"/>
                  </a:lnTo>
                  <a:close/>
                </a:path>
              </a:pathLst>
            </a:custGeom>
            <a:solidFill>
              <a:schemeClr val="accent4"/>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6">
              <a:extLst>
                <a:ext uri="{FF2B5EF4-FFF2-40B4-BE49-F238E27FC236}">
                  <a16:creationId xmlns:a16="http://schemas.microsoft.com/office/drawing/2014/main" id="{B212A38C-89AC-294C-8125-037814A58AF9}"/>
                </a:ext>
              </a:extLst>
            </p:cNvPr>
            <p:cNvSpPr>
              <a:spLocks/>
            </p:cNvSpPr>
            <p:nvPr/>
          </p:nvSpPr>
          <p:spPr bwMode="auto">
            <a:xfrm>
              <a:off x="1794938" y="3271647"/>
              <a:ext cx="1383411" cy="823420"/>
            </a:xfrm>
            <a:custGeom>
              <a:avLst/>
              <a:gdLst>
                <a:gd name="T0" fmla="*/ 864 w 1729"/>
                <a:gd name="T1" fmla="*/ 0 h 660"/>
                <a:gd name="T2" fmla="*/ 0 w 1729"/>
                <a:gd name="T3" fmla="*/ 351 h 660"/>
                <a:gd name="T4" fmla="*/ 864 w 1729"/>
                <a:gd name="T5" fmla="*/ 660 h 660"/>
                <a:gd name="T6" fmla="*/ 1729 w 1729"/>
                <a:gd name="T7" fmla="*/ 351 h 660"/>
                <a:gd name="T8" fmla="*/ 864 w 1729"/>
                <a:gd name="T9" fmla="*/ 0 h 660"/>
              </a:gdLst>
              <a:ahLst/>
              <a:cxnLst>
                <a:cxn ang="0">
                  <a:pos x="T0" y="T1"/>
                </a:cxn>
                <a:cxn ang="0">
                  <a:pos x="T2" y="T3"/>
                </a:cxn>
                <a:cxn ang="0">
                  <a:pos x="T4" y="T5"/>
                </a:cxn>
                <a:cxn ang="0">
                  <a:pos x="T6" y="T7"/>
                </a:cxn>
                <a:cxn ang="0">
                  <a:pos x="T8" y="T9"/>
                </a:cxn>
              </a:cxnLst>
              <a:rect l="0" t="0" r="r" b="b"/>
              <a:pathLst>
                <a:path w="1729" h="660">
                  <a:moveTo>
                    <a:pt x="864" y="0"/>
                  </a:moveTo>
                  <a:lnTo>
                    <a:pt x="0" y="351"/>
                  </a:lnTo>
                  <a:lnTo>
                    <a:pt x="864" y="660"/>
                  </a:lnTo>
                  <a:lnTo>
                    <a:pt x="1729" y="351"/>
                  </a:lnTo>
                  <a:lnTo>
                    <a:pt x="864" y="0"/>
                  </a:lnTo>
                  <a:close/>
                </a:path>
              </a:pathLst>
            </a:custGeom>
            <a:solidFill>
              <a:schemeClr val="accent4">
                <a:lumMod val="60000"/>
                <a:lumOff val="40000"/>
                <a:alpha val="79177"/>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F0640B0C-13C3-CB35-1650-DCDC6D16364B}"/>
                </a:ext>
              </a:extLst>
            </p:cNvPr>
            <p:cNvSpPr>
              <a:spLocks/>
            </p:cNvSpPr>
            <p:nvPr/>
          </p:nvSpPr>
          <p:spPr bwMode="auto">
            <a:xfrm>
              <a:off x="2486644" y="3667994"/>
              <a:ext cx="915862" cy="1115190"/>
            </a:xfrm>
            <a:custGeom>
              <a:avLst/>
              <a:gdLst>
                <a:gd name="T0" fmla="*/ 865 w 1145"/>
                <a:gd name="T1" fmla="*/ 0 h 894"/>
                <a:gd name="T2" fmla="*/ 0 w 1145"/>
                <a:gd name="T3" fmla="*/ 309 h 894"/>
                <a:gd name="T4" fmla="*/ 0 w 1145"/>
                <a:gd name="T5" fmla="*/ 894 h 894"/>
                <a:gd name="T6" fmla="*/ 1145 w 1145"/>
                <a:gd name="T7" fmla="*/ 484 h 894"/>
                <a:gd name="T8" fmla="*/ 865 w 1145"/>
                <a:gd name="T9" fmla="*/ 0 h 894"/>
              </a:gdLst>
              <a:ahLst/>
              <a:cxnLst>
                <a:cxn ang="0">
                  <a:pos x="T0" y="T1"/>
                </a:cxn>
                <a:cxn ang="0">
                  <a:pos x="T2" y="T3"/>
                </a:cxn>
                <a:cxn ang="0">
                  <a:pos x="T4" y="T5"/>
                </a:cxn>
                <a:cxn ang="0">
                  <a:pos x="T6" y="T7"/>
                </a:cxn>
                <a:cxn ang="0">
                  <a:pos x="T8" y="T9"/>
                </a:cxn>
              </a:cxnLst>
              <a:rect l="0" t="0" r="r" b="b"/>
              <a:pathLst>
                <a:path w="1145" h="894">
                  <a:moveTo>
                    <a:pt x="865" y="0"/>
                  </a:moveTo>
                  <a:lnTo>
                    <a:pt x="0" y="309"/>
                  </a:lnTo>
                  <a:lnTo>
                    <a:pt x="0" y="894"/>
                  </a:lnTo>
                  <a:lnTo>
                    <a:pt x="1145" y="484"/>
                  </a:lnTo>
                  <a:lnTo>
                    <a:pt x="865" y="0"/>
                  </a:lnTo>
                  <a:close/>
                </a:path>
              </a:pathLst>
            </a:custGeom>
            <a:solidFill>
              <a:schemeClr val="accent4"/>
            </a:solidFill>
            <a:ln>
              <a:noFill/>
            </a:ln>
            <a:effectLst>
              <a:outerShdw blurRad="50800" dist="38100" dir="18900000" algn="bl" rotWithShape="0">
                <a:prstClr val="black">
                  <a:alpha val="40000"/>
                </a:prstClr>
              </a:outerShdw>
            </a:effectLst>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E1AEED9B-8934-3BCC-25BE-6D35E10C0222}"/>
                </a:ext>
              </a:extLst>
            </p:cNvPr>
            <p:cNvSpPr>
              <a:spLocks/>
            </p:cNvSpPr>
            <p:nvPr/>
          </p:nvSpPr>
          <p:spPr bwMode="auto">
            <a:xfrm>
              <a:off x="1571583" y="3667995"/>
              <a:ext cx="915062" cy="1115190"/>
            </a:xfrm>
            <a:custGeom>
              <a:avLst/>
              <a:gdLst>
                <a:gd name="T0" fmla="*/ 0 w 1144"/>
                <a:gd name="T1" fmla="*/ 484 h 894"/>
                <a:gd name="T2" fmla="*/ 1144 w 1144"/>
                <a:gd name="T3" fmla="*/ 894 h 894"/>
                <a:gd name="T4" fmla="*/ 1144 w 1144"/>
                <a:gd name="T5" fmla="*/ 309 h 894"/>
                <a:gd name="T6" fmla="*/ 280 w 1144"/>
                <a:gd name="T7" fmla="*/ 0 h 894"/>
                <a:gd name="T8" fmla="*/ 0 w 1144"/>
                <a:gd name="T9" fmla="*/ 484 h 894"/>
              </a:gdLst>
              <a:ahLst/>
              <a:cxnLst>
                <a:cxn ang="0">
                  <a:pos x="T0" y="T1"/>
                </a:cxn>
                <a:cxn ang="0">
                  <a:pos x="T2" y="T3"/>
                </a:cxn>
                <a:cxn ang="0">
                  <a:pos x="T4" y="T5"/>
                </a:cxn>
                <a:cxn ang="0">
                  <a:pos x="T6" y="T7"/>
                </a:cxn>
                <a:cxn ang="0">
                  <a:pos x="T8" y="T9"/>
                </a:cxn>
              </a:cxnLst>
              <a:rect l="0" t="0" r="r" b="b"/>
              <a:pathLst>
                <a:path w="1144" h="894">
                  <a:moveTo>
                    <a:pt x="0" y="484"/>
                  </a:moveTo>
                  <a:lnTo>
                    <a:pt x="1144" y="894"/>
                  </a:lnTo>
                  <a:lnTo>
                    <a:pt x="1144" y="309"/>
                  </a:lnTo>
                  <a:lnTo>
                    <a:pt x="280" y="0"/>
                  </a:lnTo>
                  <a:lnTo>
                    <a:pt x="0" y="484"/>
                  </a:lnTo>
                  <a:close/>
                </a:path>
              </a:pathLst>
            </a:custGeom>
            <a:solidFill>
              <a:schemeClr val="accent4">
                <a:lumMod val="60000"/>
                <a:lumOff val="40000"/>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6">
              <a:extLst>
                <a:ext uri="{FF2B5EF4-FFF2-40B4-BE49-F238E27FC236}">
                  <a16:creationId xmlns:a16="http://schemas.microsoft.com/office/drawing/2014/main" id="{1CC7574E-9353-7017-DD16-67FE3F5190C7}"/>
                </a:ext>
              </a:extLst>
            </p:cNvPr>
            <p:cNvSpPr>
              <a:spLocks/>
            </p:cNvSpPr>
            <p:nvPr/>
          </p:nvSpPr>
          <p:spPr bwMode="auto">
            <a:xfrm>
              <a:off x="1958533" y="2692554"/>
              <a:ext cx="1052757" cy="823421"/>
            </a:xfrm>
            <a:custGeom>
              <a:avLst/>
              <a:gdLst>
                <a:gd name="T0" fmla="*/ 864 w 1729"/>
                <a:gd name="T1" fmla="*/ 0 h 660"/>
                <a:gd name="T2" fmla="*/ 0 w 1729"/>
                <a:gd name="T3" fmla="*/ 351 h 660"/>
                <a:gd name="T4" fmla="*/ 864 w 1729"/>
                <a:gd name="T5" fmla="*/ 660 h 660"/>
                <a:gd name="T6" fmla="*/ 1729 w 1729"/>
                <a:gd name="T7" fmla="*/ 351 h 660"/>
                <a:gd name="T8" fmla="*/ 864 w 1729"/>
                <a:gd name="T9" fmla="*/ 0 h 660"/>
              </a:gdLst>
              <a:ahLst/>
              <a:cxnLst>
                <a:cxn ang="0">
                  <a:pos x="T0" y="T1"/>
                </a:cxn>
                <a:cxn ang="0">
                  <a:pos x="T2" y="T3"/>
                </a:cxn>
                <a:cxn ang="0">
                  <a:pos x="T4" y="T5"/>
                </a:cxn>
                <a:cxn ang="0">
                  <a:pos x="T6" y="T7"/>
                </a:cxn>
                <a:cxn ang="0">
                  <a:pos x="T8" y="T9"/>
                </a:cxn>
              </a:cxnLst>
              <a:rect l="0" t="0" r="r" b="b"/>
              <a:pathLst>
                <a:path w="1729" h="660">
                  <a:moveTo>
                    <a:pt x="864" y="0"/>
                  </a:moveTo>
                  <a:lnTo>
                    <a:pt x="0" y="351"/>
                  </a:lnTo>
                  <a:lnTo>
                    <a:pt x="864" y="660"/>
                  </a:lnTo>
                  <a:lnTo>
                    <a:pt x="1729" y="351"/>
                  </a:lnTo>
                  <a:lnTo>
                    <a:pt x="864" y="0"/>
                  </a:lnTo>
                  <a:close/>
                </a:path>
              </a:pathLst>
            </a:custGeom>
            <a:solidFill>
              <a:schemeClr val="accent2">
                <a:lumMod val="40000"/>
                <a:lumOff val="60000"/>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1">
              <a:extLst>
                <a:ext uri="{FF2B5EF4-FFF2-40B4-BE49-F238E27FC236}">
                  <a16:creationId xmlns:a16="http://schemas.microsoft.com/office/drawing/2014/main" id="{15C2709B-AEA0-1AEB-81FF-3DDC60E7353F}"/>
                </a:ext>
              </a:extLst>
            </p:cNvPr>
            <p:cNvSpPr>
              <a:spLocks noChangeAspect="1"/>
            </p:cNvSpPr>
            <p:nvPr/>
          </p:nvSpPr>
          <p:spPr bwMode="auto">
            <a:xfrm>
              <a:off x="2485444" y="3111063"/>
              <a:ext cx="674106" cy="820096"/>
            </a:xfrm>
            <a:custGeom>
              <a:avLst/>
              <a:gdLst>
                <a:gd name="T0" fmla="*/ 865 w 1145"/>
                <a:gd name="T1" fmla="*/ 0 h 894"/>
                <a:gd name="T2" fmla="*/ 0 w 1145"/>
                <a:gd name="T3" fmla="*/ 309 h 894"/>
                <a:gd name="T4" fmla="*/ 0 w 1145"/>
                <a:gd name="T5" fmla="*/ 894 h 894"/>
                <a:gd name="T6" fmla="*/ 1145 w 1145"/>
                <a:gd name="T7" fmla="*/ 484 h 894"/>
                <a:gd name="T8" fmla="*/ 865 w 1145"/>
                <a:gd name="T9" fmla="*/ 0 h 894"/>
              </a:gdLst>
              <a:ahLst/>
              <a:cxnLst>
                <a:cxn ang="0">
                  <a:pos x="T0" y="T1"/>
                </a:cxn>
                <a:cxn ang="0">
                  <a:pos x="T2" y="T3"/>
                </a:cxn>
                <a:cxn ang="0">
                  <a:pos x="T4" y="T5"/>
                </a:cxn>
                <a:cxn ang="0">
                  <a:pos x="T6" y="T7"/>
                </a:cxn>
                <a:cxn ang="0">
                  <a:pos x="T8" y="T9"/>
                </a:cxn>
              </a:cxnLst>
              <a:rect l="0" t="0" r="r" b="b"/>
              <a:pathLst>
                <a:path w="1145" h="894">
                  <a:moveTo>
                    <a:pt x="865" y="0"/>
                  </a:moveTo>
                  <a:lnTo>
                    <a:pt x="0" y="309"/>
                  </a:lnTo>
                  <a:lnTo>
                    <a:pt x="0" y="894"/>
                  </a:lnTo>
                  <a:lnTo>
                    <a:pt x="1145" y="484"/>
                  </a:lnTo>
                  <a:lnTo>
                    <a:pt x="865" y="0"/>
                  </a:lnTo>
                  <a:close/>
                </a:path>
              </a:pathLst>
            </a:custGeom>
            <a:solidFill>
              <a:schemeClr val="accent2"/>
            </a:solidFill>
            <a:ln>
              <a:noFill/>
            </a:ln>
            <a:effectLst>
              <a:outerShdw blurRad="50800" dist="38100" dir="18900000" algn="bl" rotWithShape="0">
                <a:prstClr val="black">
                  <a:alpha val="40000"/>
                </a:prstClr>
              </a:outerShdw>
            </a:effectLst>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12">
              <a:extLst>
                <a:ext uri="{FF2B5EF4-FFF2-40B4-BE49-F238E27FC236}">
                  <a16:creationId xmlns:a16="http://schemas.microsoft.com/office/drawing/2014/main" id="{75531973-8163-51D6-486F-C010BE6A6353}"/>
                </a:ext>
              </a:extLst>
            </p:cNvPr>
            <p:cNvSpPr>
              <a:spLocks noChangeAspect="1"/>
            </p:cNvSpPr>
            <p:nvPr/>
          </p:nvSpPr>
          <p:spPr bwMode="auto">
            <a:xfrm>
              <a:off x="1814538" y="3111064"/>
              <a:ext cx="673040" cy="820095"/>
            </a:xfrm>
            <a:custGeom>
              <a:avLst/>
              <a:gdLst>
                <a:gd name="T0" fmla="*/ 0 w 1144"/>
                <a:gd name="T1" fmla="*/ 484 h 894"/>
                <a:gd name="T2" fmla="*/ 1144 w 1144"/>
                <a:gd name="T3" fmla="*/ 894 h 894"/>
                <a:gd name="T4" fmla="*/ 1144 w 1144"/>
                <a:gd name="T5" fmla="*/ 309 h 894"/>
                <a:gd name="T6" fmla="*/ 280 w 1144"/>
                <a:gd name="T7" fmla="*/ 0 h 894"/>
                <a:gd name="T8" fmla="*/ 0 w 1144"/>
                <a:gd name="T9" fmla="*/ 484 h 894"/>
              </a:gdLst>
              <a:ahLst/>
              <a:cxnLst>
                <a:cxn ang="0">
                  <a:pos x="T0" y="T1"/>
                </a:cxn>
                <a:cxn ang="0">
                  <a:pos x="T2" y="T3"/>
                </a:cxn>
                <a:cxn ang="0">
                  <a:pos x="T4" y="T5"/>
                </a:cxn>
                <a:cxn ang="0">
                  <a:pos x="T6" y="T7"/>
                </a:cxn>
                <a:cxn ang="0">
                  <a:pos x="T8" y="T9"/>
                </a:cxn>
              </a:cxnLst>
              <a:rect l="0" t="0" r="r" b="b"/>
              <a:pathLst>
                <a:path w="1144" h="894">
                  <a:moveTo>
                    <a:pt x="0" y="484"/>
                  </a:moveTo>
                  <a:lnTo>
                    <a:pt x="1144" y="894"/>
                  </a:lnTo>
                  <a:lnTo>
                    <a:pt x="1144" y="309"/>
                  </a:lnTo>
                  <a:lnTo>
                    <a:pt x="280" y="0"/>
                  </a:lnTo>
                  <a:lnTo>
                    <a:pt x="0" y="484"/>
                  </a:lnTo>
                  <a:close/>
                </a:path>
              </a:pathLst>
            </a:custGeom>
            <a:solidFill>
              <a:schemeClr val="accent2">
                <a:lumMod val="60000"/>
                <a:lumOff val="40000"/>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Freeform 7">
              <a:extLst>
                <a:ext uri="{FF2B5EF4-FFF2-40B4-BE49-F238E27FC236}">
                  <a16:creationId xmlns:a16="http://schemas.microsoft.com/office/drawing/2014/main" id="{C9F56FD4-074C-BCE7-4F51-CE522E4DE197}"/>
                </a:ext>
              </a:extLst>
            </p:cNvPr>
            <p:cNvSpPr>
              <a:spLocks/>
            </p:cNvSpPr>
            <p:nvPr/>
          </p:nvSpPr>
          <p:spPr bwMode="auto">
            <a:xfrm>
              <a:off x="2480418" y="1676400"/>
              <a:ext cx="483135" cy="1586167"/>
            </a:xfrm>
            <a:custGeom>
              <a:avLst/>
              <a:gdLst>
                <a:gd name="T0" fmla="*/ 0 w 827"/>
                <a:gd name="T1" fmla="*/ 0 h 1741"/>
                <a:gd name="T2" fmla="*/ 0 w 827"/>
                <a:gd name="T3" fmla="*/ 1741 h 1741"/>
                <a:gd name="T4" fmla="*/ 827 w 827"/>
                <a:gd name="T5" fmla="*/ 1445 h 1741"/>
                <a:gd name="T6" fmla="*/ 0 w 827"/>
                <a:gd name="T7" fmla="*/ 0 h 1741"/>
              </a:gdLst>
              <a:ahLst/>
              <a:cxnLst>
                <a:cxn ang="0">
                  <a:pos x="T0" y="T1"/>
                </a:cxn>
                <a:cxn ang="0">
                  <a:pos x="T2" y="T3"/>
                </a:cxn>
                <a:cxn ang="0">
                  <a:pos x="T4" y="T5"/>
                </a:cxn>
                <a:cxn ang="0">
                  <a:pos x="T6" y="T7"/>
                </a:cxn>
              </a:cxnLst>
              <a:rect l="0" t="0" r="r" b="b"/>
              <a:pathLst>
                <a:path w="827" h="1741">
                  <a:moveTo>
                    <a:pt x="0" y="0"/>
                  </a:moveTo>
                  <a:lnTo>
                    <a:pt x="0" y="1741"/>
                  </a:lnTo>
                  <a:lnTo>
                    <a:pt x="827" y="1445"/>
                  </a:lnTo>
                  <a:lnTo>
                    <a:pt x="0" y="0"/>
                  </a:lnTo>
                  <a:close/>
                </a:path>
              </a:pathLst>
            </a:custGeom>
            <a:solidFill>
              <a:schemeClr val="accent6">
                <a:lumMod val="60000"/>
                <a:lumOff val="40000"/>
              </a:schemeClr>
            </a:solidFill>
            <a:ln>
              <a:noFill/>
            </a:ln>
            <a:effectLst>
              <a:outerShdw blurRad="50800" dist="38100" dir="18900000" algn="bl" rotWithShape="0">
                <a:prstClr val="black">
                  <a:alpha val="40000"/>
                </a:prstClr>
              </a:outerShdw>
            </a:effectLst>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8">
              <a:extLst>
                <a:ext uri="{FF2B5EF4-FFF2-40B4-BE49-F238E27FC236}">
                  <a16:creationId xmlns:a16="http://schemas.microsoft.com/office/drawing/2014/main" id="{6C17305A-46C4-7FC9-34C1-31EE7B6FCEC7}"/>
                </a:ext>
              </a:extLst>
            </p:cNvPr>
            <p:cNvSpPr>
              <a:spLocks/>
            </p:cNvSpPr>
            <p:nvPr/>
          </p:nvSpPr>
          <p:spPr bwMode="auto">
            <a:xfrm>
              <a:off x="1997286" y="1676400"/>
              <a:ext cx="483135" cy="1586167"/>
            </a:xfrm>
            <a:custGeom>
              <a:avLst/>
              <a:gdLst>
                <a:gd name="T0" fmla="*/ 827 w 827"/>
                <a:gd name="T1" fmla="*/ 1741 h 1741"/>
                <a:gd name="T2" fmla="*/ 827 w 827"/>
                <a:gd name="T3" fmla="*/ 0 h 1741"/>
                <a:gd name="T4" fmla="*/ 0 w 827"/>
                <a:gd name="T5" fmla="*/ 1445 h 1741"/>
                <a:gd name="T6" fmla="*/ 827 w 827"/>
                <a:gd name="T7" fmla="*/ 1741 h 1741"/>
              </a:gdLst>
              <a:ahLst/>
              <a:cxnLst>
                <a:cxn ang="0">
                  <a:pos x="T0" y="T1"/>
                </a:cxn>
                <a:cxn ang="0">
                  <a:pos x="T2" y="T3"/>
                </a:cxn>
                <a:cxn ang="0">
                  <a:pos x="T4" y="T5"/>
                </a:cxn>
                <a:cxn ang="0">
                  <a:pos x="T6" y="T7"/>
                </a:cxn>
              </a:cxnLst>
              <a:rect l="0" t="0" r="r" b="b"/>
              <a:pathLst>
                <a:path w="827" h="1741">
                  <a:moveTo>
                    <a:pt x="827" y="1741"/>
                  </a:moveTo>
                  <a:lnTo>
                    <a:pt x="827" y="0"/>
                  </a:lnTo>
                  <a:lnTo>
                    <a:pt x="0" y="1445"/>
                  </a:lnTo>
                  <a:lnTo>
                    <a:pt x="827" y="1741"/>
                  </a:lnTo>
                  <a:close/>
                </a:path>
              </a:pathLst>
            </a:custGeom>
            <a:solidFill>
              <a:schemeClr val="accent6">
                <a:lumMod val="40000"/>
                <a:lumOff val="60000"/>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grpSp>
      <p:cxnSp>
        <p:nvCxnSpPr>
          <p:cNvPr id="26" name="Straight Arrow Connector 25">
            <a:extLst>
              <a:ext uri="{FF2B5EF4-FFF2-40B4-BE49-F238E27FC236}">
                <a16:creationId xmlns:a16="http://schemas.microsoft.com/office/drawing/2014/main" id="{E4021C05-2122-7087-5AD3-1413AD359126}"/>
              </a:ext>
            </a:extLst>
          </p:cNvPr>
          <p:cNvCxnSpPr>
            <a:cxnSpLocks/>
          </p:cNvCxnSpPr>
          <p:nvPr/>
        </p:nvCxnSpPr>
        <p:spPr>
          <a:xfrm flipH="1" flipV="1">
            <a:off x="1066456" y="1236968"/>
            <a:ext cx="728221" cy="1563771"/>
          </a:xfrm>
          <a:prstGeom prst="straightConnector1">
            <a:avLst/>
          </a:prstGeom>
          <a:ln w="15875">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89672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A7FCA-CC4A-6CE8-5422-5FD6A00F2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46F71-FE9B-E546-2A77-19086AB2EE8D}"/>
              </a:ext>
            </a:extLst>
          </p:cNvPr>
          <p:cNvSpPr>
            <a:spLocks noGrp="1"/>
          </p:cNvSpPr>
          <p:nvPr>
            <p:ph type="title"/>
          </p:nvPr>
        </p:nvSpPr>
        <p:spPr/>
        <p:txBody>
          <a:bodyPr/>
          <a:lstStyle/>
          <a:p>
            <a:r>
              <a:rPr lang="en-US"/>
              <a:t>Monitoring of key metrics per project and team to provide all necessary information to drive improvements process and measure outcomes</a:t>
            </a:r>
          </a:p>
        </p:txBody>
      </p:sp>
      <p:sp>
        <p:nvSpPr>
          <p:cNvPr id="4" name="Text Placeholder 3">
            <a:extLst>
              <a:ext uri="{FF2B5EF4-FFF2-40B4-BE49-F238E27FC236}">
                <a16:creationId xmlns:a16="http://schemas.microsoft.com/office/drawing/2014/main" id="{CC6EB556-357F-56E8-5A4E-5BCF45162866}"/>
              </a:ext>
            </a:extLst>
          </p:cNvPr>
          <p:cNvSpPr>
            <a:spLocks noGrp="1"/>
          </p:cNvSpPr>
          <p:nvPr>
            <p:ph type="body" sz="quarter" idx="15"/>
          </p:nvPr>
        </p:nvSpPr>
        <p:spPr>
          <a:xfrm>
            <a:off x="457200" y="382446"/>
            <a:ext cx="4313518" cy="287606"/>
          </a:xfrm>
        </p:spPr>
        <p:txBody>
          <a:bodyPr/>
          <a:lstStyle/>
          <a:p>
            <a:r>
              <a:rPr lang="en-US"/>
              <a:t>Innovation center: People</a:t>
            </a:r>
          </a:p>
        </p:txBody>
      </p:sp>
      <p:sp>
        <p:nvSpPr>
          <p:cNvPr id="7" name="Rectangle 6">
            <a:extLst>
              <a:ext uri="{FF2B5EF4-FFF2-40B4-BE49-F238E27FC236}">
                <a16:creationId xmlns:a16="http://schemas.microsoft.com/office/drawing/2014/main" id="{D1470AAE-5FE6-81A9-5D1E-27C962B971B0}"/>
              </a:ext>
            </a:extLst>
          </p:cNvPr>
          <p:cNvSpPr/>
          <p:nvPr/>
        </p:nvSpPr>
        <p:spPr>
          <a:xfrm>
            <a:off x="5298960" y="1494324"/>
            <a:ext cx="6372483" cy="4742123"/>
          </a:xfrm>
          <a:prstGeom prst="rect">
            <a:avLst/>
          </a:prstGeom>
          <a:noFill/>
          <a:ln w="15875">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a:ln>
                <a:noFill/>
              </a:ln>
              <a:solidFill>
                <a:srgbClr val="FFFFFF"/>
              </a:solidFill>
              <a:effectLst/>
              <a:uLnTx/>
              <a:uFillTx/>
              <a:latin typeface="Calibri" panose="020F0502020204030204"/>
              <a:ea typeface="Calibri"/>
              <a:cs typeface="Arial"/>
            </a:endParaRPr>
          </a:p>
        </p:txBody>
      </p:sp>
      <p:sp>
        <p:nvSpPr>
          <p:cNvPr id="6" name="Rounded Rectangle 7">
            <a:extLst>
              <a:ext uri="{FF2B5EF4-FFF2-40B4-BE49-F238E27FC236}">
                <a16:creationId xmlns:a16="http://schemas.microsoft.com/office/drawing/2014/main" id="{78F0C3DE-F02E-C039-6D94-6F24D970DC27}"/>
              </a:ext>
            </a:extLst>
          </p:cNvPr>
          <p:cNvSpPr/>
          <p:nvPr/>
        </p:nvSpPr>
        <p:spPr>
          <a:xfrm>
            <a:off x="5359267" y="1557014"/>
            <a:ext cx="1822047" cy="1667084"/>
          </a:xfrm>
          <a:prstGeom prst="roundRect">
            <a:avLst>
              <a:gd name="adj" fmla="val 12298"/>
            </a:avLst>
          </a:prstGeom>
          <a:solidFill>
            <a:schemeClr val="accent4">
              <a:alpha val="20000"/>
            </a:schemeClr>
          </a:solidFill>
          <a:effectLst/>
        </p:spPr>
        <p:style>
          <a:lnRef idx="0">
            <a:schemeClr val="accent3"/>
          </a:lnRef>
          <a:fillRef idx="3">
            <a:schemeClr val="accent3"/>
          </a:fillRef>
          <a:effectRef idx="3">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Calibri"/>
                <a:cs typeface="Calibri" panose="020F0502020204030204" pitchFamily="34" charset="0"/>
              </a:rPr>
              <a:t>Metrics Data Model</a:t>
            </a:r>
          </a:p>
        </p:txBody>
      </p:sp>
      <p:sp>
        <p:nvSpPr>
          <p:cNvPr id="14" name="Rounded Rectangle 64">
            <a:extLst>
              <a:ext uri="{FF2B5EF4-FFF2-40B4-BE49-F238E27FC236}">
                <a16:creationId xmlns:a16="http://schemas.microsoft.com/office/drawing/2014/main" id="{F1E03311-C823-9E9C-2D83-FE1DE15EFA33}"/>
              </a:ext>
            </a:extLst>
          </p:cNvPr>
          <p:cNvSpPr/>
          <p:nvPr/>
        </p:nvSpPr>
        <p:spPr>
          <a:xfrm>
            <a:off x="5364276" y="3258604"/>
            <a:ext cx="1818625" cy="2928640"/>
          </a:xfrm>
          <a:prstGeom prst="roundRect">
            <a:avLst>
              <a:gd name="adj" fmla="val 8862"/>
            </a:avLst>
          </a:prstGeom>
          <a:solidFill>
            <a:schemeClr val="accent4">
              <a:alpha val="20000"/>
            </a:schemeClr>
          </a:solidFill>
          <a:effectLst/>
        </p:spPr>
        <p:style>
          <a:lnRef idx="0">
            <a:schemeClr val="accent3"/>
          </a:lnRef>
          <a:fillRef idx="3">
            <a:schemeClr val="accent3"/>
          </a:fillRef>
          <a:effectRef idx="3">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Metric Calculators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(120+ OOTB)</a:t>
            </a:r>
          </a:p>
        </p:txBody>
      </p:sp>
      <p:sp>
        <p:nvSpPr>
          <p:cNvPr id="15" name="Rounded Rectangle 55">
            <a:extLst>
              <a:ext uri="{FF2B5EF4-FFF2-40B4-BE49-F238E27FC236}">
                <a16:creationId xmlns:a16="http://schemas.microsoft.com/office/drawing/2014/main" id="{2AEF27F1-4BA6-48EF-0324-7025CEFEA984}"/>
              </a:ext>
            </a:extLst>
          </p:cNvPr>
          <p:cNvSpPr/>
          <p:nvPr/>
        </p:nvSpPr>
        <p:spPr>
          <a:xfrm>
            <a:off x="5643805" y="1971784"/>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Work Management</a:t>
            </a:r>
          </a:p>
        </p:txBody>
      </p:sp>
      <p:sp>
        <p:nvSpPr>
          <p:cNvPr id="21" name="Rounded Rectangle 56">
            <a:extLst>
              <a:ext uri="{FF2B5EF4-FFF2-40B4-BE49-F238E27FC236}">
                <a16:creationId xmlns:a16="http://schemas.microsoft.com/office/drawing/2014/main" id="{18CEB782-5170-F1C3-FB77-E0C3C5B4F300}"/>
              </a:ext>
            </a:extLst>
          </p:cNvPr>
          <p:cNvSpPr/>
          <p:nvPr/>
        </p:nvSpPr>
        <p:spPr>
          <a:xfrm>
            <a:off x="5643805" y="2852428"/>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CI / CD</a:t>
            </a:r>
          </a:p>
        </p:txBody>
      </p:sp>
      <p:sp>
        <p:nvSpPr>
          <p:cNvPr id="22" name="Rounded Rectangle 57">
            <a:extLst>
              <a:ext uri="{FF2B5EF4-FFF2-40B4-BE49-F238E27FC236}">
                <a16:creationId xmlns:a16="http://schemas.microsoft.com/office/drawing/2014/main" id="{28098A59-57D4-73E4-0202-2FA3AB3F9DE8}"/>
              </a:ext>
            </a:extLst>
          </p:cNvPr>
          <p:cNvSpPr/>
          <p:nvPr/>
        </p:nvSpPr>
        <p:spPr>
          <a:xfrm>
            <a:off x="5643805" y="2265332"/>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Source Code Mgmt.</a:t>
            </a:r>
          </a:p>
        </p:txBody>
      </p:sp>
      <p:sp>
        <p:nvSpPr>
          <p:cNvPr id="23" name="Rounded Rectangle 58">
            <a:extLst>
              <a:ext uri="{FF2B5EF4-FFF2-40B4-BE49-F238E27FC236}">
                <a16:creationId xmlns:a16="http://schemas.microsoft.com/office/drawing/2014/main" id="{2859190F-F8EB-15B5-7EF5-B2089942DA1E}"/>
              </a:ext>
            </a:extLst>
          </p:cNvPr>
          <p:cNvSpPr/>
          <p:nvPr/>
        </p:nvSpPr>
        <p:spPr>
          <a:xfrm>
            <a:off x="5643805" y="2558880"/>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Code Quality</a:t>
            </a:r>
          </a:p>
        </p:txBody>
      </p:sp>
      <p:sp>
        <p:nvSpPr>
          <p:cNvPr id="25" name="Rounded Rectangle 68">
            <a:extLst>
              <a:ext uri="{FF2B5EF4-FFF2-40B4-BE49-F238E27FC236}">
                <a16:creationId xmlns:a16="http://schemas.microsoft.com/office/drawing/2014/main" id="{11573ABC-AC88-546B-F061-8BA275AE2970}"/>
              </a:ext>
            </a:extLst>
          </p:cNvPr>
          <p:cNvSpPr/>
          <p:nvPr/>
        </p:nvSpPr>
        <p:spPr>
          <a:xfrm>
            <a:off x="5628448" y="3879161"/>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Delivery Forecast</a:t>
            </a:r>
          </a:p>
        </p:txBody>
      </p:sp>
      <p:sp>
        <p:nvSpPr>
          <p:cNvPr id="26" name="Rounded Rectangle 69">
            <a:extLst>
              <a:ext uri="{FF2B5EF4-FFF2-40B4-BE49-F238E27FC236}">
                <a16:creationId xmlns:a16="http://schemas.microsoft.com/office/drawing/2014/main" id="{FAF4FCFE-894D-C1E0-65AB-0AA81D46DC7B}"/>
              </a:ext>
            </a:extLst>
          </p:cNvPr>
          <p:cNvSpPr/>
          <p:nvPr/>
        </p:nvSpPr>
        <p:spPr>
          <a:xfrm>
            <a:off x="5628448" y="4542105"/>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Quality Debt</a:t>
            </a:r>
          </a:p>
        </p:txBody>
      </p:sp>
      <p:sp>
        <p:nvSpPr>
          <p:cNvPr id="27" name="Rounded Rectangle 70">
            <a:extLst>
              <a:ext uri="{FF2B5EF4-FFF2-40B4-BE49-F238E27FC236}">
                <a16:creationId xmlns:a16="http://schemas.microsoft.com/office/drawing/2014/main" id="{31909523-809C-17F6-D561-8D08A038D753}"/>
              </a:ext>
            </a:extLst>
          </p:cNvPr>
          <p:cNvSpPr/>
          <p:nvPr/>
        </p:nvSpPr>
        <p:spPr>
          <a:xfrm>
            <a:off x="5628448" y="4210633"/>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Defect Leakage</a:t>
            </a:r>
          </a:p>
        </p:txBody>
      </p:sp>
      <p:sp>
        <p:nvSpPr>
          <p:cNvPr id="28" name="Rounded Rectangle 71">
            <a:extLst>
              <a:ext uri="{FF2B5EF4-FFF2-40B4-BE49-F238E27FC236}">
                <a16:creationId xmlns:a16="http://schemas.microsoft.com/office/drawing/2014/main" id="{BB08BB00-CEBB-9D26-8FC5-456115923246}"/>
              </a:ext>
            </a:extLst>
          </p:cNvPr>
          <p:cNvSpPr/>
          <p:nvPr/>
        </p:nvSpPr>
        <p:spPr>
          <a:xfrm>
            <a:off x="5628448" y="4873577"/>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Commitment Rate</a:t>
            </a:r>
          </a:p>
        </p:txBody>
      </p:sp>
      <p:sp>
        <p:nvSpPr>
          <p:cNvPr id="30" name="Rounded Rectangle 72">
            <a:extLst>
              <a:ext uri="{FF2B5EF4-FFF2-40B4-BE49-F238E27FC236}">
                <a16:creationId xmlns:a16="http://schemas.microsoft.com/office/drawing/2014/main" id="{45E49AA1-9B6C-C32C-0549-A6A02D72BACF}"/>
              </a:ext>
            </a:extLst>
          </p:cNvPr>
          <p:cNvSpPr/>
          <p:nvPr/>
        </p:nvSpPr>
        <p:spPr>
          <a:xfrm>
            <a:off x="5628448" y="5536521"/>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Pipeline Red Time</a:t>
            </a:r>
          </a:p>
        </p:txBody>
      </p:sp>
      <p:sp>
        <p:nvSpPr>
          <p:cNvPr id="52" name="Rounded Rectangle 73">
            <a:extLst>
              <a:ext uri="{FF2B5EF4-FFF2-40B4-BE49-F238E27FC236}">
                <a16:creationId xmlns:a16="http://schemas.microsoft.com/office/drawing/2014/main" id="{5AB6D99C-1832-7BED-5E56-CCB994088B8D}"/>
              </a:ext>
            </a:extLst>
          </p:cNvPr>
          <p:cNvSpPr/>
          <p:nvPr/>
        </p:nvSpPr>
        <p:spPr>
          <a:xfrm>
            <a:off x="5628448" y="5867996"/>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a:t>
            </a:r>
          </a:p>
        </p:txBody>
      </p:sp>
      <p:sp>
        <p:nvSpPr>
          <p:cNvPr id="54" name="Rounded Rectangle 76">
            <a:extLst>
              <a:ext uri="{FF2B5EF4-FFF2-40B4-BE49-F238E27FC236}">
                <a16:creationId xmlns:a16="http://schemas.microsoft.com/office/drawing/2014/main" id="{8D9C8B5A-CDC8-4C29-51D3-BC15AA2C1C0C}"/>
              </a:ext>
            </a:extLst>
          </p:cNvPr>
          <p:cNvSpPr/>
          <p:nvPr/>
        </p:nvSpPr>
        <p:spPr>
          <a:xfrm>
            <a:off x="5628448" y="5205049"/>
            <a:ext cx="1219200" cy="24384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Calibri"/>
                <a:cs typeface="Arial"/>
              </a:rPr>
              <a:t>Feature Lead Time</a:t>
            </a:r>
          </a:p>
        </p:txBody>
      </p:sp>
      <p:sp>
        <p:nvSpPr>
          <p:cNvPr id="55" name="Rounded Rectangle 81">
            <a:extLst>
              <a:ext uri="{FF2B5EF4-FFF2-40B4-BE49-F238E27FC236}">
                <a16:creationId xmlns:a16="http://schemas.microsoft.com/office/drawing/2014/main" id="{AC65AC34-41C6-70A6-F6C0-120D2AC4C075}"/>
              </a:ext>
            </a:extLst>
          </p:cNvPr>
          <p:cNvSpPr/>
          <p:nvPr/>
        </p:nvSpPr>
        <p:spPr>
          <a:xfrm>
            <a:off x="7241621" y="1557013"/>
            <a:ext cx="1925972" cy="888000"/>
          </a:xfrm>
          <a:prstGeom prst="roundRect">
            <a:avLst/>
          </a:prstGeom>
          <a:gradFill>
            <a:gsLst>
              <a:gs pos="0">
                <a:schemeClr val="accent2"/>
              </a:gs>
              <a:gs pos="23000">
                <a:schemeClr val="accent2">
                  <a:lumMod val="75000"/>
                </a:schemeClr>
              </a:gs>
              <a:gs pos="100000">
                <a:schemeClr val="accent4"/>
              </a:gs>
            </a:gsLst>
            <a:lin ang="3000000" scaled="0"/>
          </a:gradFill>
          <a:ln>
            <a:noFill/>
          </a:ln>
          <a:effectLst/>
        </p:spPr>
        <p:txBody>
          <a:bodyPr wrap="square" lIns="216000" tIns="0" rIns="21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Are we on track?</a:t>
            </a:r>
          </a:p>
        </p:txBody>
      </p:sp>
      <p:sp>
        <p:nvSpPr>
          <p:cNvPr id="56" name="Rounded Rectangle 82">
            <a:extLst>
              <a:ext uri="{FF2B5EF4-FFF2-40B4-BE49-F238E27FC236}">
                <a16:creationId xmlns:a16="http://schemas.microsoft.com/office/drawing/2014/main" id="{A87934CA-B79A-1325-C96F-39B78B7350C7}"/>
              </a:ext>
            </a:extLst>
          </p:cNvPr>
          <p:cNvSpPr/>
          <p:nvPr/>
        </p:nvSpPr>
        <p:spPr>
          <a:xfrm>
            <a:off x="7241621" y="2516449"/>
            <a:ext cx="1925972" cy="888000"/>
          </a:xfrm>
          <a:prstGeom prst="roundRect">
            <a:avLst/>
          </a:prstGeom>
          <a:gradFill>
            <a:gsLst>
              <a:gs pos="0">
                <a:schemeClr val="accent2"/>
              </a:gs>
              <a:gs pos="23000">
                <a:schemeClr val="accent2">
                  <a:lumMod val="75000"/>
                </a:schemeClr>
              </a:gs>
              <a:gs pos="100000">
                <a:schemeClr val="accent4"/>
              </a:gs>
            </a:gsLst>
            <a:lin ang="3000000" scaled="0"/>
          </a:gradFill>
          <a:ln>
            <a:noFill/>
          </a:ln>
          <a:effectLst/>
        </p:spPr>
        <p:txBody>
          <a:bodyPr wrap="square" lIns="216000" tIns="0" rIns="21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How reliable are team commitments? </a:t>
            </a:r>
          </a:p>
        </p:txBody>
      </p:sp>
      <p:sp>
        <p:nvSpPr>
          <p:cNvPr id="57" name="Rounded Rectangle 83">
            <a:extLst>
              <a:ext uri="{FF2B5EF4-FFF2-40B4-BE49-F238E27FC236}">
                <a16:creationId xmlns:a16="http://schemas.microsoft.com/office/drawing/2014/main" id="{8247DA69-163F-AB22-C197-920030C47384}"/>
              </a:ext>
            </a:extLst>
          </p:cNvPr>
          <p:cNvSpPr/>
          <p:nvPr/>
        </p:nvSpPr>
        <p:spPr>
          <a:xfrm>
            <a:off x="7241621" y="3475885"/>
            <a:ext cx="1925972" cy="888000"/>
          </a:xfrm>
          <a:prstGeom prst="roundRect">
            <a:avLst/>
          </a:prstGeom>
          <a:gradFill>
            <a:gsLst>
              <a:gs pos="0">
                <a:schemeClr val="accent2"/>
              </a:gs>
              <a:gs pos="23000">
                <a:schemeClr val="accent2">
                  <a:lumMod val="75000"/>
                </a:schemeClr>
              </a:gs>
              <a:gs pos="100000">
                <a:schemeClr val="accent4"/>
              </a:gs>
            </a:gsLst>
            <a:lin ang="3000000" scaled="0"/>
          </a:gradFill>
          <a:ln>
            <a:noFill/>
          </a:ln>
          <a:effectLst/>
        </p:spPr>
        <p:txBody>
          <a:bodyPr wrap="square" lIns="216000" tIns="0" rIns="21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How efficient is the testing?</a:t>
            </a:r>
          </a:p>
        </p:txBody>
      </p:sp>
      <p:sp>
        <p:nvSpPr>
          <p:cNvPr id="58" name="Rounded Rectangle 84">
            <a:extLst>
              <a:ext uri="{FF2B5EF4-FFF2-40B4-BE49-F238E27FC236}">
                <a16:creationId xmlns:a16="http://schemas.microsoft.com/office/drawing/2014/main" id="{43E6FA5C-2493-3F79-4F29-FA086CD70C77}"/>
              </a:ext>
            </a:extLst>
          </p:cNvPr>
          <p:cNvSpPr/>
          <p:nvPr/>
        </p:nvSpPr>
        <p:spPr>
          <a:xfrm>
            <a:off x="7241621" y="4435321"/>
            <a:ext cx="1925972" cy="888000"/>
          </a:xfrm>
          <a:prstGeom prst="roundRect">
            <a:avLst/>
          </a:prstGeom>
          <a:gradFill>
            <a:gsLst>
              <a:gs pos="0">
                <a:schemeClr val="accent2"/>
              </a:gs>
              <a:gs pos="23000">
                <a:schemeClr val="accent2">
                  <a:lumMod val="75000"/>
                </a:schemeClr>
              </a:gs>
              <a:gs pos="100000">
                <a:schemeClr val="accent4"/>
              </a:gs>
            </a:gsLst>
            <a:lin ang="3000000" scaled="0"/>
          </a:gradFill>
          <a:ln>
            <a:noFill/>
          </a:ln>
          <a:effectLst/>
        </p:spPr>
        <p:txBody>
          <a:bodyPr wrap="square" lIns="216000" tIns="0" rIns="21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How good we are about planning?</a:t>
            </a:r>
          </a:p>
        </p:txBody>
      </p:sp>
      <p:sp>
        <p:nvSpPr>
          <p:cNvPr id="59" name="Rounded Rectangle 89">
            <a:extLst>
              <a:ext uri="{FF2B5EF4-FFF2-40B4-BE49-F238E27FC236}">
                <a16:creationId xmlns:a16="http://schemas.microsoft.com/office/drawing/2014/main" id="{3A1432D8-40F7-437E-3188-39505FE4A781}"/>
              </a:ext>
            </a:extLst>
          </p:cNvPr>
          <p:cNvSpPr/>
          <p:nvPr/>
        </p:nvSpPr>
        <p:spPr bwMode="auto">
          <a:xfrm>
            <a:off x="4053896" y="1483197"/>
            <a:ext cx="1058725" cy="4742122"/>
          </a:xfrm>
          <a:prstGeom prst="roundRect">
            <a:avLst>
              <a:gd name="adj" fmla="val 9544"/>
            </a:avLst>
          </a:prstGeom>
          <a:solidFill>
            <a:schemeClr val="accent5">
              <a:alpha val="2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2400" b="0" i="0" u="none" strike="noStrike" kern="120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grpSp>
        <p:nvGrpSpPr>
          <p:cNvPr id="60" name="Group 59">
            <a:extLst>
              <a:ext uri="{FF2B5EF4-FFF2-40B4-BE49-F238E27FC236}">
                <a16:creationId xmlns:a16="http://schemas.microsoft.com/office/drawing/2014/main" id="{1492C591-A2D5-9943-4D71-6AA8C92EAD2D}"/>
              </a:ext>
            </a:extLst>
          </p:cNvPr>
          <p:cNvGrpSpPr/>
          <p:nvPr/>
        </p:nvGrpSpPr>
        <p:grpSpPr>
          <a:xfrm>
            <a:off x="4179135" y="3485238"/>
            <a:ext cx="808247" cy="674036"/>
            <a:chOff x="4120966" y="3394416"/>
            <a:chExt cx="808247" cy="674035"/>
          </a:xfrm>
        </p:grpSpPr>
        <p:pic>
          <p:nvPicPr>
            <p:cNvPr id="61" name="Picture 60">
              <a:extLst>
                <a:ext uri="{FF2B5EF4-FFF2-40B4-BE49-F238E27FC236}">
                  <a16:creationId xmlns:a16="http://schemas.microsoft.com/office/drawing/2014/main" id="{FCB2720F-D5BD-742D-C015-46A6AF28B9CC}"/>
                </a:ext>
              </a:extLst>
            </p:cNvPr>
            <p:cNvPicPr>
              <a:picLocks noChangeAspect="1"/>
            </p:cNvPicPr>
            <p:nvPr/>
          </p:nvPicPr>
          <p:blipFill>
            <a:blip r:embed="rId2"/>
            <a:stretch>
              <a:fillRect/>
            </a:stretch>
          </p:blipFill>
          <p:spPr>
            <a:xfrm>
              <a:off x="4337630" y="3394416"/>
              <a:ext cx="374919" cy="351487"/>
            </a:xfrm>
            <a:prstGeom prst="rect">
              <a:avLst/>
            </a:prstGeom>
          </p:spPr>
        </p:pic>
        <p:sp>
          <p:nvSpPr>
            <p:cNvPr id="62" name="TextBox 61">
              <a:extLst>
                <a:ext uri="{FF2B5EF4-FFF2-40B4-BE49-F238E27FC236}">
                  <a16:creationId xmlns:a16="http://schemas.microsoft.com/office/drawing/2014/main" id="{02709F0E-83E2-D702-52DD-E3327E07A5E3}"/>
                </a:ext>
              </a:extLst>
            </p:cNvPr>
            <p:cNvSpPr txBox="1"/>
            <p:nvPr/>
          </p:nvSpPr>
          <p:spPr bwMode="gray">
            <a:xfrm>
              <a:off x="4120966" y="3830565"/>
              <a:ext cx="808247" cy="237886"/>
            </a:xfrm>
            <a:prstGeom prst="rect">
              <a:avLst/>
            </a:prstGeom>
            <a:noFill/>
            <a:ln>
              <a:noFill/>
            </a:ln>
          </p:spPr>
          <p:txBody>
            <a:bodyPr wrap="square" rtlCol="0">
              <a:spAutoFit/>
            </a:bodyPr>
            <a:lstStyle/>
            <a:p>
              <a:pPr marL="0" marR="0" lvl="0" indent="0" algn="ctr" defTabSz="914309" rtl="0" eaLnBrk="1" fontAlgn="auto" latinLnBrk="0" hangingPunct="1">
                <a:lnSpc>
                  <a:spcPct val="90000"/>
                </a:lnSpc>
                <a:spcBef>
                  <a:spcPts val="800"/>
                </a:spcBef>
                <a:spcAft>
                  <a:spcPts val="0"/>
                </a:spcAft>
                <a:buClrTx/>
                <a:buSzTx/>
                <a:buFontTx/>
                <a:buNone/>
                <a:tabLst/>
                <a:defRPr/>
              </a:pPr>
              <a:r>
                <a:rPr kumimoji="0" lang="en-US" sz="1051"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Load data</a:t>
              </a:r>
            </a:p>
          </p:txBody>
        </p:sp>
      </p:grpSp>
      <p:cxnSp>
        <p:nvCxnSpPr>
          <p:cNvPr id="63" name="Straight Connector 62">
            <a:extLst>
              <a:ext uri="{FF2B5EF4-FFF2-40B4-BE49-F238E27FC236}">
                <a16:creationId xmlns:a16="http://schemas.microsoft.com/office/drawing/2014/main" id="{F7D0105B-42B8-9DDE-3CBF-C3F39AC64549}"/>
              </a:ext>
            </a:extLst>
          </p:cNvPr>
          <p:cNvCxnSpPr>
            <a:cxnSpLocks/>
          </p:cNvCxnSpPr>
          <p:nvPr/>
        </p:nvCxnSpPr>
        <p:spPr>
          <a:xfrm>
            <a:off x="4287411" y="6000140"/>
            <a:ext cx="591695" cy="0"/>
          </a:xfrm>
          <a:prstGeom prst="line">
            <a:avLst/>
          </a:prstGeom>
          <a:ln w="19050" cap="rnd">
            <a:solidFill>
              <a:schemeClr val="accent2">
                <a:lumMod val="5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93F2DD76-180A-4C69-92DE-4B48D2BBE197}"/>
              </a:ext>
            </a:extLst>
          </p:cNvPr>
          <p:cNvCxnSpPr>
            <a:cxnSpLocks/>
          </p:cNvCxnSpPr>
          <p:nvPr/>
        </p:nvCxnSpPr>
        <p:spPr>
          <a:xfrm>
            <a:off x="4287411" y="1789531"/>
            <a:ext cx="591695" cy="0"/>
          </a:xfrm>
          <a:prstGeom prst="line">
            <a:avLst/>
          </a:prstGeom>
          <a:ln w="19050" cap="rnd">
            <a:solidFill>
              <a:schemeClr val="accent2">
                <a:lumMod val="5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2CAC8A3-9883-C353-8F65-12C6C6169BA9}"/>
              </a:ext>
            </a:extLst>
          </p:cNvPr>
          <p:cNvGrpSpPr/>
          <p:nvPr/>
        </p:nvGrpSpPr>
        <p:grpSpPr>
          <a:xfrm>
            <a:off x="9241957" y="1596669"/>
            <a:ext cx="2295750" cy="4546697"/>
            <a:chOff x="9241957" y="1596669"/>
            <a:chExt cx="2295750" cy="4546697"/>
          </a:xfrm>
        </p:grpSpPr>
        <p:pic>
          <p:nvPicPr>
            <p:cNvPr id="9" name="Picture 8">
              <a:extLst>
                <a:ext uri="{FF2B5EF4-FFF2-40B4-BE49-F238E27FC236}">
                  <a16:creationId xmlns:a16="http://schemas.microsoft.com/office/drawing/2014/main" id="{083FA723-4D82-2817-9A7A-DC345BF025BA}"/>
                </a:ext>
              </a:extLst>
            </p:cNvPr>
            <p:cNvPicPr>
              <a:picLocks noChangeAspect="1"/>
            </p:cNvPicPr>
            <p:nvPr/>
          </p:nvPicPr>
          <p:blipFill>
            <a:blip r:embed="rId3"/>
            <a:stretch>
              <a:fillRect/>
            </a:stretch>
          </p:blipFill>
          <p:spPr>
            <a:xfrm>
              <a:off x="9254285" y="5144622"/>
              <a:ext cx="2283422" cy="998744"/>
            </a:xfrm>
            <a:prstGeom prst="rect">
              <a:avLst/>
            </a:prstGeom>
            <a:ln>
              <a:noFill/>
            </a:ln>
            <a:effectLst>
              <a:outerShdw blurRad="50800" dist="38100" dir="2700000" algn="ctr" rotWithShape="0">
                <a:srgbClr val="000000">
                  <a:alpha val="40000"/>
                </a:srgbClr>
              </a:outerShdw>
            </a:effectLst>
          </p:spPr>
        </p:pic>
        <p:pic>
          <p:nvPicPr>
            <p:cNvPr id="10" name="Picture 9">
              <a:extLst>
                <a:ext uri="{FF2B5EF4-FFF2-40B4-BE49-F238E27FC236}">
                  <a16:creationId xmlns:a16="http://schemas.microsoft.com/office/drawing/2014/main" id="{D5735C93-C677-2BBA-B99F-C2C4B506C07E}"/>
                </a:ext>
              </a:extLst>
            </p:cNvPr>
            <p:cNvPicPr>
              <a:picLocks noChangeAspect="1"/>
            </p:cNvPicPr>
            <p:nvPr/>
          </p:nvPicPr>
          <p:blipFill>
            <a:blip r:embed="rId4"/>
            <a:stretch>
              <a:fillRect/>
            </a:stretch>
          </p:blipFill>
          <p:spPr>
            <a:xfrm>
              <a:off x="9246361" y="2882301"/>
              <a:ext cx="2283422" cy="1213103"/>
            </a:xfrm>
            <a:prstGeom prst="rect">
              <a:avLst/>
            </a:prstGeom>
            <a:ln>
              <a:noFill/>
            </a:ln>
            <a:effectLst>
              <a:outerShdw blurRad="50800" dist="38100" dir="2700000" algn="ctr" rotWithShape="0">
                <a:srgbClr val="000000">
                  <a:alpha val="40000"/>
                </a:srgbClr>
              </a:outerShdw>
            </a:effectLst>
          </p:spPr>
        </p:pic>
        <p:pic>
          <p:nvPicPr>
            <p:cNvPr id="11" name="Picture 10">
              <a:extLst>
                <a:ext uri="{FF2B5EF4-FFF2-40B4-BE49-F238E27FC236}">
                  <a16:creationId xmlns:a16="http://schemas.microsoft.com/office/drawing/2014/main" id="{8650D1E6-5B54-BFA2-1A3A-9021734A9787}"/>
                </a:ext>
              </a:extLst>
            </p:cNvPr>
            <p:cNvPicPr>
              <a:picLocks noChangeAspect="1"/>
            </p:cNvPicPr>
            <p:nvPr/>
          </p:nvPicPr>
          <p:blipFill rotWithShape="1">
            <a:blip r:embed="rId5"/>
            <a:stretch/>
          </p:blipFill>
          <p:spPr>
            <a:xfrm>
              <a:off x="9246199" y="4188143"/>
              <a:ext cx="2283421" cy="858472"/>
            </a:xfrm>
            <a:prstGeom prst="rect">
              <a:avLst/>
            </a:prstGeom>
            <a:ln>
              <a:noFill/>
            </a:ln>
            <a:effectLst>
              <a:outerShdw blurRad="50800" dist="38100" dir="2700000" algn="ctr" rotWithShape="0">
                <a:srgbClr val="000000">
                  <a:alpha val="40000"/>
                </a:srgbClr>
              </a:outerShdw>
            </a:effectLst>
          </p:spPr>
        </p:pic>
        <p:pic>
          <p:nvPicPr>
            <p:cNvPr id="1025" name="Picture 1024">
              <a:extLst>
                <a:ext uri="{FF2B5EF4-FFF2-40B4-BE49-F238E27FC236}">
                  <a16:creationId xmlns:a16="http://schemas.microsoft.com/office/drawing/2014/main" id="{35658E3A-E340-295A-FF7C-801C300BD154}"/>
                </a:ext>
              </a:extLst>
            </p:cNvPr>
            <p:cNvPicPr>
              <a:picLocks/>
            </p:cNvPicPr>
            <p:nvPr/>
          </p:nvPicPr>
          <p:blipFill>
            <a:blip r:embed="rId6"/>
            <a:stretch>
              <a:fillRect/>
            </a:stretch>
          </p:blipFill>
          <p:spPr>
            <a:xfrm>
              <a:off x="9241957" y="1596669"/>
              <a:ext cx="2283419" cy="1187465"/>
            </a:xfrm>
            <a:prstGeom prst="rect">
              <a:avLst/>
            </a:prstGeom>
            <a:ln>
              <a:noFill/>
            </a:ln>
            <a:effectLst>
              <a:outerShdw blurRad="50800" dist="38100" dir="2700000" algn="ctr" rotWithShape="0">
                <a:srgbClr val="000000">
                  <a:alpha val="40000"/>
                </a:srgbClr>
              </a:outerShdw>
            </a:effectLst>
          </p:spPr>
        </p:pic>
      </p:grpSp>
      <p:sp>
        <p:nvSpPr>
          <p:cNvPr id="1039" name="TextBox 1038">
            <a:extLst>
              <a:ext uri="{FF2B5EF4-FFF2-40B4-BE49-F238E27FC236}">
                <a16:creationId xmlns:a16="http://schemas.microsoft.com/office/drawing/2014/main" id="{2B7D1381-BD92-92BD-EDEB-36BBEBA4C63E}"/>
              </a:ext>
            </a:extLst>
          </p:cNvPr>
          <p:cNvSpPr txBox="1"/>
          <p:nvPr/>
        </p:nvSpPr>
        <p:spPr>
          <a:xfrm>
            <a:off x="475764" y="1494324"/>
            <a:ext cx="3385062" cy="901291"/>
          </a:xfrm>
          <a:prstGeom prst="rect">
            <a:avLst/>
          </a:prstGeom>
          <a:solidFill>
            <a:srgbClr val="0060F0">
              <a:alpha val="50000"/>
            </a:srgbClr>
          </a:solidFill>
          <a:ln w="15875">
            <a:solidFill>
              <a:schemeClr val="accent2"/>
            </a:solidFill>
          </a:ln>
          <a:effectLst/>
        </p:spPr>
        <p:txBody>
          <a:bodyPr wrap="square" lIns="0" tIns="72000" rIns="0" bIns="0" rtlCol="0" anchor="t"/>
          <a:lstStyle>
            <a:defPPr>
              <a:defRPr lang="en-US"/>
            </a:defPPr>
            <a:lvl1pPr marR="0" lvl="0" indent="0" algn="ctr" fontAlgn="auto">
              <a:lnSpc>
                <a:spcPct val="100000"/>
              </a:lnSpc>
              <a:spcBef>
                <a:spcPts val="0"/>
              </a:spcBef>
              <a:spcAft>
                <a:spcPts val="2000"/>
              </a:spcAft>
              <a:buClrTx/>
              <a:buSzTx/>
              <a:buFontTx/>
              <a:buNone/>
              <a:tabLst/>
              <a:defRPr kumimoji="0" sz="1000" b="1" i="0" u="none" strike="noStrike" cap="none" spc="0" normalizeH="0" baseline="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Work Management</a:t>
            </a:r>
          </a:p>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40" name="TextBox 1039">
            <a:extLst>
              <a:ext uri="{FF2B5EF4-FFF2-40B4-BE49-F238E27FC236}">
                <a16:creationId xmlns:a16="http://schemas.microsoft.com/office/drawing/2014/main" id="{E1DF6256-A660-71F3-ABEA-576190F6F61B}"/>
              </a:ext>
            </a:extLst>
          </p:cNvPr>
          <p:cNvSpPr txBox="1"/>
          <p:nvPr/>
        </p:nvSpPr>
        <p:spPr>
          <a:xfrm>
            <a:off x="475764" y="2518127"/>
            <a:ext cx="3385062" cy="938573"/>
          </a:xfrm>
          <a:prstGeom prst="rect">
            <a:avLst/>
          </a:prstGeom>
          <a:solidFill>
            <a:srgbClr val="0060F0">
              <a:alpha val="50000"/>
            </a:srgbClr>
          </a:solidFill>
          <a:ln w="15875">
            <a:solidFill>
              <a:schemeClr val="accent2"/>
            </a:solidFill>
          </a:ln>
          <a:effectLst/>
        </p:spPr>
        <p:txBody>
          <a:bodyPr wrap="square" lIns="0" tIns="72000" rIns="0" bIns="0" rtlCol="0" anchor="t"/>
          <a:lstStyle>
            <a:defPPr>
              <a:defRPr lang="en-US"/>
            </a:defPPr>
            <a:lvl1pPr marR="0" lvl="0" indent="0" algn="ctr" fontAlgn="auto">
              <a:lnSpc>
                <a:spcPct val="100000"/>
              </a:lnSpc>
              <a:spcBef>
                <a:spcPts val="0"/>
              </a:spcBef>
              <a:spcAft>
                <a:spcPts val="2000"/>
              </a:spcAft>
              <a:buClrTx/>
              <a:buSzTx/>
              <a:buFontTx/>
              <a:buNone/>
              <a:tabLst/>
              <a:defRPr kumimoji="0" sz="1000" b="1" i="0" u="none" strike="noStrike" cap="none" spc="0" normalizeH="0" baseline="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Code Quality</a:t>
            </a:r>
          </a:p>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41" name="TextBox 1040">
            <a:extLst>
              <a:ext uri="{FF2B5EF4-FFF2-40B4-BE49-F238E27FC236}">
                <a16:creationId xmlns:a16="http://schemas.microsoft.com/office/drawing/2014/main" id="{859E6509-C431-06E9-B1E9-9B1E2A5B93E6}"/>
              </a:ext>
            </a:extLst>
          </p:cNvPr>
          <p:cNvSpPr txBox="1"/>
          <p:nvPr/>
        </p:nvSpPr>
        <p:spPr>
          <a:xfrm>
            <a:off x="475786" y="4671361"/>
            <a:ext cx="3386042" cy="723559"/>
          </a:xfrm>
          <a:prstGeom prst="rect">
            <a:avLst/>
          </a:prstGeom>
          <a:solidFill>
            <a:srgbClr val="0060F0">
              <a:alpha val="50000"/>
            </a:srgbClr>
          </a:solidFill>
          <a:ln w="15875">
            <a:solidFill>
              <a:schemeClr val="accent2"/>
            </a:solidFill>
          </a:ln>
          <a:effectLst/>
        </p:spPr>
        <p:txBody>
          <a:bodyPr wrap="square" lIns="0" tIns="72000" rIns="0" bIns="0" rtlCol="0" anchor="t"/>
          <a:lstStyle>
            <a:defPPr>
              <a:defRPr lang="en-US"/>
            </a:defPPr>
            <a:lvl1pPr marR="0" lvl="0" indent="0" algn="ctr" fontAlgn="auto">
              <a:lnSpc>
                <a:spcPct val="100000"/>
              </a:lnSpc>
              <a:spcBef>
                <a:spcPts val="0"/>
              </a:spcBef>
              <a:spcAft>
                <a:spcPts val="2000"/>
              </a:spcAft>
              <a:buClrTx/>
              <a:buSzTx/>
              <a:buFontTx/>
              <a:buNone/>
              <a:tabLst/>
              <a:defRPr kumimoji="0" sz="1000" b="1" i="0" u="none" strike="noStrike" cap="none" spc="0" normalizeH="0" baseline="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Build &amp; Pipeline</a:t>
            </a:r>
          </a:p>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42" name="TextBox 1041">
            <a:extLst>
              <a:ext uri="{FF2B5EF4-FFF2-40B4-BE49-F238E27FC236}">
                <a16:creationId xmlns:a16="http://schemas.microsoft.com/office/drawing/2014/main" id="{C9BCFA65-4E4C-040D-C913-7E38825C52A7}"/>
              </a:ext>
            </a:extLst>
          </p:cNvPr>
          <p:cNvSpPr txBox="1"/>
          <p:nvPr/>
        </p:nvSpPr>
        <p:spPr>
          <a:xfrm>
            <a:off x="475786" y="3594744"/>
            <a:ext cx="3386042" cy="967963"/>
          </a:xfrm>
          <a:prstGeom prst="rect">
            <a:avLst/>
          </a:prstGeom>
          <a:solidFill>
            <a:srgbClr val="0060F0">
              <a:alpha val="50000"/>
            </a:srgbClr>
          </a:solidFill>
          <a:ln w="15875">
            <a:solidFill>
              <a:schemeClr val="accent2"/>
            </a:solidFill>
          </a:ln>
          <a:effectLst/>
        </p:spPr>
        <p:txBody>
          <a:bodyPr wrap="square" lIns="0" tIns="72000" rIns="0" bIns="0" rtlCol="0" anchor="t"/>
          <a:lstStyle>
            <a:defPPr>
              <a:defRPr lang="en-US"/>
            </a:defPPr>
            <a:lvl1pPr marR="0" lvl="0" indent="0" algn="ctr" fontAlgn="auto">
              <a:lnSpc>
                <a:spcPct val="100000"/>
              </a:lnSpc>
              <a:spcBef>
                <a:spcPts val="0"/>
              </a:spcBef>
              <a:spcAft>
                <a:spcPts val="2000"/>
              </a:spcAft>
              <a:buClrTx/>
              <a:buSzTx/>
              <a:buFontTx/>
              <a:buNone/>
              <a:tabLst/>
              <a:defRPr kumimoji="0" sz="1000" b="1" i="0" u="none" strike="noStrike" cap="none" spc="0" normalizeH="0" baseline="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Source Code Management</a:t>
            </a:r>
          </a:p>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043" name="Picture 6" descr="ÐÐ°ÑÑÐ¸Ð½ÐºÐ¸ Ð¿Ð¾ Ð·Ð°Ð¿ÑÐ¾ÑÑ sonarqube logo png">
            <a:extLst>
              <a:ext uri="{FF2B5EF4-FFF2-40B4-BE49-F238E27FC236}">
                <a16:creationId xmlns:a16="http://schemas.microsoft.com/office/drawing/2014/main" id="{A2997207-9987-6940-4A3C-6A7D0276EACE}"/>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bwMode="auto">
          <a:xfrm>
            <a:off x="495961" y="2785101"/>
            <a:ext cx="1377824" cy="39469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1043">
            <a:extLst>
              <a:ext uri="{FF2B5EF4-FFF2-40B4-BE49-F238E27FC236}">
                <a16:creationId xmlns:a16="http://schemas.microsoft.com/office/drawing/2014/main" id="{03633EEB-C671-B298-A10A-C73A134541B5}"/>
              </a:ext>
            </a:extLst>
          </p:cNvPr>
          <p:cNvPicPr>
            <a:picLocks noChangeAspect="1"/>
          </p:cNvPicPr>
          <p:nvPr/>
        </p:nvPicPr>
        <p:blipFill>
          <a:blip r:embed="rId8"/>
          <a:stretch>
            <a:fillRect/>
          </a:stretch>
        </p:blipFill>
        <p:spPr>
          <a:xfrm>
            <a:off x="2646282" y="2808741"/>
            <a:ext cx="1130797" cy="271766"/>
          </a:xfrm>
          <a:prstGeom prst="rect">
            <a:avLst/>
          </a:prstGeom>
        </p:spPr>
      </p:pic>
      <p:pic>
        <p:nvPicPr>
          <p:cNvPr id="1045" name="Picture 1044">
            <a:extLst>
              <a:ext uri="{FF2B5EF4-FFF2-40B4-BE49-F238E27FC236}">
                <a16:creationId xmlns:a16="http://schemas.microsoft.com/office/drawing/2014/main" id="{F2B12641-DFAC-63B4-E70D-5A62693380CF}"/>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01542" y="3783638"/>
            <a:ext cx="1100424" cy="414965"/>
          </a:xfrm>
          <a:prstGeom prst="rect">
            <a:avLst/>
          </a:prstGeom>
        </p:spPr>
      </p:pic>
      <p:grpSp>
        <p:nvGrpSpPr>
          <p:cNvPr id="1046" name="Group 1045">
            <a:extLst>
              <a:ext uri="{FF2B5EF4-FFF2-40B4-BE49-F238E27FC236}">
                <a16:creationId xmlns:a16="http://schemas.microsoft.com/office/drawing/2014/main" id="{160C5E30-7CB6-3CC2-6F10-3C2A27334DE8}"/>
              </a:ext>
            </a:extLst>
          </p:cNvPr>
          <p:cNvGrpSpPr/>
          <p:nvPr/>
        </p:nvGrpSpPr>
        <p:grpSpPr>
          <a:xfrm>
            <a:off x="1758138" y="3873681"/>
            <a:ext cx="821928" cy="327964"/>
            <a:chOff x="2917458" y="-780031"/>
            <a:chExt cx="1722779" cy="687419"/>
          </a:xfrm>
        </p:grpSpPr>
        <p:pic>
          <p:nvPicPr>
            <p:cNvPr id="1047" name="Picture 26" descr="ÐÐ°ÑÑÐ¸Ð½ÐºÐ¸ Ð¿Ð¾ Ð·Ð°Ð¿ÑÐ¾ÑÑ gitlab logo png">
              <a:extLst>
                <a:ext uri="{FF2B5EF4-FFF2-40B4-BE49-F238E27FC236}">
                  <a16:creationId xmlns:a16="http://schemas.microsoft.com/office/drawing/2014/main" id="{74097D8D-42BF-5A88-F7B8-B643BCAB949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tretch/>
          </p:blipFill>
          <p:spPr bwMode="auto">
            <a:xfrm>
              <a:off x="3576347" y="-780031"/>
              <a:ext cx="1063890" cy="59904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ÐÐ°ÑÑÐ¸Ð½ÐºÐ¸ Ð¿Ð¾ Ð·Ð°Ð¿ÑÐ¾ÑÑ gitlab logo png">
              <a:extLst>
                <a:ext uri="{FF2B5EF4-FFF2-40B4-BE49-F238E27FC236}">
                  <a16:creationId xmlns:a16="http://schemas.microsoft.com/office/drawing/2014/main" id="{82A81E6F-0364-6A27-75D4-89674437094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17458" y="-768938"/>
              <a:ext cx="731955" cy="6763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49" name="Picture 1048">
            <a:extLst>
              <a:ext uri="{FF2B5EF4-FFF2-40B4-BE49-F238E27FC236}">
                <a16:creationId xmlns:a16="http://schemas.microsoft.com/office/drawing/2014/main" id="{E9DC07B1-B3EC-96BF-898C-6C3940C177E8}"/>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3135381" y="3645985"/>
            <a:ext cx="680230" cy="680230"/>
          </a:xfrm>
          <a:prstGeom prst="rect">
            <a:avLst/>
          </a:prstGeom>
        </p:spPr>
      </p:pic>
      <p:pic>
        <p:nvPicPr>
          <p:cNvPr id="1050" name="Picture 1049">
            <a:extLst>
              <a:ext uri="{FF2B5EF4-FFF2-40B4-BE49-F238E27FC236}">
                <a16:creationId xmlns:a16="http://schemas.microsoft.com/office/drawing/2014/main" id="{C149452F-C3BD-CA8B-94C8-69D39E9F9FF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4463" y="4722372"/>
            <a:ext cx="618700" cy="618700"/>
          </a:xfrm>
          <a:prstGeom prst="rect">
            <a:avLst/>
          </a:prstGeom>
        </p:spPr>
      </p:pic>
      <p:grpSp>
        <p:nvGrpSpPr>
          <p:cNvPr id="1051" name="Group 1050">
            <a:extLst>
              <a:ext uri="{FF2B5EF4-FFF2-40B4-BE49-F238E27FC236}">
                <a16:creationId xmlns:a16="http://schemas.microsoft.com/office/drawing/2014/main" id="{F07E299E-77AC-329C-3308-2EE83997E99C}"/>
              </a:ext>
            </a:extLst>
          </p:cNvPr>
          <p:cNvGrpSpPr/>
          <p:nvPr/>
        </p:nvGrpSpPr>
        <p:grpSpPr>
          <a:xfrm>
            <a:off x="3122574" y="4786512"/>
            <a:ext cx="643312" cy="490408"/>
            <a:chOff x="1563129" y="4257359"/>
            <a:chExt cx="700531" cy="534028"/>
          </a:xfrm>
        </p:grpSpPr>
        <p:pic>
          <p:nvPicPr>
            <p:cNvPr id="1052" name="Picture 1051">
              <a:extLst>
                <a:ext uri="{FF2B5EF4-FFF2-40B4-BE49-F238E27FC236}">
                  <a16:creationId xmlns:a16="http://schemas.microsoft.com/office/drawing/2014/main" id="{6E6020FE-B5DD-3CA3-DDE9-F2786C40C2A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57623"/>
            <a:stretch/>
          </p:blipFill>
          <p:spPr>
            <a:xfrm>
              <a:off x="1651535" y="4567171"/>
              <a:ext cx="473411" cy="224216"/>
            </a:xfrm>
            <a:prstGeom prst="rect">
              <a:avLst/>
            </a:prstGeom>
          </p:spPr>
        </p:pic>
        <p:pic>
          <p:nvPicPr>
            <p:cNvPr id="1053" name="Picture 1052">
              <a:extLst>
                <a:ext uri="{FF2B5EF4-FFF2-40B4-BE49-F238E27FC236}">
                  <a16:creationId xmlns:a16="http://schemas.microsoft.com/office/drawing/2014/main" id="{FDF4BF92-B79A-B229-A527-8073DFE0D3A5}"/>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50847"/>
            <a:stretch/>
          </p:blipFill>
          <p:spPr>
            <a:xfrm rot="16200000">
              <a:off x="1514262" y="4325848"/>
              <a:ext cx="351861" cy="254127"/>
            </a:xfrm>
            <a:prstGeom prst="rect">
              <a:avLst/>
            </a:prstGeom>
          </p:spPr>
        </p:pic>
        <p:pic>
          <p:nvPicPr>
            <p:cNvPr id="1054" name="Picture 1053">
              <a:extLst>
                <a:ext uri="{FF2B5EF4-FFF2-40B4-BE49-F238E27FC236}">
                  <a16:creationId xmlns:a16="http://schemas.microsoft.com/office/drawing/2014/main" id="{3129A1C4-F611-CDB6-4E72-648D1B53C7AF}"/>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43733"/>
            <a:stretch/>
          </p:blipFill>
          <p:spPr>
            <a:xfrm>
              <a:off x="1641746" y="4257359"/>
              <a:ext cx="621914" cy="391103"/>
            </a:xfrm>
            <a:prstGeom prst="rect">
              <a:avLst/>
            </a:prstGeom>
          </p:spPr>
        </p:pic>
      </p:grpSp>
      <p:pic>
        <p:nvPicPr>
          <p:cNvPr id="1055" name="Picture 2" descr="ÐÐ°ÑÑÐ¸Ð½ÐºÐ¸ Ð¿Ð¾ Ð·Ð°Ð¿ÑÐ¾ÑÑ jira logo png">
            <a:extLst>
              <a:ext uri="{FF2B5EF4-FFF2-40B4-BE49-F238E27FC236}">
                <a16:creationId xmlns:a16="http://schemas.microsoft.com/office/drawing/2014/main" id="{DC5623B2-9DAD-9244-EA88-32149A696CA7}"/>
              </a:ext>
            </a:extLst>
          </p:cNvPr>
          <p:cNvPicPr>
            <a:picLocks noChangeAspect="1" noChangeArrowheads="1"/>
          </p:cNvPicPr>
          <p:nvPr/>
        </p:nvPicPr>
        <p:blipFill rotWithShape="1">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p:blipFill>
        <p:spPr bwMode="auto">
          <a:xfrm>
            <a:off x="620959" y="1797473"/>
            <a:ext cx="718691" cy="3240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1058">
            <a:extLst>
              <a:ext uri="{FF2B5EF4-FFF2-40B4-BE49-F238E27FC236}">
                <a16:creationId xmlns:a16="http://schemas.microsoft.com/office/drawing/2014/main" id="{EA9C8181-05D3-D693-2A0F-C880EEE070FB}"/>
              </a:ext>
            </a:extLst>
          </p:cNvPr>
          <p:cNvPicPr>
            <a:picLocks noChangeAspect="1"/>
          </p:cNvPicPr>
          <p:nvPr/>
        </p:nvPicPr>
        <p:blipFill>
          <a:blip r:embed="rId17"/>
          <a:stretch>
            <a:fillRect/>
          </a:stretch>
        </p:blipFill>
        <p:spPr>
          <a:xfrm>
            <a:off x="2639684" y="4185617"/>
            <a:ext cx="534478" cy="281195"/>
          </a:xfrm>
          <a:prstGeom prst="rect">
            <a:avLst/>
          </a:prstGeom>
        </p:spPr>
      </p:pic>
      <p:sp>
        <p:nvSpPr>
          <p:cNvPr id="1060" name="TextBox 1059">
            <a:extLst>
              <a:ext uri="{FF2B5EF4-FFF2-40B4-BE49-F238E27FC236}">
                <a16:creationId xmlns:a16="http://schemas.microsoft.com/office/drawing/2014/main" id="{82E1E2FB-60A8-1E06-2180-4800D7DD5580}"/>
              </a:ext>
            </a:extLst>
          </p:cNvPr>
          <p:cNvSpPr txBox="1"/>
          <p:nvPr/>
        </p:nvSpPr>
        <p:spPr>
          <a:xfrm>
            <a:off x="475786" y="5501760"/>
            <a:ext cx="3386042" cy="723559"/>
          </a:xfrm>
          <a:prstGeom prst="rect">
            <a:avLst/>
          </a:prstGeom>
          <a:solidFill>
            <a:srgbClr val="0060F0">
              <a:alpha val="50000"/>
            </a:srgbClr>
          </a:solidFill>
          <a:ln w="15875">
            <a:solidFill>
              <a:schemeClr val="accent2"/>
            </a:solidFill>
          </a:ln>
          <a:effectLst/>
        </p:spPr>
        <p:txBody>
          <a:bodyPr wrap="square" lIns="0" tIns="72000" rIns="0" bIns="0" rtlCol="0" anchor="t"/>
          <a:lstStyle>
            <a:defPPr>
              <a:defRPr lang="en-US"/>
            </a:defPPr>
            <a:lvl1pPr marR="0" lvl="0" indent="0" algn="ctr" fontAlgn="auto">
              <a:lnSpc>
                <a:spcPct val="100000"/>
              </a:lnSpc>
              <a:spcBef>
                <a:spcPts val="0"/>
              </a:spcBef>
              <a:spcAft>
                <a:spcPts val="2000"/>
              </a:spcAft>
              <a:buClrTx/>
              <a:buSzTx/>
              <a:buFontTx/>
              <a:buNone/>
              <a:tabLst/>
              <a:defRPr kumimoji="0" sz="1000" b="1" i="0" u="none" strike="noStrike" cap="none" spc="0" normalizeH="0" baseline="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Custom Connectors</a:t>
            </a:r>
          </a:p>
          <a:p>
            <a:pPr marL="0" marR="0" lvl="0" indent="0" algn="ctr" defTabSz="914400" rtl="0" eaLnBrk="1" fontAlgn="auto" latinLnBrk="0" hangingPunct="1">
              <a:lnSpc>
                <a:spcPct val="100000"/>
              </a:lnSpc>
              <a:spcBef>
                <a:spcPts val="0"/>
              </a:spcBef>
              <a:spcAft>
                <a:spcPts val="2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via TelescopeAI Professional Services </a:t>
            </a:r>
          </a:p>
        </p:txBody>
      </p:sp>
      <p:sp>
        <p:nvSpPr>
          <p:cNvPr id="1062" name="Rounded Rectangle 84">
            <a:extLst>
              <a:ext uri="{FF2B5EF4-FFF2-40B4-BE49-F238E27FC236}">
                <a16:creationId xmlns:a16="http://schemas.microsoft.com/office/drawing/2014/main" id="{70564341-9BC8-D77C-5E83-863DF9B6BC3C}"/>
              </a:ext>
            </a:extLst>
          </p:cNvPr>
          <p:cNvSpPr/>
          <p:nvPr/>
        </p:nvSpPr>
        <p:spPr>
          <a:xfrm>
            <a:off x="7241621" y="5394756"/>
            <a:ext cx="1925972" cy="792488"/>
          </a:xfrm>
          <a:prstGeom prst="roundRect">
            <a:avLst/>
          </a:prstGeom>
          <a:gradFill>
            <a:gsLst>
              <a:gs pos="0">
                <a:schemeClr val="accent2"/>
              </a:gs>
              <a:gs pos="23000">
                <a:schemeClr val="accent2">
                  <a:lumMod val="75000"/>
                </a:schemeClr>
              </a:gs>
              <a:gs pos="100000">
                <a:schemeClr val="accent4"/>
              </a:gs>
            </a:gsLst>
            <a:lin ang="3000000" scaled="0"/>
          </a:gradFill>
          <a:ln>
            <a:noFill/>
          </a:ln>
          <a:effectLst/>
        </p:spPr>
        <p:txBody>
          <a:bodyPr wrap="square" lIns="216000" tIns="0" rIns="21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and so on</a:t>
            </a:r>
          </a:p>
        </p:txBody>
      </p:sp>
      <p:grpSp>
        <p:nvGrpSpPr>
          <p:cNvPr id="17" name="Group 16">
            <a:extLst>
              <a:ext uri="{FF2B5EF4-FFF2-40B4-BE49-F238E27FC236}">
                <a16:creationId xmlns:a16="http://schemas.microsoft.com/office/drawing/2014/main" id="{1CD3995E-DA34-7186-AF4F-3D9F34B8BFBE}"/>
              </a:ext>
            </a:extLst>
          </p:cNvPr>
          <p:cNvGrpSpPr/>
          <p:nvPr/>
        </p:nvGrpSpPr>
        <p:grpSpPr>
          <a:xfrm>
            <a:off x="1446177" y="1804808"/>
            <a:ext cx="493725" cy="513583"/>
            <a:chOff x="1382689" y="1792108"/>
            <a:chExt cx="493725" cy="513583"/>
          </a:xfrm>
        </p:grpSpPr>
        <p:pic>
          <p:nvPicPr>
            <p:cNvPr id="13" name="Picture 12" descr="A green check mark and a green keyboard&#10;&#10;AI-generated content may be incorrect.">
              <a:extLst>
                <a:ext uri="{FF2B5EF4-FFF2-40B4-BE49-F238E27FC236}">
                  <a16:creationId xmlns:a16="http://schemas.microsoft.com/office/drawing/2014/main" id="{77D9752C-6A60-2982-7014-DC1A5449FB91}"/>
                </a:ext>
              </a:extLst>
            </p:cNvPr>
            <p:cNvPicPr>
              <a:picLocks noChangeAspect="1"/>
            </p:cNvPicPr>
            <p:nvPr/>
          </p:nvPicPr>
          <p:blipFill>
            <a:blip r:embed="rId18"/>
            <a:stretch>
              <a:fillRect/>
            </a:stretch>
          </p:blipFill>
          <p:spPr>
            <a:xfrm>
              <a:off x="1427995" y="1792108"/>
              <a:ext cx="393494" cy="388457"/>
            </a:xfrm>
            <a:prstGeom prst="rect">
              <a:avLst/>
            </a:prstGeom>
          </p:spPr>
        </p:pic>
        <p:sp>
          <p:nvSpPr>
            <p:cNvPr id="16" name="TextBox 15">
              <a:extLst>
                <a:ext uri="{FF2B5EF4-FFF2-40B4-BE49-F238E27FC236}">
                  <a16:creationId xmlns:a16="http://schemas.microsoft.com/office/drawing/2014/main" id="{27DACC0C-4439-2908-6AE5-C95F7A56DE45}"/>
                </a:ext>
              </a:extLst>
            </p:cNvPr>
            <p:cNvSpPr txBox="1"/>
            <p:nvPr/>
          </p:nvSpPr>
          <p:spPr>
            <a:xfrm>
              <a:off x="1382689" y="2197969"/>
              <a:ext cx="493725" cy="107722"/>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E" sz="700" b="1" i="0" u="none" strike="noStrike" kern="1200" cap="none" spc="0" normalizeH="0" baseline="0" noProof="0">
                  <a:ln>
                    <a:noFill/>
                  </a:ln>
                  <a:solidFill>
                    <a:srgbClr val="FFFFFF"/>
                  </a:solidFill>
                  <a:effectLst/>
                  <a:uLnTx/>
                  <a:uFillTx/>
                  <a:latin typeface="Calibri"/>
                  <a:ea typeface="Calibri"/>
                  <a:cs typeface="Arial"/>
                </a:rPr>
                <a:t>Azure Boards</a:t>
              </a:r>
            </a:p>
          </p:txBody>
        </p:sp>
      </p:grpSp>
      <p:pic>
        <p:nvPicPr>
          <p:cNvPr id="19" name="Picture 18" descr="A purple and white sign&#10;&#10;AI-generated content may be incorrect.">
            <a:extLst>
              <a:ext uri="{FF2B5EF4-FFF2-40B4-BE49-F238E27FC236}">
                <a16:creationId xmlns:a16="http://schemas.microsoft.com/office/drawing/2014/main" id="{BE57B46E-CB32-1EA2-6368-1B365271F25A}"/>
              </a:ext>
            </a:extLst>
          </p:cNvPr>
          <p:cNvPicPr>
            <a:picLocks noChangeAspect="1"/>
          </p:cNvPicPr>
          <p:nvPr/>
        </p:nvPicPr>
        <p:blipFill>
          <a:blip r:embed="rId19"/>
          <a:stretch>
            <a:fillRect/>
          </a:stretch>
        </p:blipFill>
        <p:spPr>
          <a:xfrm>
            <a:off x="2068361" y="1802231"/>
            <a:ext cx="1010873" cy="385934"/>
          </a:xfrm>
          <a:prstGeom prst="rect">
            <a:avLst/>
          </a:prstGeom>
        </p:spPr>
      </p:pic>
      <p:grpSp>
        <p:nvGrpSpPr>
          <p:cNvPr id="24" name="Group 23">
            <a:extLst>
              <a:ext uri="{FF2B5EF4-FFF2-40B4-BE49-F238E27FC236}">
                <a16:creationId xmlns:a16="http://schemas.microsoft.com/office/drawing/2014/main" id="{68188922-8928-4C71-21BE-9B057304E494}"/>
              </a:ext>
            </a:extLst>
          </p:cNvPr>
          <p:cNvGrpSpPr>
            <a:grpSpLocks noChangeAspect="1"/>
          </p:cNvGrpSpPr>
          <p:nvPr/>
        </p:nvGrpSpPr>
        <p:grpSpPr>
          <a:xfrm>
            <a:off x="3071354" y="1801935"/>
            <a:ext cx="755255" cy="468000"/>
            <a:chOff x="3085287" y="1803017"/>
            <a:chExt cx="851851" cy="527856"/>
          </a:xfrm>
        </p:grpSpPr>
        <p:sp>
          <p:nvSpPr>
            <p:cNvPr id="20" name="Rectangle 19">
              <a:extLst>
                <a:ext uri="{FF2B5EF4-FFF2-40B4-BE49-F238E27FC236}">
                  <a16:creationId xmlns:a16="http://schemas.microsoft.com/office/drawing/2014/main" id="{ADD3D8F2-98DF-0927-4E74-E992E0BEFDD5}"/>
                </a:ext>
              </a:extLst>
            </p:cNvPr>
            <p:cNvSpPr/>
            <p:nvPr/>
          </p:nvSpPr>
          <p:spPr bwMode="auto">
            <a:xfrm>
              <a:off x="3238317" y="1807282"/>
              <a:ext cx="527569" cy="510483"/>
            </a:xfrm>
            <a:prstGeom prst="rect">
              <a:avLst/>
            </a:prstGeom>
            <a:solidFill>
              <a:schemeClr val="bg1"/>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1061" name="Picture 1060">
              <a:extLst>
                <a:ext uri="{FF2B5EF4-FFF2-40B4-BE49-F238E27FC236}">
                  <a16:creationId xmlns:a16="http://schemas.microsoft.com/office/drawing/2014/main" id="{E1B108DA-5991-59DA-333F-5FEE74B1EC2B}"/>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85287" y="1803017"/>
              <a:ext cx="851851" cy="527856"/>
            </a:xfrm>
            <a:prstGeom prst="rect">
              <a:avLst/>
            </a:prstGeom>
          </p:spPr>
        </p:pic>
      </p:grpSp>
      <p:pic>
        <p:nvPicPr>
          <p:cNvPr id="1028" name="Picture 4" descr="Sonar Cloud | FINOS Community">
            <a:extLst>
              <a:ext uri="{FF2B5EF4-FFF2-40B4-BE49-F238E27FC236}">
                <a16:creationId xmlns:a16="http://schemas.microsoft.com/office/drawing/2014/main" id="{B9932048-540C-49D8-8553-93E90F632330}"/>
              </a:ext>
            </a:extLst>
          </p:cNvPr>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1512151" y="3057992"/>
            <a:ext cx="1312289" cy="31389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213271B9-E9B3-4B92-156F-FAC3C51B1D79}"/>
              </a:ext>
            </a:extLst>
          </p:cNvPr>
          <p:cNvGrpSpPr>
            <a:grpSpLocks noChangeAspect="1"/>
          </p:cNvGrpSpPr>
          <p:nvPr/>
        </p:nvGrpSpPr>
        <p:grpSpPr>
          <a:xfrm>
            <a:off x="855924" y="4179443"/>
            <a:ext cx="778307" cy="252000"/>
            <a:chOff x="1100952" y="4167123"/>
            <a:chExt cx="967409" cy="313228"/>
          </a:xfrm>
        </p:grpSpPr>
        <p:sp>
          <p:nvSpPr>
            <p:cNvPr id="29" name="Rectangle 28">
              <a:extLst>
                <a:ext uri="{FF2B5EF4-FFF2-40B4-BE49-F238E27FC236}">
                  <a16:creationId xmlns:a16="http://schemas.microsoft.com/office/drawing/2014/main" id="{71EA6A79-C301-0DCA-7832-A933D2DCED88}"/>
                </a:ext>
              </a:extLst>
            </p:cNvPr>
            <p:cNvSpPr/>
            <p:nvPr/>
          </p:nvSpPr>
          <p:spPr bwMode="auto">
            <a:xfrm>
              <a:off x="1100952" y="4167123"/>
              <a:ext cx="967409" cy="311209"/>
            </a:xfrm>
            <a:prstGeom prst="rect">
              <a:avLst/>
            </a:prstGeom>
            <a:solidFill>
              <a:schemeClr val="bg1"/>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1030" name="Picture 6">
              <a:extLst>
                <a:ext uri="{FF2B5EF4-FFF2-40B4-BE49-F238E27FC236}">
                  <a16:creationId xmlns:a16="http://schemas.microsoft.com/office/drawing/2014/main" id="{89ABADC7-C480-A81C-684B-8FFC496E2B54}"/>
                </a:ext>
              </a:extLst>
            </p:cNvPr>
            <p:cNvPicPr>
              <a:picLocks noChangeAspect="1" noChangeArrowheads="1"/>
            </p:cNvPicPr>
            <p:nvPr/>
          </p:nvPicPr>
          <p:blipFill>
            <a:blip r:embed="rId22">
              <a:extLst>
                <a:ext uri="{28A0092B-C50C-407E-A947-70E740481C1C}">
                  <a14:useLocalDpi xmlns:a14="http://schemas.microsoft.com/office/drawing/2010/main" val="0"/>
                </a:ext>
              </a:extLst>
            </a:blip>
            <a:stretch>
              <a:fillRect/>
            </a:stretch>
          </p:blipFill>
          <p:spPr bwMode="auto">
            <a:xfrm>
              <a:off x="1107452" y="4181437"/>
              <a:ext cx="926322" cy="2989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3749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0FCD-B7B3-6299-E164-EF167F87E9A0}"/>
              </a:ext>
            </a:extLst>
          </p:cNvPr>
          <p:cNvSpPr>
            <a:spLocks noGrp="1"/>
          </p:cNvSpPr>
          <p:nvPr>
            <p:ph type="title"/>
          </p:nvPr>
        </p:nvSpPr>
        <p:spPr>
          <a:xfrm>
            <a:off x="457200" y="723900"/>
            <a:ext cx="11274552" cy="457200"/>
          </a:xfrm>
        </p:spPr>
        <p:txBody>
          <a:bodyPr>
            <a:normAutofit/>
          </a:bodyPr>
          <a:lstStyle/>
          <a:p>
            <a:r>
              <a:rPr lang="en-US" dirty="0"/>
              <a:t>AI Adoption Engagement</a:t>
            </a:r>
          </a:p>
        </p:txBody>
      </p:sp>
      <p:sp>
        <p:nvSpPr>
          <p:cNvPr id="12" name="Text Placeholder 11">
            <a:extLst>
              <a:ext uri="{FF2B5EF4-FFF2-40B4-BE49-F238E27FC236}">
                <a16:creationId xmlns:a16="http://schemas.microsoft.com/office/drawing/2014/main" id="{97F5D3F8-1CFE-8B56-DC91-3D0B15D3D117}"/>
              </a:ext>
            </a:extLst>
          </p:cNvPr>
          <p:cNvSpPr>
            <a:spLocks noGrp="1"/>
          </p:cNvSpPr>
          <p:nvPr>
            <p:ph type="body" sz="quarter" idx="11"/>
          </p:nvPr>
        </p:nvSpPr>
        <p:spPr>
          <a:xfrm>
            <a:off x="457200" y="1375713"/>
            <a:ext cx="11274552" cy="246221"/>
          </a:xfrm>
        </p:spPr>
        <p:txBody>
          <a:bodyPr/>
          <a:lstStyle/>
          <a:p>
            <a:r>
              <a:rPr lang="en-US" dirty="0"/>
              <a:t>Clients’ feedback quotes:</a:t>
            </a:r>
          </a:p>
        </p:txBody>
      </p:sp>
      <p:sp>
        <p:nvSpPr>
          <p:cNvPr id="49" name="Text Placeholder 11">
            <a:extLst>
              <a:ext uri="{FF2B5EF4-FFF2-40B4-BE49-F238E27FC236}">
                <a16:creationId xmlns:a16="http://schemas.microsoft.com/office/drawing/2014/main" id="{44B3FDEF-E5D4-26F1-9395-41CEA38A0CD6}"/>
              </a:ext>
            </a:extLst>
          </p:cNvPr>
          <p:cNvSpPr txBox="1">
            <a:spLocks/>
          </p:cNvSpPr>
          <p:nvPr/>
        </p:nvSpPr>
        <p:spPr>
          <a:xfrm>
            <a:off x="635738" y="1139433"/>
            <a:ext cx="2892003" cy="5131995"/>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FFFFFF">
                  <a:lumMod val="85000"/>
                </a:srgbClr>
              </a:solidFill>
              <a:effectLst/>
              <a:uLnTx/>
              <a:uFillTx/>
              <a:latin typeface="Calibri"/>
              <a:ea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7E2FDD3C-1A9F-44A9-73BF-D42490BB78D3}"/>
              </a:ext>
            </a:extLst>
          </p:cNvPr>
          <p:cNvPicPr>
            <a:picLocks noChangeAspect="1"/>
          </p:cNvPicPr>
          <p:nvPr/>
        </p:nvPicPr>
        <p:blipFill>
          <a:blip r:embed="rId3"/>
          <a:stretch>
            <a:fillRect/>
          </a:stretch>
        </p:blipFill>
        <p:spPr>
          <a:xfrm>
            <a:off x="4712093" y="961902"/>
            <a:ext cx="7019532" cy="5252911"/>
          </a:xfrm>
          <a:prstGeom prst="rect">
            <a:avLst/>
          </a:prstGeom>
        </p:spPr>
      </p:pic>
      <p:sp>
        <p:nvSpPr>
          <p:cNvPr id="6" name="TextBox 5">
            <a:extLst>
              <a:ext uri="{FF2B5EF4-FFF2-40B4-BE49-F238E27FC236}">
                <a16:creationId xmlns:a16="http://schemas.microsoft.com/office/drawing/2014/main" id="{D3102976-105E-01AA-D2F4-EEA5691931E2}"/>
              </a:ext>
            </a:extLst>
          </p:cNvPr>
          <p:cNvSpPr txBox="1"/>
          <p:nvPr/>
        </p:nvSpPr>
        <p:spPr>
          <a:xfrm>
            <a:off x="355271" y="2003600"/>
            <a:ext cx="3635237" cy="30777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18DFF"/>
                </a:solidFill>
                <a:effectLst/>
                <a:uLnTx/>
                <a:uFillTx/>
                <a:latin typeface="Graphik"/>
                <a:ea typeface="Calibri"/>
                <a:cs typeface="Arial"/>
              </a:rPr>
              <a:t>“It has become working much faster.”</a:t>
            </a:r>
          </a:p>
        </p:txBody>
      </p:sp>
      <p:sp>
        <p:nvSpPr>
          <p:cNvPr id="7" name="TextBox 6">
            <a:extLst>
              <a:ext uri="{FF2B5EF4-FFF2-40B4-BE49-F238E27FC236}">
                <a16:creationId xmlns:a16="http://schemas.microsoft.com/office/drawing/2014/main" id="{FD53CBD2-F58A-672A-E5A7-CE849BE2B904}"/>
              </a:ext>
            </a:extLst>
          </p:cNvPr>
          <p:cNvSpPr txBox="1"/>
          <p:nvPr/>
        </p:nvSpPr>
        <p:spPr>
          <a:xfrm>
            <a:off x="749896" y="2504150"/>
            <a:ext cx="3382333" cy="73866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8353D2"/>
                </a:solidFill>
                <a:effectLst/>
                <a:uLnTx/>
                <a:uFillTx/>
                <a:latin typeface="Graphik"/>
                <a:ea typeface="Calibri"/>
                <a:cs typeface="Arial"/>
              </a:rPr>
              <a:t>“Helpful in generating new ideas. Good tool for newly onboarded BA – useful to start smoothly on the project.”</a:t>
            </a:r>
          </a:p>
        </p:txBody>
      </p:sp>
      <p:sp>
        <p:nvSpPr>
          <p:cNvPr id="8" name="TextBox 7">
            <a:extLst>
              <a:ext uri="{FF2B5EF4-FFF2-40B4-BE49-F238E27FC236}">
                <a16:creationId xmlns:a16="http://schemas.microsoft.com/office/drawing/2014/main" id="{1AB561A0-68C6-90BD-5E46-8C3750CC7383}"/>
              </a:ext>
            </a:extLst>
          </p:cNvPr>
          <p:cNvSpPr txBox="1"/>
          <p:nvPr/>
        </p:nvSpPr>
        <p:spPr>
          <a:xfrm>
            <a:off x="749896" y="4151579"/>
            <a:ext cx="3382333" cy="523220"/>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8353D2"/>
                </a:solidFill>
                <a:effectLst/>
                <a:uLnTx/>
                <a:uFillTx/>
                <a:latin typeface="Graphik"/>
                <a:ea typeface="Calibri"/>
                <a:cs typeface="Arial"/>
              </a:rPr>
              <a:t>“I plan to use it on full strength for the work on next Epic”</a:t>
            </a:r>
          </a:p>
        </p:txBody>
      </p:sp>
      <p:sp>
        <p:nvSpPr>
          <p:cNvPr id="10" name="TextBox 9">
            <a:extLst>
              <a:ext uri="{FF2B5EF4-FFF2-40B4-BE49-F238E27FC236}">
                <a16:creationId xmlns:a16="http://schemas.microsoft.com/office/drawing/2014/main" id="{4A67B7AB-BF65-9BC8-E6C1-1CFAB9560638}"/>
              </a:ext>
            </a:extLst>
          </p:cNvPr>
          <p:cNvSpPr txBox="1"/>
          <p:nvPr/>
        </p:nvSpPr>
        <p:spPr>
          <a:xfrm>
            <a:off x="343761" y="3435586"/>
            <a:ext cx="363523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18DFF"/>
                </a:solidFill>
                <a:effectLst/>
                <a:uLnTx/>
                <a:uFillTx/>
                <a:latin typeface="Graphik"/>
                <a:ea typeface="Calibri"/>
                <a:cs typeface="Arial"/>
              </a:rPr>
              <a:t>“Great starting point, especially for the onboarders or junior BAs”</a:t>
            </a:r>
          </a:p>
        </p:txBody>
      </p:sp>
      <p:sp>
        <p:nvSpPr>
          <p:cNvPr id="11" name="TextBox 10">
            <a:extLst>
              <a:ext uri="{FF2B5EF4-FFF2-40B4-BE49-F238E27FC236}">
                <a16:creationId xmlns:a16="http://schemas.microsoft.com/office/drawing/2014/main" id="{2D7CA80F-4593-04B6-7A70-54FF44459E75}"/>
              </a:ext>
            </a:extLst>
          </p:cNvPr>
          <p:cNvSpPr txBox="1"/>
          <p:nvPr/>
        </p:nvSpPr>
        <p:spPr>
          <a:xfrm>
            <a:off x="360207" y="4867571"/>
            <a:ext cx="363523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18DFF"/>
                </a:solidFill>
                <a:effectLst/>
                <a:uLnTx/>
                <a:uFillTx/>
                <a:latin typeface="Graphik"/>
                <a:ea typeface="Calibri"/>
                <a:cs typeface="Arial"/>
              </a:rPr>
              <a:t>“Helps to save time for creation and modification of the User Stories.”</a:t>
            </a:r>
          </a:p>
        </p:txBody>
      </p:sp>
      <p:sp>
        <p:nvSpPr>
          <p:cNvPr id="14" name="Text Placeholder 13">
            <a:extLst>
              <a:ext uri="{FF2B5EF4-FFF2-40B4-BE49-F238E27FC236}">
                <a16:creationId xmlns:a16="http://schemas.microsoft.com/office/drawing/2014/main" id="{9EA6F7D2-F97E-ACE1-40E1-BCBD518E4715}"/>
              </a:ext>
            </a:extLst>
          </p:cNvPr>
          <p:cNvSpPr>
            <a:spLocks noGrp="1"/>
          </p:cNvSpPr>
          <p:nvPr>
            <p:ph type="body" sz="quarter" idx="15"/>
          </p:nvPr>
        </p:nvSpPr>
        <p:spPr>
          <a:xfrm>
            <a:off x="457200" y="382446"/>
            <a:ext cx="5524500" cy="260741"/>
          </a:xfrm>
        </p:spPr>
        <p:txBody>
          <a:bodyPr/>
          <a:lstStyle/>
          <a:p>
            <a:r>
              <a:rPr lang="en-US" dirty="0"/>
              <a:t>Innovation center: People</a:t>
            </a:r>
          </a:p>
        </p:txBody>
      </p:sp>
    </p:spTree>
    <p:extLst>
      <p:ext uri="{BB962C8B-B14F-4D97-AF65-F5344CB8AC3E}">
        <p14:creationId xmlns:p14="http://schemas.microsoft.com/office/powerpoint/2010/main" val="2364512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93A14-7731-6074-9EFF-467816BB222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C29F4D9-3E10-A2F0-4C71-8CEC3B61F733}"/>
              </a:ext>
            </a:extLst>
          </p:cNvPr>
          <p:cNvSpPr>
            <a:spLocks noGrp="1"/>
          </p:cNvSpPr>
          <p:nvPr>
            <p:ph type="body" sz="quarter" idx="15"/>
          </p:nvPr>
        </p:nvSpPr>
        <p:spPr>
          <a:xfrm>
            <a:off x="457200" y="382446"/>
            <a:ext cx="8046720" cy="288114"/>
          </a:xfrm>
        </p:spPr>
        <p:txBody>
          <a:bodyPr/>
          <a:lstStyle/>
          <a:p>
            <a:r>
              <a:rPr lang="en-US" dirty="0"/>
              <a:t>Innovation center: People</a:t>
            </a:r>
          </a:p>
        </p:txBody>
      </p:sp>
      <p:sp>
        <p:nvSpPr>
          <p:cNvPr id="2" name="Title 1">
            <a:extLst>
              <a:ext uri="{FF2B5EF4-FFF2-40B4-BE49-F238E27FC236}">
                <a16:creationId xmlns:a16="http://schemas.microsoft.com/office/drawing/2014/main" id="{6E3E4E9D-E635-121C-F061-018D4FC059EA}"/>
              </a:ext>
            </a:extLst>
          </p:cNvPr>
          <p:cNvSpPr>
            <a:spLocks noGrp="1"/>
          </p:cNvSpPr>
          <p:nvPr>
            <p:ph type="title"/>
          </p:nvPr>
        </p:nvSpPr>
        <p:spPr>
          <a:xfrm>
            <a:off x="457200" y="723900"/>
            <a:ext cx="7666074" cy="457200"/>
          </a:xfrm>
        </p:spPr>
        <p:txBody>
          <a:bodyPr/>
          <a:lstStyle/>
          <a:p>
            <a:pPr marR="0" lvl="0">
              <a:spcAft>
                <a:spcPts val="800"/>
              </a:spcAft>
              <a:buSzPts val="1000"/>
              <a:tabLst>
                <a:tab pos="1143000" algn="l"/>
              </a:tabLst>
            </a:pPr>
            <a:r>
              <a:rPr lang="en-US" dirty="0"/>
              <a:t>Continuous Improvement Process</a:t>
            </a:r>
          </a:p>
        </p:txBody>
      </p:sp>
      <p:sp>
        <p:nvSpPr>
          <p:cNvPr id="5" name="TextBox 4">
            <a:extLst>
              <a:ext uri="{FF2B5EF4-FFF2-40B4-BE49-F238E27FC236}">
                <a16:creationId xmlns:a16="http://schemas.microsoft.com/office/drawing/2014/main" id="{54B4C033-395A-605D-9BA5-10D1088B439D}"/>
              </a:ext>
            </a:extLst>
          </p:cNvPr>
          <p:cNvSpPr txBox="1"/>
          <p:nvPr/>
        </p:nvSpPr>
        <p:spPr>
          <a:xfrm>
            <a:off x="480261" y="3953898"/>
            <a:ext cx="11228680" cy="1182709"/>
          </a:xfrm>
          <a:prstGeom prst="rect">
            <a:avLst/>
          </a:prstGeom>
          <a:solidFill>
            <a:schemeClr val="accent4">
              <a:alpha val="28000"/>
            </a:schemeClr>
          </a:solidFill>
        </p:spPr>
        <p:txBody>
          <a:bodyPr wrap="square" lIns="2088000" tIns="108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4">
                    <a:lumMod val="40000"/>
                    <a:lumOff val="60000"/>
                  </a:schemeClr>
                </a:solidFill>
                <a:effectLst/>
                <a:uLnTx/>
                <a:uFillTx/>
                <a:latin typeface="Calibri"/>
                <a:ea typeface="+mn-ea"/>
                <a:cs typeface="Times New Roman" panose="02020603050405020304" pitchFamily="18" charset="0"/>
              </a:rPr>
              <a:t>AI Adoption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accent4">
                  <a:lumMod val="40000"/>
                  <a:lumOff val="60000"/>
                </a:schemeClr>
              </a:solidFill>
              <a:effectLst/>
              <a:uLnTx/>
              <a:uFillTx/>
              <a:latin typeface="Calibri"/>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02AF44B4-FBEE-FB99-CBED-14E9247D4814}"/>
              </a:ext>
            </a:extLst>
          </p:cNvPr>
          <p:cNvSpPr txBox="1"/>
          <p:nvPr/>
        </p:nvSpPr>
        <p:spPr>
          <a:xfrm>
            <a:off x="480261" y="2770893"/>
            <a:ext cx="11228680" cy="1182709"/>
          </a:xfrm>
          <a:prstGeom prst="rect">
            <a:avLst/>
          </a:prstGeom>
          <a:solidFill>
            <a:schemeClr val="accent2">
              <a:alpha val="17139"/>
            </a:schemeClr>
          </a:solidFill>
        </p:spPr>
        <p:txBody>
          <a:bodyPr wrap="square" lIns="2088000" tIns="108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2"/>
                </a:solidFill>
                <a:effectLst/>
                <a:uLnTx/>
                <a:uFillTx/>
                <a:latin typeface="Calibri"/>
                <a:ea typeface="+mn-ea"/>
                <a:cs typeface="Times New Roman" panose="02020603050405020304" pitchFamily="18" charset="0"/>
              </a:rPr>
              <a:t>Individual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accent2"/>
              </a:solidFill>
              <a:effectLst/>
              <a:uLnTx/>
              <a:uFillTx/>
              <a:latin typeface="Calibri"/>
              <a:ea typeface="+mn-ea"/>
              <a:cs typeface="Times New Roman" panose="02020603050405020304" pitchFamily="18" charset="0"/>
            </a:endParaRPr>
          </a:p>
        </p:txBody>
      </p:sp>
      <p:sp>
        <p:nvSpPr>
          <p:cNvPr id="30" name="TextBox 29">
            <a:extLst>
              <a:ext uri="{FF2B5EF4-FFF2-40B4-BE49-F238E27FC236}">
                <a16:creationId xmlns:a16="http://schemas.microsoft.com/office/drawing/2014/main" id="{33994DF2-6F46-C81D-714C-F97E298F2662}"/>
              </a:ext>
            </a:extLst>
          </p:cNvPr>
          <p:cNvSpPr txBox="1"/>
          <p:nvPr/>
        </p:nvSpPr>
        <p:spPr>
          <a:xfrm>
            <a:off x="480261" y="1361572"/>
            <a:ext cx="11228680" cy="1409025"/>
          </a:xfrm>
          <a:prstGeom prst="rect">
            <a:avLst/>
          </a:prstGeom>
          <a:solidFill>
            <a:schemeClr val="accent3">
              <a:alpha val="20000"/>
            </a:schemeClr>
          </a:solidFill>
        </p:spPr>
        <p:txBody>
          <a:bodyPr wrap="square" lIns="2088000" tIns="108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rPr>
              <a:t>Team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Pts val="1000"/>
              <a:buFontTx/>
              <a:buNone/>
              <a:tabLst>
                <a:tab pos="1143000" algn="l"/>
              </a:tabLst>
              <a:defRPr/>
            </a:pPr>
            <a:endParaRPr kumimoji="0" lang="en-US" sz="1100" b="1" i="0" u="none" strike="noStrike" kern="0" cap="none" spc="0" normalizeH="0" baseline="0" noProof="0" dirty="0">
              <a:ln>
                <a:noFill/>
              </a:ln>
              <a:solidFill>
                <a:schemeClr val="accent6">
                  <a:lumMod val="40000"/>
                  <a:lumOff val="60000"/>
                </a:schemeClr>
              </a:solidFill>
              <a:effectLst/>
              <a:uLnTx/>
              <a:uFillTx/>
              <a:latin typeface="Calibri"/>
              <a:ea typeface="+mn-ea"/>
              <a:cs typeface="Times New Roman" panose="02020603050405020304" pitchFamily="18" charset="0"/>
            </a:endParaRPr>
          </a:p>
        </p:txBody>
      </p:sp>
      <p:sp>
        <p:nvSpPr>
          <p:cNvPr id="34" name="TextBox 33">
            <a:extLst>
              <a:ext uri="{FF2B5EF4-FFF2-40B4-BE49-F238E27FC236}">
                <a16:creationId xmlns:a16="http://schemas.microsoft.com/office/drawing/2014/main" id="{BEB948F7-BD5E-6B7B-C060-2F868F4CA7D1}"/>
              </a:ext>
            </a:extLst>
          </p:cNvPr>
          <p:cNvSpPr txBox="1"/>
          <p:nvPr/>
        </p:nvSpPr>
        <p:spPr>
          <a:xfrm>
            <a:off x="480261" y="5136904"/>
            <a:ext cx="11228680" cy="1182709"/>
          </a:xfrm>
          <a:prstGeom prst="rect">
            <a:avLst/>
          </a:prstGeom>
          <a:solidFill>
            <a:schemeClr val="accent4">
              <a:alpha val="20000"/>
            </a:schemeClr>
          </a:solidFill>
        </p:spPr>
        <p:txBody>
          <a:bodyPr wrap="square" lIns="2088000" tIns="1080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4"/>
                </a:solidFill>
                <a:effectLst/>
                <a:uLnTx/>
                <a:uFillTx/>
                <a:latin typeface="Calibri"/>
                <a:ea typeface="+mn-ea"/>
                <a:cs typeface="Times New Roman" panose="02020603050405020304" pitchFamily="18" charset="0"/>
              </a:rPr>
              <a:t>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chemeClr val="accent4"/>
              </a:solidFill>
              <a:effectLst/>
              <a:uLnTx/>
              <a:uFillTx/>
              <a:latin typeface="Calibri"/>
              <a:ea typeface="+mn-ea"/>
              <a:cs typeface="Times New Roman" panose="02020603050405020304" pitchFamily="18" charset="0"/>
            </a:endParaRPr>
          </a:p>
        </p:txBody>
      </p:sp>
      <p:sp>
        <p:nvSpPr>
          <p:cNvPr id="56" name="Right Triangle 55">
            <a:extLst>
              <a:ext uri="{FF2B5EF4-FFF2-40B4-BE49-F238E27FC236}">
                <a16:creationId xmlns:a16="http://schemas.microsoft.com/office/drawing/2014/main" id="{CE701215-ED1A-FD72-4165-7E2F612B5E7B}"/>
              </a:ext>
            </a:extLst>
          </p:cNvPr>
          <p:cNvSpPr/>
          <p:nvPr/>
        </p:nvSpPr>
        <p:spPr bwMode="auto">
          <a:xfrm flipV="1">
            <a:off x="457200" y="1361574"/>
            <a:ext cx="2051444" cy="4958040"/>
          </a:xfrm>
          <a:prstGeom prst="rtTriangle">
            <a:avLst/>
          </a:prstGeom>
          <a:solidFill>
            <a:schemeClr val="accent1"/>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grpSp>
        <p:nvGrpSpPr>
          <p:cNvPr id="4" name="Group 3">
            <a:extLst>
              <a:ext uri="{FF2B5EF4-FFF2-40B4-BE49-F238E27FC236}">
                <a16:creationId xmlns:a16="http://schemas.microsoft.com/office/drawing/2014/main" id="{6DA511CF-2BE0-EFA0-9A13-FCCECA5F0457}"/>
              </a:ext>
            </a:extLst>
          </p:cNvPr>
          <p:cNvGrpSpPr/>
          <p:nvPr/>
        </p:nvGrpSpPr>
        <p:grpSpPr>
          <a:xfrm>
            <a:off x="107171" y="1263034"/>
            <a:ext cx="1692685" cy="2165966"/>
            <a:chOff x="1287626" y="1676400"/>
            <a:chExt cx="2398836" cy="4072470"/>
          </a:xfrm>
        </p:grpSpPr>
        <p:sp>
          <p:nvSpPr>
            <p:cNvPr id="10" name="Freeform 5">
              <a:extLst>
                <a:ext uri="{FF2B5EF4-FFF2-40B4-BE49-F238E27FC236}">
                  <a16:creationId xmlns:a16="http://schemas.microsoft.com/office/drawing/2014/main" id="{4299E5BD-02A1-A1DD-C240-C72FC0B52805}"/>
                </a:ext>
              </a:extLst>
            </p:cNvPr>
            <p:cNvSpPr>
              <a:spLocks/>
            </p:cNvSpPr>
            <p:nvPr/>
          </p:nvSpPr>
          <p:spPr bwMode="auto">
            <a:xfrm>
              <a:off x="1541482" y="4082067"/>
              <a:ext cx="1891124" cy="838392"/>
            </a:xfrm>
            <a:custGeom>
              <a:avLst/>
              <a:gdLst>
                <a:gd name="T0" fmla="*/ 1166 w 2364"/>
                <a:gd name="T1" fmla="*/ 0 h 672"/>
                <a:gd name="T2" fmla="*/ 0 w 2364"/>
                <a:gd name="T3" fmla="*/ 246 h 672"/>
                <a:gd name="T4" fmla="*/ 1182 w 2364"/>
                <a:gd name="T5" fmla="*/ 672 h 672"/>
                <a:gd name="T6" fmla="*/ 2364 w 2364"/>
                <a:gd name="T7" fmla="*/ 246 h 672"/>
                <a:gd name="T8" fmla="*/ 1166 w 2364"/>
                <a:gd name="T9" fmla="*/ 0 h 672"/>
              </a:gdLst>
              <a:ahLst/>
              <a:cxnLst>
                <a:cxn ang="0">
                  <a:pos x="T0" y="T1"/>
                </a:cxn>
                <a:cxn ang="0">
                  <a:pos x="T2" y="T3"/>
                </a:cxn>
                <a:cxn ang="0">
                  <a:pos x="T4" y="T5"/>
                </a:cxn>
                <a:cxn ang="0">
                  <a:pos x="T6" y="T7"/>
                </a:cxn>
                <a:cxn ang="0">
                  <a:pos x="T8" y="T9"/>
                </a:cxn>
              </a:cxnLst>
              <a:rect l="0" t="0" r="r" b="b"/>
              <a:pathLst>
                <a:path w="2364" h="672">
                  <a:moveTo>
                    <a:pt x="1166" y="0"/>
                  </a:moveTo>
                  <a:lnTo>
                    <a:pt x="0" y="246"/>
                  </a:lnTo>
                  <a:lnTo>
                    <a:pt x="1182" y="672"/>
                  </a:lnTo>
                  <a:lnTo>
                    <a:pt x="2364" y="246"/>
                  </a:lnTo>
                  <a:lnTo>
                    <a:pt x="1166" y="0"/>
                  </a:lnTo>
                  <a:close/>
                </a:path>
              </a:pathLst>
            </a:custGeom>
            <a:solidFill>
              <a:schemeClr val="accent4">
                <a:alpha val="56784"/>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9">
              <a:extLst>
                <a:ext uri="{FF2B5EF4-FFF2-40B4-BE49-F238E27FC236}">
                  <a16:creationId xmlns:a16="http://schemas.microsoft.com/office/drawing/2014/main" id="{5B762C74-2944-CA3E-6DD4-B535536FB72B}"/>
                </a:ext>
              </a:extLst>
            </p:cNvPr>
            <p:cNvSpPr>
              <a:spLocks/>
            </p:cNvSpPr>
            <p:nvPr/>
          </p:nvSpPr>
          <p:spPr bwMode="auto">
            <a:xfrm>
              <a:off x="2486643" y="4389187"/>
              <a:ext cx="1199819" cy="1359683"/>
            </a:xfrm>
            <a:custGeom>
              <a:avLst/>
              <a:gdLst>
                <a:gd name="T0" fmla="*/ 0 w 1500"/>
                <a:gd name="T1" fmla="*/ 426 h 1090"/>
                <a:gd name="T2" fmla="*/ 0 w 1500"/>
                <a:gd name="T3" fmla="*/ 1090 h 1090"/>
                <a:gd name="T4" fmla="*/ 1500 w 1500"/>
                <a:gd name="T5" fmla="*/ 551 h 1090"/>
                <a:gd name="T6" fmla="*/ 1182 w 1500"/>
                <a:gd name="T7" fmla="*/ 0 h 1090"/>
                <a:gd name="T8" fmla="*/ 0 w 1500"/>
                <a:gd name="T9" fmla="*/ 426 h 1090"/>
              </a:gdLst>
              <a:ahLst/>
              <a:cxnLst>
                <a:cxn ang="0">
                  <a:pos x="T0" y="T1"/>
                </a:cxn>
                <a:cxn ang="0">
                  <a:pos x="T2" y="T3"/>
                </a:cxn>
                <a:cxn ang="0">
                  <a:pos x="T4" y="T5"/>
                </a:cxn>
                <a:cxn ang="0">
                  <a:pos x="T6" y="T7"/>
                </a:cxn>
                <a:cxn ang="0">
                  <a:pos x="T8" y="T9"/>
                </a:cxn>
              </a:cxnLst>
              <a:rect l="0" t="0" r="r" b="b"/>
              <a:pathLst>
                <a:path w="1500" h="1090">
                  <a:moveTo>
                    <a:pt x="0" y="426"/>
                  </a:moveTo>
                  <a:lnTo>
                    <a:pt x="0" y="1090"/>
                  </a:lnTo>
                  <a:lnTo>
                    <a:pt x="1500" y="551"/>
                  </a:lnTo>
                  <a:lnTo>
                    <a:pt x="1182" y="0"/>
                  </a:lnTo>
                  <a:lnTo>
                    <a:pt x="0" y="426"/>
                  </a:lnTo>
                  <a:close/>
                </a:path>
              </a:pathLst>
            </a:custGeom>
            <a:solidFill>
              <a:schemeClr val="accent4">
                <a:lumMod val="75000"/>
                <a:alpha val="84000"/>
              </a:schemeClr>
            </a:solidFill>
            <a:ln>
              <a:noFill/>
            </a:ln>
            <a:effectLst>
              <a:outerShdw blurRad="50800" dist="38100" dir="18900000" algn="bl" rotWithShape="0">
                <a:prstClr val="black">
                  <a:alpha val="40000"/>
                </a:prstClr>
              </a:outerShdw>
            </a:effectLst>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8">
              <a:extLst>
                <a:ext uri="{FF2B5EF4-FFF2-40B4-BE49-F238E27FC236}">
                  <a16:creationId xmlns:a16="http://schemas.microsoft.com/office/drawing/2014/main" id="{5B48D9F9-FF63-F365-6AEB-5A4BF0AEF415}"/>
                </a:ext>
              </a:extLst>
            </p:cNvPr>
            <p:cNvSpPr>
              <a:spLocks/>
            </p:cNvSpPr>
            <p:nvPr/>
          </p:nvSpPr>
          <p:spPr bwMode="auto">
            <a:xfrm>
              <a:off x="1287626" y="4389187"/>
              <a:ext cx="1199019" cy="1359683"/>
            </a:xfrm>
            <a:custGeom>
              <a:avLst/>
              <a:gdLst>
                <a:gd name="T0" fmla="*/ 0 w 1499"/>
                <a:gd name="T1" fmla="*/ 551 h 1090"/>
                <a:gd name="T2" fmla="*/ 1499 w 1499"/>
                <a:gd name="T3" fmla="*/ 1090 h 1090"/>
                <a:gd name="T4" fmla="*/ 1499 w 1499"/>
                <a:gd name="T5" fmla="*/ 426 h 1090"/>
                <a:gd name="T6" fmla="*/ 317 w 1499"/>
                <a:gd name="T7" fmla="*/ 0 h 1090"/>
                <a:gd name="T8" fmla="*/ 0 w 1499"/>
                <a:gd name="T9" fmla="*/ 551 h 1090"/>
              </a:gdLst>
              <a:ahLst/>
              <a:cxnLst>
                <a:cxn ang="0">
                  <a:pos x="T0" y="T1"/>
                </a:cxn>
                <a:cxn ang="0">
                  <a:pos x="T2" y="T3"/>
                </a:cxn>
                <a:cxn ang="0">
                  <a:pos x="T4" y="T5"/>
                </a:cxn>
                <a:cxn ang="0">
                  <a:pos x="T6" y="T7"/>
                </a:cxn>
                <a:cxn ang="0">
                  <a:pos x="T8" y="T9"/>
                </a:cxn>
              </a:cxnLst>
              <a:rect l="0" t="0" r="r" b="b"/>
              <a:pathLst>
                <a:path w="1499" h="1090">
                  <a:moveTo>
                    <a:pt x="0" y="551"/>
                  </a:moveTo>
                  <a:lnTo>
                    <a:pt x="1499" y="1090"/>
                  </a:lnTo>
                  <a:lnTo>
                    <a:pt x="1499" y="426"/>
                  </a:lnTo>
                  <a:lnTo>
                    <a:pt x="317" y="0"/>
                  </a:lnTo>
                  <a:lnTo>
                    <a:pt x="0" y="551"/>
                  </a:lnTo>
                  <a:close/>
                </a:path>
              </a:pathLst>
            </a:custGeom>
            <a:solidFill>
              <a:schemeClr val="accent4"/>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6">
              <a:extLst>
                <a:ext uri="{FF2B5EF4-FFF2-40B4-BE49-F238E27FC236}">
                  <a16:creationId xmlns:a16="http://schemas.microsoft.com/office/drawing/2014/main" id="{B212A38C-89AC-294C-8125-037814A58AF9}"/>
                </a:ext>
              </a:extLst>
            </p:cNvPr>
            <p:cNvSpPr>
              <a:spLocks/>
            </p:cNvSpPr>
            <p:nvPr/>
          </p:nvSpPr>
          <p:spPr bwMode="auto">
            <a:xfrm>
              <a:off x="1794938" y="3271647"/>
              <a:ext cx="1383411" cy="823420"/>
            </a:xfrm>
            <a:custGeom>
              <a:avLst/>
              <a:gdLst>
                <a:gd name="T0" fmla="*/ 864 w 1729"/>
                <a:gd name="T1" fmla="*/ 0 h 660"/>
                <a:gd name="T2" fmla="*/ 0 w 1729"/>
                <a:gd name="T3" fmla="*/ 351 h 660"/>
                <a:gd name="T4" fmla="*/ 864 w 1729"/>
                <a:gd name="T5" fmla="*/ 660 h 660"/>
                <a:gd name="T6" fmla="*/ 1729 w 1729"/>
                <a:gd name="T7" fmla="*/ 351 h 660"/>
                <a:gd name="T8" fmla="*/ 864 w 1729"/>
                <a:gd name="T9" fmla="*/ 0 h 660"/>
              </a:gdLst>
              <a:ahLst/>
              <a:cxnLst>
                <a:cxn ang="0">
                  <a:pos x="T0" y="T1"/>
                </a:cxn>
                <a:cxn ang="0">
                  <a:pos x="T2" y="T3"/>
                </a:cxn>
                <a:cxn ang="0">
                  <a:pos x="T4" y="T5"/>
                </a:cxn>
                <a:cxn ang="0">
                  <a:pos x="T6" y="T7"/>
                </a:cxn>
                <a:cxn ang="0">
                  <a:pos x="T8" y="T9"/>
                </a:cxn>
              </a:cxnLst>
              <a:rect l="0" t="0" r="r" b="b"/>
              <a:pathLst>
                <a:path w="1729" h="660">
                  <a:moveTo>
                    <a:pt x="864" y="0"/>
                  </a:moveTo>
                  <a:lnTo>
                    <a:pt x="0" y="351"/>
                  </a:lnTo>
                  <a:lnTo>
                    <a:pt x="864" y="660"/>
                  </a:lnTo>
                  <a:lnTo>
                    <a:pt x="1729" y="351"/>
                  </a:lnTo>
                  <a:lnTo>
                    <a:pt x="864" y="0"/>
                  </a:lnTo>
                  <a:close/>
                </a:path>
              </a:pathLst>
            </a:custGeom>
            <a:solidFill>
              <a:schemeClr val="accent4">
                <a:lumMod val="60000"/>
                <a:lumOff val="40000"/>
                <a:alpha val="79177"/>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F0640B0C-13C3-CB35-1650-DCDC6D16364B}"/>
                </a:ext>
              </a:extLst>
            </p:cNvPr>
            <p:cNvSpPr>
              <a:spLocks/>
            </p:cNvSpPr>
            <p:nvPr/>
          </p:nvSpPr>
          <p:spPr bwMode="auto">
            <a:xfrm>
              <a:off x="2486644" y="3667994"/>
              <a:ext cx="915862" cy="1115190"/>
            </a:xfrm>
            <a:custGeom>
              <a:avLst/>
              <a:gdLst>
                <a:gd name="T0" fmla="*/ 865 w 1145"/>
                <a:gd name="T1" fmla="*/ 0 h 894"/>
                <a:gd name="T2" fmla="*/ 0 w 1145"/>
                <a:gd name="T3" fmla="*/ 309 h 894"/>
                <a:gd name="T4" fmla="*/ 0 w 1145"/>
                <a:gd name="T5" fmla="*/ 894 h 894"/>
                <a:gd name="T6" fmla="*/ 1145 w 1145"/>
                <a:gd name="T7" fmla="*/ 484 h 894"/>
                <a:gd name="T8" fmla="*/ 865 w 1145"/>
                <a:gd name="T9" fmla="*/ 0 h 894"/>
              </a:gdLst>
              <a:ahLst/>
              <a:cxnLst>
                <a:cxn ang="0">
                  <a:pos x="T0" y="T1"/>
                </a:cxn>
                <a:cxn ang="0">
                  <a:pos x="T2" y="T3"/>
                </a:cxn>
                <a:cxn ang="0">
                  <a:pos x="T4" y="T5"/>
                </a:cxn>
                <a:cxn ang="0">
                  <a:pos x="T6" y="T7"/>
                </a:cxn>
                <a:cxn ang="0">
                  <a:pos x="T8" y="T9"/>
                </a:cxn>
              </a:cxnLst>
              <a:rect l="0" t="0" r="r" b="b"/>
              <a:pathLst>
                <a:path w="1145" h="894">
                  <a:moveTo>
                    <a:pt x="865" y="0"/>
                  </a:moveTo>
                  <a:lnTo>
                    <a:pt x="0" y="309"/>
                  </a:lnTo>
                  <a:lnTo>
                    <a:pt x="0" y="894"/>
                  </a:lnTo>
                  <a:lnTo>
                    <a:pt x="1145" y="484"/>
                  </a:lnTo>
                  <a:lnTo>
                    <a:pt x="865" y="0"/>
                  </a:lnTo>
                  <a:close/>
                </a:path>
              </a:pathLst>
            </a:custGeom>
            <a:solidFill>
              <a:schemeClr val="accent4"/>
            </a:solidFill>
            <a:ln>
              <a:noFill/>
            </a:ln>
            <a:effectLst>
              <a:outerShdw blurRad="50800" dist="38100" dir="18900000" algn="bl" rotWithShape="0">
                <a:prstClr val="black">
                  <a:alpha val="40000"/>
                </a:prstClr>
              </a:outerShdw>
            </a:effectLst>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E1AEED9B-8934-3BCC-25BE-6D35E10C0222}"/>
                </a:ext>
              </a:extLst>
            </p:cNvPr>
            <p:cNvSpPr>
              <a:spLocks/>
            </p:cNvSpPr>
            <p:nvPr/>
          </p:nvSpPr>
          <p:spPr bwMode="auto">
            <a:xfrm>
              <a:off x="1571583" y="3667995"/>
              <a:ext cx="915062" cy="1115190"/>
            </a:xfrm>
            <a:custGeom>
              <a:avLst/>
              <a:gdLst>
                <a:gd name="T0" fmla="*/ 0 w 1144"/>
                <a:gd name="T1" fmla="*/ 484 h 894"/>
                <a:gd name="T2" fmla="*/ 1144 w 1144"/>
                <a:gd name="T3" fmla="*/ 894 h 894"/>
                <a:gd name="T4" fmla="*/ 1144 w 1144"/>
                <a:gd name="T5" fmla="*/ 309 h 894"/>
                <a:gd name="T6" fmla="*/ 280 w 1144"/>
                <a:gd name="T7" fmla="*/ 0 h 894"/>
                <a:gd name="T8" fmla="*/ 0 w 1144"/>
                <a:gd name="T9" fmla="*/ 484 h 894"/>
              </a:gdLst>
              <a:ahLst/>
              <a:cxnLst>
                <a:cxn ang="0">
                  <a:pos x="T0" y="T1"/>
                </a:cxn>
                <a:cxn ang="0">
                  <a:pos x="T2" y="T3"/>
                </a:cxn>
                <a:cxn ang="0">
                  <a:pos x="T4" y="T5"/>
                </a:cxn>
                <a:cxn ang="0">
                  <a:pos x="T6" y="T7"/>
                </a:cxn>
                <a:cxn ang="0">
                  <a:pos x="T8" y="T9"/>
                </a:cxn>
              </a:cxnLst>
              <a:rect l="0" t="0" r="r" b="b"/>
              <a:pathLst>
                <a:path w="1144" h="894">
                  <a:moveTo>
                    <a:pt x="0" y="484"/>
                  </a:moveTo>
                  <a:lnTo>
                    <a:pt x="1144" y="894"/>
                  </a:lnTo>
                  <a:lnTo>
                    <a:pt x="1144" y="309"/>
                  </a:lnTo>
                  <a:lnTo>
                    <a:pt x="280" y="0"/>
                  </a:lnTo>
                  <a:lnTo>
                    <a:pt x="0" y="484"/>
                  </a:lnTo>
                  <a:close/>
                </a:path>
              </a:pathLst>
            </a:custGeom>
            <a:solidFill>
              <a:schemeClr val="accent4">
                <a:lumMod val="60000"/>
                <a:lumOff val="40000"/>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6">
              <a:extLst>
                <a:ext uri="{FF2B5EF4-FFF2-40B4-BE49-F238E27FC236}">
                  <a16:creationId xmlns:a16="http://schemas.microsoft.com/office/drawing/2014/main" id="{1CC7574E-9353-7017-DD16-67FE3F5190C7}"/>
                </a:ext>
              </a:extLst>
            </p:cNvPr>
            <p:cNvSpPr>
              <a:spLocks/>
            </p:cNvSpPr>
            <p:nvPr/>
          </p:nvSpPr>
          <p:spPr bwMode="auto">
            <a:xfrm>
              <a:off x="1958533" y="2692554"/>
              <a:ext cx="1052757" cy="823421"/>
            </a:xfrm>
            <a:custGeom>
              <a:avLst/>
              <a:gdLst>
                <a:gd name="T0" fmla="*/ 864 w 1729"/>
                <a:gd name="T1" fmla="*/ 0 h 660"/>
                <a:gd name="T2" fmla="*/ 0 w 1729"/>
                <a:gd name="T3" fmla="*/ 351 h 660"/>
                <a:gd name="T4" fmla="*/ 864 w 1729"/>
                <a:gd name="T5" fmla="*/ 660 h 660"/>
                <a:gd name="T6" fmla="*/ 1729 w 1729"/>
                <a:gd name="T7" fmla="*/ 351 h 660"/>
                <a:gd name="T8" fmla="*/ 864 w 1729"/>
                <a:gd name="T9" fmla="*/ 0 h 660"/>
              </a:gdLst>
              <a:ahLst/>
              <a:cxnLst>
                <a:cxn ang="0">
                  <a:pos x="T0" y="T1"/>
                </a:cxn>
                <a:cxn ang="0">
                  <a:pos x="T2" y="T3"/>
                </a:cxn>
                <a:cxn ang="0">
                  <a:pos x="T4" y="T5"/>
                </a:cxn>
                <a:cxn ang="0">
                  <a:pos x="T6" y="T7"/>
                </a:cxn>
                <a:cxn ang="0">
                  <a:pos x="T8" y="T9"/>
                </a:cxn>
              </a:cxnLst>
              <a:rect l="0" t="0" r="r" b="b"/>
              <a:pathLst>
                <a:path w="1729" h="660">
                  <a:moveTo>
                    <a:pt x="864" y="0"/>
                  </a:moveTo>
                  <a:lnTo>
                    <a:pt x="0" y="351"/>
                  </a:lnTo>
                  <a:lnTo>
                    <a:pt x="864" y="660"/>
                  </a:lnTo>
                  <a:lnTo>
                    <a:pt x="1729" y="351"/>
                  </a:lnTo>
                  <a:lnTo>
                    <a:pt x="864" y="0"/>
                  </a:lnTo>
                  <a:close/>
                </a:path>
              </a:pathLst>
            </a:custGeom>
            <a:solidFill>
              <a:schemeClr val="accent2">
                <a:lumMod val="40000"/>
                <a:lumOff val="60000"/>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1">
              <a:extLst>
                <a:ext uri="{FF2B5EF4-FFF2-40B4-BE49-F238E27FC236}">
                  <a16:creationId xmlns:a16="http://schemas.microsoft.com/office/drawing/2014/main" id="{15C2709B-AEA0-1AEB-81FF-3DDC60E7353F}"/>
                </a:ext>
              </a:extLst>
            </p:cNvPr>
            <p:cNvSpPr>
              <a:spLocks noChangeAspect="1"/>
            </p:cNvSpPr>
            <p:nvPr/>
          </p:nvSpPr>
          <p:spPr bwMode="auto">
            <a:xfrm>
              <a:off x="2485444" y="3111063"/>
              <a:ext cx="674106" cy="820096"/>
            </a:xfrm>
            <a:custGeom>
              <a:avLst/>
              <a:gdLst>
                <a:gd name="T0" fmla="*/ 865 w 1145"/>
                <a:gd name="T1" fmla="*/ 0 h 894"/>
                <a:gd name="T2" fmla="*/ 0 w 1145"/>
                <a:gd name="T3" fmla="*/ 309 h 894"/>
                <a:gd name="T4" fmla="*/ 0 w 1145"/>
                <a:gd name="T5" fmla="*/ 894 h 894"/>
                <a:gd name="T6" fmla="*/ 1145 w 1145"/>
                <a:gd name="T7" fmla="*/ 484 h 894"/>
                <a:gd name="T8" fmla="*/ 865 w 1145"/>
                <a:gd name="T9" fmla="*/ 0 h 894"/>
              </a:gdLst>
              <a:ahLst/>
              <a:cxnLst>
                <a:cxn ang="0">
                  <a:pos x="T0" y="T1"/>
                </a:cxn>
                <a:cxn ang="0">
                  <a:pos x="T2" y="T3"/>
                </a:cxn>
                <a:cxn ang="0">
                  <a:pos x="T4" y="T5"/>
                </a:cxn>
                <a:cxn ang="0">
                  <a:pos x="T6" y="T7"/>
                </a:cxn>
                <a:cxn ang="0">
                  <a:pos x="T8" y="T9"/>
                </a:cxn>
              </a:cxnLst>
              <a:rect l="0" t="0" r="r" b="b"/>
              <a:pathLst>
                <a:path w="1145" h="894">
                  <a:moveTo>
                    <a:pt x="865" y="0"/>
                  </a:moveTo>
                  <a:lnTo>
                    <a:pt x="0" y="309"/>
                  </a:lnTo>
                  <a:lnTo>
                    <a:pt x="0" y="894"/>
                  </a:lnTo>
                  <a:lnTo>
                    <a:pt x="1145" y="484"/>
                  </a:lnTo>
                  <a:lnTo>
                    <a:pt x="865" y="0"/>
                  </a:lnTo>
                  <a:close/>
                </a:path>
              </a:pathLst>
            </a:custGeom>
            <a:solidFill>
              <a:schemeClr val="accent2"/>
            </a:solidFill>
            <a:ln>
              <a:noFill/>
            </a:ln>
            <a:effectLst>
              <a:outerShdw blurRad="50800" dist="38100" dir="18900000" algn="bl" rotWithShape="0">
                <a:prstClr val="black">
                  <a:alpha val="40000"/>
                </a:prstClr>
              </a:outerShdw>
            </a:effectLst>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12">
              <a:extLst>
                <a:ext uri="{FF2B5EF4-FFF2-40B4-BE49-F238E27FC236}">
                  <a16:creationId xmlns:a16="http://schemas.microsoft.com/office/drawing/2014/main" id="{75531973-8163-51D6-486F-C010BE6A6353}"/>
                </a:ext>
              </a:extLst>
            </p:cNvPr>
            <p:cNvSpPr>
              <a:spLocks noChangeAspect="1"/>
            </p:cNvSpPr>
            <p:nvPr/>
          </p:nvSpPr>
          <p:spPr bwMode="auto">
            <a:xfrm>
              <a:off x="1814538" y="3111064"/>
              <a:ext cx="673040" cy="820095"/>
            </a:xfrm>
            <a:custGeom>
              <a:avLst/>
              <a:gdLst>
                <a:gd name="T0" fmla="*/ 0 w 1144"/>
                <a:gd name="T1" fmla="*/ 484 h 894"/>
                <a:gd name="T2" fmla="*/ 1144 w 1144"/>
                <a:gd name="T3" fmla="*/ 894 h 894"/>
                <a:gd name="T4" fmla="*/ 1144 w 1144"/>
                <a:gd name="T5" fmla="*/ 309 h 894"/>
                <a:gd name="T6" fmla="*/ 280 w 1144"/>
                <a:gd name="T7" fmla="*/ 0 h 894"/>
                <a:gd name="T8" fmla="*/ 0 w 1144"/>
                <a:gd name="T9" fmla="*/ 484 h 894"/>
              </a:gdLst>
              <a:ahLst/>
              <a:cxnLst>
                <a:cxn ang="0">
                  <a:pos x="T0" y="T1"/>
                </a:cxn>
                <a:cxn ang="0">
                  <a:pos x="T2" y="T3"/>
                </a:cxn>
                <a:cxn ang="0">
                  <a:pos x="T4" y="T5"/>
                </a:cxn>
                <a:cxn ang="0">
                  <a:pos x="T6" y="T7"/>
                </a:cxn>
                <a:cxn ang="0">
                  <a:pos x="T8" y="T9"/>
                </a:cxn>
              </a:cxnLst>
              <a:rect l="0" t="0" r="r" b="b"/>
              <a:pathLst>
                <a:path w="1144" h="894">
                  <a:moveTo>
                    <a:pt x="0" y="484"/>
                  </a:moveTo>
                  <a:lnTo>
                    <a:pt x="1144" y="894"/>
                  </a:lnTo>
                  <a:lnTo>
                    <a:pt x="1144" y="309"/>
                  </a:lnTo>
                  <a:lnTo>
                    <a:pt x="280" y="0"/>
                  </a:lnTo>
                  <a:lnTo>
                    <a:pt x="0" y="484"/>
                  </a:lnTo>
                  <a:close/>
                </a:path>
              </a:pathLst>
            </a:custGeom>
            <a:solidFill>
              <a:schemeClr val="accent2">
                <a:lumMod val="60000"/>
                <a:lumOff val="40000"/>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Freeform 7">
              <a:extLst>
                <a:ext uri="{FF2B5EF4-FFF2-40B4-BE49-F238E27FC236}">
                  <a16:creationId xmlns:a16="http://schemas.microsoft.com/office/drawing/2014/main" id="{C9F56FD4-074C-BCE7-4F51-CE522E4DE197}"/>
                </a:ext>
              </a:extLst>
            </p:cNvPr>
            <p:cNvSpPr>
              <a:spLocks/>
            </p:cNvSpPr>
            <p:nvPr/>
          </p:nvSpPr>
          <p:spPr bwMode="auto">
            <a:xfrm>
              <a:off x="2480418" y="1676400"/>
              <a:ext cx="483135" cy="1586167"/>
            </a:xfrm>
            <a:custGeom>
              <a:avLst/>
              <a:gdLst>
                <a:gd name="T0" fmla="*/ 0 w 827"/>
                <a:gd name="T1" fmla="*/ 0 h 1741"/>
                <a:gd name="T2" fmla="*/ 0 w 827"/>
                <a:gd name="T3" fmla="*/ 1741 h 1741"/>
                <a:gd name="T4" fmla="*/ 827 w 827"/>
                <a:gd name="T5" fmla="*/ 1445 h 1741"/>
                <a:gd name="T6" fmla="*/ 0 w 827"/>
                <a:gd name="T7" fmla="*/ 0 h 1741"/>
              </a:gdLst>
              <a:ahLst/>
              <a:cxnLst>
                <a:cxn ang="0">
                  <a:pos x="T0" y="T1"/>
                </a:cxn>
                <a:cxn ang="0">
                  <a:pos x="T2" y="T3"/>
                </a:cxn>
                <a:cxn ang="0">
                  <a:pos x="T4" y="T5"/>
                </a:cxn>
                <a:cxn ang="0">
                  <a:pos x="T6" y="T7"/>
                </a:cxn>
              </a:cxnLst>
              <a:rect l="0" t="0" r="r" b="b"/>
              <a:pathLst>
                <a:path w="827" h="1741">
                  <a:moveTo>
                    <a:pt x="0" y="0"/>
                  </a:moveTo>
                  <a:lnTo>
                    <a:pt x="0" y="1741"/>
                  </a:lnTo>
                  <a:lnTo>
                    <a:pt x="827" y="1445"/>
                  </a:lnTo>
                  <a:lnTo>
                    <a:pt x="0" y="0"/>
                  </a:lnTo>
                  <a:close/>
                </a:path>
              </a:pathLst>
            </a:custGeom>
            <a:solidFill>
              <a:schemeClr val="accent6">
                <a:lumMod val="60000"/>
                <a:lumOff val="40000"/>
              </a:schemeClr>
            </a:solidFill>
            <a:ln>
              <a:noFill/>
            </a:ln>
            <a:effectLst>
              <a:outerShdw blurRad="50800" dist="38100" dir="18900000" algn="bl" rotWithShape="0">
                <a:prstClr val="black">
                  <a:alpha val="40000"/>
                </a:prstClr>
              </a:outerShdw>
            </a:effectLst>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8">
              <a:extLst>
                <a:ext uri="{FF2B5EF4-FFF2-40B4-BE49-F238E27FC236}">
                  <a16:creationId xmlns:a16="http://schemas.microsoft.com/office/drawing/2014/main" id="{6C17305A-46C4-7FC9-34C1-31EE7B6FCEC7}"/>
                </a:ext>
              </a:extLst>
            </p:cNvPr>
            <p:cNvSpPr>
              <a:spLocks/>
            </p:cNvSpPr>
            <p:nvPr/>
          </p:nvSpPr>
          <p:spPr bwMode="auto">
            <a:xfrm>
              <a:off x="1997286" y="1676400"/>
              <a:ext cx="483135" cy="1586167"/>
            </a:xfrm>
            <a:custGeom>
              <a:avLst/>
              <a:gdLst>
                <a:gd name="T0" fmla="*/ 827 w 827"/>
                <a:gd name="T1" fmla="*/ 1741 h 1741"/>
                <a:gd name="T2" fmla="*/ 827 w 827"/>
                <a:gd name="T3" fmla="*/ 0 h 1741"/>
                <a:gd name="T4" fmla="*/ 0 w 827"/>
                <a:gd name="T5" fmla="*/ 1445 h 1741"/>
                <a:gd name="T6" fmla="*/ 827 w 827"/>
                <a:gd name="T7" fmla="*/ 1741 h 1741"/>
              </a:gdLst>
              <a:ahLst/>
              <a:cxnLst>
                <a:cxn ang="0">
                  <a:pos x="T0" y="T1"/>
                </a:cxn>
                <a:cxn ang="0">
                  <a:pos x="T2" y="T3"/>
                </a:cxn>
                <a:cxn ang="0">
                  <a:pos x="T4" y="T5"/>
                </a:cxn>
                <a:cxn ang="0">
                  <a:pos x="T6" y="T7"/>
                </a:cxn>
              </a:cxnLst>
              <a:rect l="0" t="0" r="r" b="b"/>
              <a:pathLst>
                <a:path w="827" h="1741">
                  <a:moveTo>
                    <a:pt x="827" y="1741"/>
                  </a:moveTo>
                  <a:lnTo>
                    <a:pt x="827" y="0"/>
                  </a:lnTo>
                  <a:lnTo>
                    <a:pt x="0" y="1445"/>
                  </a:lnTo>
                  <a:lnTo>
                    <a:pt x="827" y="1741"/>
                  </a:lnTo>
                  <a:close/>
                </a:path>
              </a:pathLst>
            </a:custGeom>
            <a:solidFill>
              <a:schemeClr val="accent6">
                <a:lumMod val="40000"/>
                <a:lumOff val="60000"/>
              </a:schemeClr>
            </a:solidFill>
            <a:ln>
              <a:noFill/>
            </a:ln>
          </p:spPr>
          <p:txBody>
            <a:bodyPr lIns="91440" tIns="45720" r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FFFFFF"/>
                </a:solidFill>
                <a:effectLst/>
                <a:uLnTx/>
                <a:uFillTx/>
                <a:latin typeface="Calibri"/>
                <a:ea typeface="+mn-ea"/>
                <a:cs typeface="+mn-cs"/>
              </a:endParaRPr>
            </a:p>
          </p:txBody>
        </p:sp>
      </p:grpSp>
      <p:cxnSp>
        <p:nvCxnSpPr>
          <p:cNvPr id="26" name="Straight Arrow Connector 25">
            <a:extLst>
              <a:ext uri="{FF2B5EF4-FFF2-40B4-BE49-F238E27FC236}">
                <a16:creationId xmlns:a16="http://schemas.microsoft.com/office/drawing/2014/main" id="{E4021C05-2122-7087-5AD3-1413AD359126}"/>
              </a:ext>
            </a:extLst>
          </p:cNvPr>
          <p:cNvCxnSpPr>
            <a:cxnSpLocks/>
          </p:cNvCxnSpPr>
          <p:nvPr/>
        </p:nvCxnSpPr>
        <p:spPr>
          <a:xfrm flipH="1" flipV="1">
            <a:off x="1066456" y="1236968"/>
            <a:ext cx="728221" cy="1563771"/>
          </a:xfrm>
          <a:prstGeom prst="straightConnector1">
            <a:avLst/>
          </a:prstGeom>
          <a:ln w="15875">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E911969-B02A-A431-542C-B4CFB74A5763}"/>
              </a:ext>
            </a:extLst>
          </p:cNvPr>
          <p:cNvSpPr txBox="1"/>
          <p:nvPr/>
        </p:nvSpPr>
        <p:spPr>
          <a:xfrm>
            <a:off x="4588756" y="5077494"/>
            <a:ext cx="7146044" cy="1138773"/>
          </a:xfrm>
          <a:prstGeom prst="rect">
            <a:avLst/>
          </a:prstGeom>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a:ln>
                  <a:noFill/>
                </a:ln>
                <a:solidFill>
                  <a:srgbClr val="FFFFFF"/>
                </a:solidFill>
                <a:effectLst/>
                <a:uLnTx/>
                <a:uFillTx/>
                <a:latin typeface="Calibri"/>
                <a:ea typeface="+mn-ea"/>
                <a:cs typeface="+mn-cs"/>
              </a:rPr>
              <a:t>Establish a continuous feedback loop by regularly collecting user insights to identify barriers to sustained engagement. </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a:ln>
                  <a:noFill/>
                </a:ln>
                <a:solidFill>
                  <a:srgbClr val="FFFFFF"/>
                </a:solidFill>
                <a:effectLst/>
                <a:uLnTx/>
                <a:uFillTx/>
                <a:latin typeface="Calibri"/>
                <a:ea typeface="+mn-ea"/>
                <a:cs typeface="+mn-cs"/>
              </a:rPr>
              <a:t>Address challenges and identify opportunities for improved interaction.</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a:ln>
                  <a:noFill/>
                </a:ln>
                <a:solidFill>
                  <a:srgbClr val="FFFFFF"/>
                </a:solidFill>
                <a:effectLst/>
                <a:uLnTx/>
                <a:uFillTx/>
                <a:latin typeface="Calibri"/>
                <a:ea typeface="+mn-ea"/>
                <a:cs typeface="+mn-cs"/>
              </a:rPr>
              <a:t>Regular user workshops and coaching sessions focused on improving tool proficiency and maximizing engagement.</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a:ln>
                  <a:noFill/>
                </a:ln>
                <a:solidFill>
                  <a:srgbClr val="FFFFFF"/>
                </a:solidFill>
                <a:effectLst/>
                <a:uLnTx/>
                <a:uFillTx/>
                <a:latin typeface="Calibri"/>
                <a:ea typeface="+mn-ea"/>
                <a:cs typeface="+mn-cs"/>
              </a:rPr>
              <a:t>Regularly refresh and communicate new AI use cases and success stories to maintain ongoing user interest and motivation.</a:t>
            </a:r>
          </a:p>
        </p:txBody>
      </p:sp>
      <p:sp>
        <p:nvSpPr>
          <p:cNvPr id="23" name="TextBox 22">
            <a:extLst>
              <a:ext uri="{FF2B5EF4-FFF2-40B4-BE49-F238E27FC236}">
                <a16:creationId xmlns:a16="http://schemas.microsoft.com/office/drawing/2014/main" id="{AF26EDA6-4E0A-AFAB-818F-BB2BF3BBD266}"/>
              </a:ext>
            </a:extLst>
          </p:cNvPr>
          <p:cNvSpPr txBox="1"/>
          <p:nvPr/>
        </p:nvSpPr>
        <p:spPr>
          <a:xfrm>
            <a:off x="4588756" y="4023733"/>
            <a:ext cx="6942524" cy="784830"/>
          </a:xfrm>
          <a:prstGeom prst="rect">
            <a:avLst/>
          </a:prstGeom>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a:ln>
                  <a:noFill/>
                </a:ln>
                <a:solidFill>
                  <a:srgbClr val="FFFFFF"/>
                </a:solidFill>
                <a:effectLst/>
                <a:uLnTx/>
                <a:uFillTx/>
                <a:latin typeface="Calibri"/>
                <a:ea typeface="+mn-ea"/>
                <a:cs typeface="+mn-cs"/>
              </a:rPr>
              <a:t>Implement incremental improvement cycles, refine agent configurations, and promptly apply updates.</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a:ln>
                  <a:noFill/>
                </a:ln>
                <a:solidFill>
                  <a:srgbClr val="FFFFFF"/>
                </a:solidFill>
                <a:effectLst/>
                <a:uLnTx/>
                <a:uFillTx/>
                <a:latin typeface="Calibri"/>
                <a:ea typeface="+mn-ea"/>
                <a:cs typeface="+mn-cs"/>
              </a:rPr>
              <a:t>Promote internal showcases and case studies highlighting successful AI-driven adoptions across teams.</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a:ln>
                  <a:noFill/>
                </a:ln>
                <a:solidFill>
                  <a:srgbClr val="FFFFFF"/>
                </a:solidFill>
                <a:effectLst/>
                <a:uLnTx/>
                <a:uFillTx/>
                <a:latin typeface="Calibri"/>
                <a:ea typeface="+mn-ea"/>
                <a:cs typeface="+mn-cs"/>
              </a:rPr>
              <a:t>Regular tuning of AI agent capabilities with champions based on user feedback and metric insights.</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a:ln>
                  <a:noFill/>
                </a:ln>
                <a:solidFill>
                  <a:srgbClr val="FFFFFF"/>
                </a:solidFill>
                <a:effectLst/>
                <a:uLnTx/>
                <a:uFillTx/>
                <a:latin typeface="Calibri"/>
                <a:ea typeface="+mn-ea"/>
                <a:cs typeface="+mn-cs"/>
              </a:rPr>
              <a:t>Provide targeted support sessions and interventions for individuals or teams facing adoption challenges.</a:t>
            </a:r>
          </a:p>
        </p:txBody>
      </p:sp>
      <p:sp>
        <p:nvSpPr>
          <p:cNvPr id="24" name="TextBox 23">
            <a:extLst>
              <a:ext uri="{FF2B5EF4-FFF2-40B4-BE49-F238E27FC236}">
                <a16:creationId xmlns:a16="http://schemas.microsoft.com/office/drawing/2014/main" id="{FC8F404B-77D2-EFF0-9150-3F6E9890EB95}"/>
              </a:ext>
            </a:extLst>
          </p:cNvPr>
          <p:cNvSpPr txBox="1"/>
          <p:nvPr/>
        </p:nvSpPr>
        <p:spPr>
          <a:xfrm>
            <a:off x="4588756" y="2822940"/>
            <a:ext cx="6544288" cy="936154"/>
          </a:xfrm>
          <a:prstGeom prst="rect">
            <a:avLst/>
          </a:prstGeom>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dirty="0">
                <a:ln>
                  <a:noFill/>
                </a:ln>
                <a:solidFill>
                  <a:srgbClr val="FFFFFF"/>
                </a:solidFill>
                <a:effectLst/>
                <a:uLnTx/>
                <a:uFillTx/>
                <a:latin typeface="Calibri"/>
                <a:ea typeface="+mn-ea"/>
                <a:cs typeface="+mn-cs"/>
              </a:rPr>
              <a:t>Conduct regular retrospectives (daily/weekly) to address individual productivity blockers, incorporate suggestions for agent improvement and use case elaboration</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dirty="0">
                <a:ln>
                  <a:noFill/>
                </a:ln>
                <a:solidFill>
                  <a:srgbClr val="FFFFFF"/>
                </a:solidFill>
                <a:effectLst/>
                <a:uLnTx/>
                <a:uFillTx/>
                <a:latin typeface="Calibri"/>
                <a:ea typeface="+mn-ea"/>
                <a:cs typeface="+mn-cs"/>
              </a:rPr>
              <a:t>Regular one-on-one coaching sessions to optimize individual productivity leveraging AI tools.</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dirty="0">
                <a:ln>
                  <a:noFill/>
                </a:ln>
                <a:solidFill>
                  <a:srgbClr val="FFFFFF"/>
                </a:solidFill>
                <a:effectLst/>
                <a:uLnTx/>
                <a:uFillTx/>
                <a:latin typeface="Calibri"/>
                <a:ea typeface="+mn-ea"/>
                <a:cs typeface="+mn-cs"/>
              </a:rPr>
              <a:t>Encourage individuals to share personal productivity improvements and best practices during regular AI Office Hours, fostering a community of continuous learning.</a:t>
            </a:r>
          </a:p>
        </p:txBody>
      </p:sp>
      <p:sp>
        <p:nvSpPr>
          <p:cNvPr id="25" name="TextBox 24">
            <a:extLst>
              <a:ext uri="{FF2B5EF4-FFF2-40B4-BE49-F238E27FC236}">
                <a16:creationId xmlns:a16="http://schemas.microsoft.com/office/drawing/2014/main" id="{29549FBE-F293-6011-3379-28C9DFA06918}"/>
              </a:ext>
            </a:extLst>
          </p:cNvPr>
          <p:cNvSpPr txBox="1"/>
          <p:nvPr/>
        </p:nvSpPr>
        <p:spPr>
          <a:xfrm>
            <a:off x="4588756" y="1554195"/>
            <a:ext cx="6724322" cy="936154"/>
          </a:xfrm>
          <a:prstGeom prst="rect">
            <a:avLst/>
          </a:prstGeom>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dirty="0">
                <a:ln>
                  <a:noFill/>
                </a:ln>
                <a:solidFill>
                  <a:srgbClr val="FFFFFF"/>
                </a:solidFill>
                <a:effectLst/>
                <a:uLnTx/>
                <a:uFillTx/>
                <a:latin typeface="Calibri"/>
                <a:ea typeface="+mn-ea"/>
                <a:cs typeface="+mn-cs"/>
              </a:rPr>
              <a:t>Implement regular retrospectives (weekly/monthly) to analyze team-level data, identify bottlenecks, and recommend improvements. Ion ways of working.</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dirty="0">
                <a:ln>
                  <a:noFill/>
                </a:ln>
                <a:solidFill>
                  <a:srgbClr val="FFFFFF"/>
                </a:solidFill>
                <a:effectLst/>
                <a:uLnTx/>
                <a:uFillTx/>
                <a:latin typeface="Calibri"/>
                <a:ea typeface="+mn-ea"/>
                <a:cs typeface="+mn-cs"/>
              </a:rPr>
              <a:t>Foster peer-to-peer knowledge sharing sessions and internal showcases of successful AI</a:t>
            </a:r>
          </a:p>
          <a:p>
            <a:pPr marL="171450" marR="0" lvl="1"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50" b="0" i="0" u="none" strike="noStrike" kern="1200" cap="none" spc="0" normalizeH="0" baseline="0" noProof="0" dirty="0">
                <a:ln>
                  <a:noFill/>
                </a:ln>
                <a:solidFill>
                  <a:srgbClr val="FFFFFF"/>
                </a:solidFill>
                <a:effectLst/>
                <a:uLnTx/>
                <a:uFillTx/>
                <a:latin typeface="Calibri"/>
                <a:ea typeface="+mn-ea"/>
                <a:cs typeface="+mn-cs"/>
              </a:rPr>
              <a:t>Recognize and incentivize teams demonstrating high performance improvements to sustain momentum and encourage continuous engagement with AI tools.</a:t>
            </a:r>
          </a:p>
        </p:txBody>
      </p:sp>
    </p:spTree>
    <p:extLst>
      <p:ext uri="{BB962C8B-B14F-4D97-AF65-F5344CB8AC3E}">
        <p14:creationId xmlns:p14="http://schemas.microsoft.com/office/powerpoint/2010/main" val="280866102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B360E-152B-8F88-2B98-7988BB8322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CD9410D-F1AB-EA13-FE2F-1849163F2227}"/>
              </a:ext>
            </a:extLst>
          </p:cNvPr>
          <p:cNvSpPr>
            <a:spLocks noGrp="1"/>
          </p:cNvSpPr>
          <p:nvPr>
            <p:ph type="title"/>
          </p:nvPr>
        </p:nvSpPr>
        <p:spPr/>
        <p:txBody>
          <a:bodyPr/>
          <a:lstStyle/>
          <a:p>
            <a:r>
              <a:rPr lang="en-US" dirty="0"/>
              <a:t>AI Education and Engagement</a:t>
            </a:r>
            <a:endParaRPr lang="en-GE" dirty="0"/>
          </a:p>
        </p:txBody>
      </p:sp>
      <p:sp>
        <p:nvSpPr>
          <p:cNvPr id="7" name="Text Placeholder 6">
            <a:extLst>
              <a:ext uri="{FF2B5EF4-FFF2-40B4-BE49-F238E27FC236}">
                <a16:creationId xmlns:a16="http://schemas.microsoft.com/office/drawing/2014/main" id="{275BF49D-04FC-8D42-1A12-4F5667DB79AB}"/>
              </a:ext>
            </a:extLst>
          </p:cNvPr>
          <p:cNvSpPr>
            <a:spLocks noGrp="1"/>
          </p:cNvSpPr>
          <p:nvPr>
            <p:ph type="body" sz="quarter" idx="15"/>
          </p:nvPr>
        </p:nvSpPr>
        <p:spPr/>
        <p:txBody>
          <a:bodyPr/>
          <a:lstStyle/>
          <a:p>
            <a:r>
              <a:rPr lang="en-US"/>
              <a:t>Innovation center: People</a:t>
            </a:r>
          </a:p>
        </p:txBody>
      </p:sp>
      <p:sp>
        <p:nvSpPr>
          <p:cNvPr id="8" name="TextBox 7">
            <a:extLst>
              <a:ext uri="{FF2B5EF4-FFF2-40B4-BE49-F238E27FC236}">
                <a16:creationId xmlns:a16="http://schemas.microsoft.com/office/drawing/2014/main" id="{36C85291-0783-AADF-CCEC-00DD90194022}"/>
              </a:ext>
            </a:extLst>
          </p:cNvPr>
          <p:cNvSpPr txBox="1"/>
          <p:nvPr/>
        </p:nvSpPr>
        <p:spPr>
          <a:xfrm>
            <a:off x="457199" y="1211276"/>
            <a:ext cx="3917092" cy="1000274"/>
          </a:xfrm>
          <a:prstGeom prst="rect">
            <a:avLst/>
          </a:prstGeom>
          <a:noFill/>
        </p:spPr>
        <p:txBody>
          <a:bodyPr wrap="square" lIns="0" tIns="0" rIns="0" bIns="0">
            <a:spAutoFit/>
          </a:bodyPr>
          <a:lstStyle>
            <a:defPPr>
              <a:defRPr lang="en-US"/>
            </a:defPPr>
            <a:lvl1pPr defTabSz="914377">
              <a:spcBef>
                <a:spcPts val="600"/>
              </a:spcBef>
              <a:spcAft>
                <a:spcPts val="1200"/>
              </a:spcAft>
              <a:defRPr sz="1300" i="1">
                <a:solidFill>
                  <a:schemeClr val="bg1"/>
                </a:solidFill>
                <a:latin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alibri" panose="020F0502020204030204" pitchFamily="34" charset="0"/>
                <a:ea typeface="Calibri"/>
                <a:cs typeface="Calibri" panose="020F0502020204030204" pitchFamily="34" charset="0"/>
              </a:rPr>
              <a:t>EPAM offers a comprehensive industry-recognized AI Education and engagement program to ensure that every employee continuously has sufficient skills to use GenAI daily while understanding the associated risks and limitations.</a:t>
            </a:r>
          </a:p>
        </p:txBody>
      </p:sp>
      <p:pic>
        <p:nvPicPr>
          <p:cNvPr id="30" name="Picture 29">
            <a:extLst>
              <a:ext uri="{FF2B5EF4-FFF2-40B4-BE49-F238E27FC236}">
                <a16:creationId xmlns:a16="http://schemas.microsoft.com/office/drawing/2014/main" id="{DAA80D6C-5A2C-B5DA-364D-F6F6D0AB7532}"/>
              </a:ext>
            </a:extLst>
          </p:cNvPr>
          <p:cNvPicPr>
            <a:picLocks noChangeAspect="1"/>
          </p:cNvPicPr>
          <p:nvPr/>
        </p:nvPicPr>
        <p:blipFill>
          <a:blip r:embed="rId3"/>
          <a:stretch>
            <a:fillRect/>
          </a:stretch>
        </p:blipFill>
        <p:spPr>
          <a:xfrm>
            <a:off x="1185434" y="5336411"/>
            <a:ext cx="2397503" cy="520822"/>
          </a:xfrm>
          <a:prstGeom prst="rect">
            <a:avLst/>
          </a:prstGeom>
        </p:spPr>
      </p:pic>
      <p:grpSp>
        <p:nvGrpSpPr>
          <p:cNvPr id="31" name="Group 30">
            <a:extLst>
              <a:ext uri="{FF2B5EF4-FFF2-40B4-BE49-F238E27FC236}">
                <a16:creationId xmlns:a16="http://schemas.microsoft.com/office/drawing/2014/main" id="{41A7D653-0BC6-02C9-642A-0C99B6EA5E2D}"/>
              </a:ext>
            </a:extLst>
          </p:cNvPr>
          <p:cNvGrpSpPr/>
          <p:nvPr/>
        </p:nvGrpSpPr>
        <p:grpSpPr>
          <a:xfrm>
            <a:off x="5496765" y="783784"/>
            <a:ext cx="1198470" cy="279638"/>
            <a:chOff x="6291470" y="1940051"/>
            <a:chExt cx="1198470" cy="279638"/>
          </a:xfrm>
        </p:grpSpPr>
        <p:sp>
          <p:nvSpPr>
            <p:cNvPr id="33" name="TextBox 32">
              <a:extLst>
                <a:ext uri="{FF2B5EF4-FFF2-40B4-BE49-F238E27FC236}">
                  <a16:creationId xmlns:a16="http://schemas.microsoft.com/office/drawing/2014/main" id="{532F89D0-617A-2DD9-FC83-51DD63002DB4}"/>
                </a:ext>
              </a:extLst>
            </p:cNvPr>
            <p:cNvSpPr txBox="1"/>
            <p:nvPr/>
          </p:nvSpPr>
          <p:spPr>
            <a:xfrm>
              <a:off x="6291470" y="1940051"/>
              <a:ext cx="1198470" cy="215444"/>
            </a:xfrm>
            <a:prstGeom prst="rect">
              <a:avLst/>
            </a:prstGeom>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418DFF"/>
                      </a:gs>
                      <a:gs pos="23000">
                        <a:srgbClr val="418DFF">
                          <a:lumMod val="75000"/>
                        </a:srgbClr>
                      </a:gs>
                      <a:gs pos="100000">
                        <a:srgbClr val="8353D2"/>
                      </a:gs>
                    </a:gsLst>
                    <a:lin ang="3000000" scaled="0"/>
                  </a:gradFill>
                  <a:effectLst/>
                  <a:uLnTx/>
                  <a:uFillTx/>
                  <a:latin typeface="Calibri"/>
                  <a:ea typeface="Calibri"/>
                  <a:cs typeface="Arial"/>
                </a:rPr>
                <a:t>Formal Learning</a:t>
              </a:r>
              <a:endParaRPr kumimoji="0" lang="en-GE" sz="1400" b="1" i="0" u="none" strike="noStrike" kern="1200" cap="none" spc="0" normalizeH="0" baseline="0" noProof="0" dirty="0">
                <a:ln>
                  <a:noFill/>
                </a:ln>
                <a:gradFill>
                  <a:gsLst>
                    <a:gs pos="0">
                      <a:srgbClr val="418DFF"/>
                    </a:gs>
                    <a:gs pos="23000">
                      <a:srgbClr val="418DFF">
                        <a:lumMod val="75000"/>
                      </a:srgbClr>
                    </a:gs>
                    <a:gs pos="100000">
                      <a:srgbClr val="8353D2"/>
                    </a:gs>
                  </a:gsLst>
                  <a:lin ang="3000000" scaled="0"/>
                </a:gradFill>
                <a:effectLst/>
                <a:uLnTx/>
                <a:uFillTx/>
                <a:latin typeface="Calibri"/>
                <a:ea typeface="Calibri"/>
                <a:cs typeface="Arial"/>
              </a:endParaRPr>
            </a:p>
          </p:txBody>
        </p:sp>
        <p:cxnSp>
          <p:nvCxnSpPr>
            <p:cNvPr id="34" name="Straight Connector 33">
              <a:extLst>
                <a:ext uri="{FF2B5EF4-FFF2-40B4-BE49-F238E27FC236}">
                  <a16:creationId xmlns:a16="http://schemas.microsoft.com/office/drawing/2014/main" id="{1153F979-AF43-CA08-830D-8116C01B7817}"/>
                </a:ext>
              </a:extLst>
            </p:cNvPr>
            <p:cNvCxnSpPr>
              <a:cxnSpLocks/>
            </p:cNvCxnSpPr>
            <p:nvPr/>
          </p:nvCxnSpPr>
          <p:spPr>
            <a:xfrm>
              <a:off x="6291470" y="2219689"/>
              <a:ext cx="26987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236EA62-AA88-58DE-6B23-9D7B260678C1}"/>
              </a:ext>
            </a:extLst>
          </p:cNvPr>
          <p:cNvGrpSpPr/>
          <p:nvPr/>
        </p:nvGrpSpPr>
        <p:grpSpPr>
          <a:xfrm>
            <a:off x="5496765" y="3948564"/>
            <a:ext cx="2442272" cy="269378"/>
            <a:chOff x="6291470" y="1950311"/>
            <a:chExt cx="2442272" cy="269378"/>
          </a:xfrm>
        </p:grpSpPr>
        <p:sp>
          <p:nvSpPr>
            <p:cNvPr id="36" name="TextBox 35">
              <a:extLst>
                <a:ext uri="{FF2B5EF4-FFF2-40B4-BE49-F238E27FC236}">
                  <a16:creationId xmlns:a16="http://schemas.microsoft.com/office/drawing/2014/main" id="{490045FD-25E6-C227-0CFF-408D7C4DB358}"/>
                </a:ext>
              </a:extLst>
            </p:cNvPr>
            <p:cNvSpPr txBox="1"/>
            <p:nvPr/>
          </p:nvSpPr>
          <p:spPr>
            <a:xfrm>
              <a:off x="6291470" y="1950311"/>
              <a:ext cx="2442272" cy="205184"/>
            </a:xfrm>
            <a:prstGeom prst="rect">
              <a:avLst/>
            </a:prstGeom>
          </p:spPr>
          <p:txBody>
            <a:bodyPr wrap="none" lIns="0" tIns="0" rIns="0" bIns="0" rtlCol="0" anchor="b">
              <a:spAutoFit/>
            </a:bodyPr>
            <a:lstStyle>
              <a:defPPr>
                <a:defRPr lang="en-US"/>
              </a:defPPr>
              <a:lvl1pPr>
                <a:defRPr sz="1400"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418DFF"/>
                      </a:gs>
                      <a:gs pos="23000">
                        <a:srgbClr val="418DFF">
                          <a:lumMod val="75000"/>
                        </a:srgbClr>
                      </a:gs>
                      <a:gs pos="100000">
                        <a:srgbClr val="8353D2"/>
                      </a:gs>
                    </a:gsLst>
                    <a:lin ang="3000000" scaled="0"/>
                  </a:gradFill>
                  <a:effectLst/>
                  <a:uLnTx/>
                  <a:uFillTx/>
                  <a:latin typeface="Calibri"/>
                  <a:ea typeface="Calibri"/>
                  <a:cs typeface="Arial"/>
                </a:rPr>
                <a:t>Informal Learning &amp; Engagement</a:t>
              </a:r>
            </a:p>
          </p:txBody>
        </p:sp>
        <p:cxnSp>
          <p:nvCxnSpPr>
            <p:cNvPr id="37" name="Straight Connector 36">
              <a:extLst>
                <a:ext uri="{FF2B5EF4-FFF2-40B4-BE49-F238E27FC236}">
                  <a16:creationId xmlns:a16="http://schemas.microsoft.com/office/drawing/2014/main" id="{166C5973-7DB5-3B97-3822-3BBAA6FD091E}"/>
                </a:ext>
              </a:extLst>
            </p:cNvPr>
            <p:cNvCxnSpPr>
              <a:cxnSpLocks/>
            </p:cNvCxnSpPr>
            <p:nvPr/>
          </p:nvCxnSpPr>
          <p:spPr>
            <a:xfrm>
              <a:off x="6291470" y="2219689"/>
              <a:ext cx="26987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5C169144-E673-0CA3-CA7D-B87BEFB56AFC}"/>
              </a:ext>
            </a:extLst>
          </p:cNvPr>
          <p:cNvSpPr txBox="1"/>
          <p:nvPr/>
        </p:nvSpPr>
        <p:spPr>
          <a:xfrm>
            <a:off x="5496765" y="1211464"/>
            <a:ext cx="6238035" cy="253409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Human Sans" charset="0"/>
                <a:cs typeface="Human Sans" charset="0"/>
              </a:rPr>
              <a:t>AI Literacy Courses </a:t>
            </a:r>
            <a:r>
              <a:rPr kumimoji="0" lang="en-US" sz="1200" b="0" i="0" u="none" strike="noStrike" kern="1200" cap="none" spc="0" normalizeH="0" baseline="0" noProof="0" dirty="0">
                <a:ln>
                  <a:noFill/>
                </a:ln>
                <a:solidFill>
                  <a:srgbClr val="FFFFFF"/>
                </a:solidFill>
                <a:effectLst/>
                <a:uLnTx/>
                <a:uFillTx/>
                <a:latin typeface="Calibri"/>
                <a:ea typeface="Human Sans" charset="0"/>
                <a:cs typeface="Human Sans" charset="0"/>
              </a:rPr>
              <a:t>are focused on building foundational skills and understanding of GenAI across all employees:</a:t>
            </a:r>
          </a:p>
          <a:p>
            <a:pPr marL="171450" marR="0" lvl="0" indent="-1714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Human Sans" charset="0"/>
                <a:cs typeface="Human Sans" charset="0"/>
              </a:rPr>
              <a:t>Generative AI Fundamentals </a:t>
            </a:r>
          </a:p>
          <a:p>
            <a:pPr marL="171450" marR="0" lvl="0" indent="-17145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Human Sans" charset="0"/>
                <a:cs typeface="Human Sans" charset="0"/>
              </a:rPr>
              <a:t>Prompt Engineering Fundamentals </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Human Sans" charset="0"/>
                <a:cs typeface="Human Sans" charset="0"/>
              </a:rPr>
              <a:t>Role-based AI Education </a:t>
            </a:r>
            <a:r>
              <a:rPr kumimoji="0" lang="en-US" sz="1200" b="0" i="0" u="none" strike="noStrike" kern="1200" cap="none" spc="0" normalizeH="0" baseline="0" noProof="0" dirty="0">
                <a:ln>
                  <a:noFill/>
                </a:ln>
                <a:solidFill>
                  <a:srgbClr val="FFFFFF"/>
                </a:solidFill>
                <a:effectLst/>
                <a:uLnTx/>
                <a:uFillTx/>
                <a:latin typeface="Calibri"/>
                <a:ea typeface="Human Sans" charset="0"/>
                <a:cs typeface="Human Sans" charset="0"/>
              </a:rPr>
              <a:t>is focused on providing every person with the knowledge and skillset </a:t>
            </a:r>
            <a:r>
              <a:rPr kumimoji="0" lang="en-US" sz="1200" b="0" i="0" u="none" strike="noStrike" kern="1200" cap="none" spc="0" normalizeH="0" baseline="0" noProof="0" dirty="0">
                <a:ln>
                  <a:noFill/>
                </a:ln>
                <a:solidFill>
                  <a:srgbClr val="FFFFFF"/>
                </a:solidFill>
                <a:effectLst/>
                <a:uLnTx/>
                <a:uFillTx/>
                <a:latin typeface="Calibri"/>
                <a:ea typeface="Calibri"/>
                <a:cs typeface="Arial"/>
              </a:rPr>
              <a:t>required to execute role-specific day-to-day activities using the GenAI toolset to boost productivity:</a:t>
            </a:r>
          </a:p>
          <a:p>
            <a:pPr marL="171450" marR="0" lvl="0" indent="-1714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Human Sans" charset="0"/>
                <a:cs typeface="Human Sans" charset="0"/>
              </a:rPr>
              <a:t>AI-Assisted Software Engineering</a:t>
            </a:r>
          </a:p>
          <a:p>
            <a:pPr marL="171450" marR="0" lvl="0" indent="-1714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Human Sans" charset="0"/>
                <a:cs typeface="Human Sans" charset="0"/>
              </a:rPr>
              <a:t>AI-Assisted Quality Engineering and Test Automation</a:t>
            </a:r>
          </a:p>
          <a:p>
            <a:pPr marL="171450" marR="0" lvl="0" indent="-1714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Human Sans" charset="0"/>
                <a:cs typeface="Human Sans" charset="0"/>
              </a:rPr>
              <a:t>AI-Assisted System Engineering</a:t>
            </a:r>
          </a:p>
          <a:p>
            <a:pPr marL="171450" marR="0" lvl="0" indent="-1714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Human Sans" charset="0"/>
                <a:cs typeface="Human Sans" charset="0"/>
              </a:rPr>
              <a:t>AI-Assisted Product Management</a:t>
            </a:r>
          </a:p>
        </p:txBody>
      </p:sp>
      <p:sp>
        <p:nvSpPr>
          <p:cNvPr id="39" name="TextBox 38">
            <a:extLst>
              <a:ext uri="{FF2B5EF4-FFF2-40B4-BE49-F238E27FC236}">
                <a16:creationId xmlns:a16="http://schemas.microsoft.com/office/drawing/2014/main" id="{98477F11-E379-A491-058E-6C2845C9A57E}"/>
              </a:ext>
            </a:extLst>
          </p:cNvPr>
          <p:cNvSpPr txBox="1"/>
          <p:nvPr/>
        </p:nvSpPr>
        <p:spPr>
          <a:xfrm>
            <a:off x="5496765" y="4365983"/>
            <a:ext cx="6238035" cy="1733218"/>
          </a:xfrm>
          <a:prstGeom prst="rect">
            <a:avLst/>
          </a:prstGeom>
          <a:noFill/>
        </p:spPr>
        <p:txBody>
          <a:bodyPr wrap="square" lIns="0" tIns="0" rIns="0" bIns="0" rtlCol="0">
            <a:no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Social Learning </a:t>
            </a: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allows us to engage all employees in the promotion of AI-related knowledge and </a:t>
            </a:r>
            <a:r>
              <a:rPr kumimoji="0" lang="en-US" sz="1200" b="0" i="0" u="none" strike="noStrike" kern="1200" cap="none" spc="0" normalizeH="0" baseline="0" noProof="0">
                <a:ln>
                  <a:noFill/>
                </a:ln>
                <a:solidFill>
                  <a:srgbClr val="FFFFFF"/>
                </a:solidFill>
                <a:effectLst/>
                <a:uLnTx/>
                <a:uFillTx/>
                <a:latin typeface="Calibri"/>
                <a:ea typeface="Calibri"/>
                <a:cs typeface="Arial"/>
              </a:rPr>
              <a:t>skills:</a:t>
            </a:r>
          </a:p>
          <a:p>
            <a:pPr marL="171450" marR="0" lvl="0" indent="-171450" algn="l" defTabSz="914400" rtl="0" eaLnBrk="1" fontAlgn="auto" latinLnBrk="0" hangingPunct="1">
              <a:lnSpc>
                <a:spcPct val="110000"/>
              </a:lnSpc>
              <a:spcBef>
                <a:spcPts val="0"/>
              </a:spcBef>
              <a:spcAft>
                <a:spcPts val="4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The</a:t>
            </a:r>
            <a:r>
              <a:rPr kumimoji="0" lang="en-US" sz="1200" b="1" i="0" u="none" strike="noStrike" kern="1200" cap="none" spc="0" normalizeH="0" baseline="0" noProof="0">
                <a:ln>
                  <a:noFill/>
                </a:ln>
                <a:solidFill>
                  <a:srgbClr val="FFFFFF"/>
                </a:solidFill>
                <a:effectLst/>
                <a:uLnTx/>
                <a:uFillTx/>
                <a:latin typeface="Calibri"/>
                <a:ea typeface="Human Sans" charset="0"/>
                <a:cs typeface="Human Sans" charset="0"/>
              </a:rPr>
              <a:t> </a:t>
            </a:r>
            <a:r>
              <a:rPr kumimoji="0" lang="en-US" sz="1200" b="1" i="0" u="none" strike="noStrike" kern="1200" cap="none" spc="0" normalizeH="0" baseline="0" noProof="0">
                <a:ln>
                  <a:noFill/>
                </a:ln>
                <a:gradFill>
                  <a:gsLst>
                    <a:gs pos="0">
                      <a:srgbClr val="418DFF"/>
                    </a:gs>
                    <a:gs pos="23000">
                      <a:srgbClr val="418DFF">
                        <a:lumMod val="75000"/>
                      </a:srgbClr>
                    </a:gs>
                    <a:gs pos="100000">
                      <a:srgbClr val="8353D2"/>
                    </a:gs>
                  </a:gsLst>
                  <a:lin ang="3000000" scaled="0"/>
                </a:gradFill>
                <a:effectLst/>
                <a:uLnTx/>
                <a:uFillTx/>
                <a:latin typeface="Calibri"/>
                <a:ea typeface="Calibri"/>
                <a:cs typeface="Arial"/>
              </a:rPr>
              <a:t>AI Ambassador Program </a:t>
            </a: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aims to continuously empower active individuals to share AI-related knowledge on a scale from a team to an organization.</a:t>
            </a:r>
          </a:p>
          <a:p>
            <a:pPr marL="171450" marR="0" lvl="0" indent="-171450" algn="l" defTabSz="914400" rtl="0" eaLnBrk="1" fontAlgn="auto" latinLnBrk="0" hangingPunct="1">
              <a:lnSpc>
                <a:spcPct val="110000"/>
              </a:lnSpc>
              <a:spcBef>
                <a:spcPts val="0"/>
              </a:spcBef>
              <a:spcAft>
                <a:spcPts val="40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gradFill>
                  <a:gsLst>
                    <a:gs pos="0">
                      <a:srgbClr val="418DFF"/>
                    </a:gs>
                    <a:gs pos="23000">
                      <a:srgbClr val="418DFF">
                        <a:lumMod val="75000"/>
                      </a:srgbClr>
                    </a:gs>
                    <a:gs pos="100000">
                      <a:srgbClr val="8353D2"/>
                    </a:gs>
                  </a:gsLst>
                  <a:lin ang="3000000" scaled="0"/>
                </a:gradFill>
                <a:effectLst/>
                <a:uLnTx/>
                <a:uFillTx/>
                <a:latin typeface="Calibri"/>
                <a:ea typeface="Calibri"/>
                <a:cs typeface="Arial"/>
              </a:rPr>
              <a:t>AI Games </a:t>
            </a: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event brings the attention of all employees to the importance of AI-related knowledge and provides a space to learn and experiment. </a:t>
            </a:r>
          </a:p>
          <a:p>
            <a:pPr marL="171450" marR="0" lvl="0" indent="-171450" algn="l" defTabSz="914400" rtl="0" eaLnBrk="1" fontAlgn="auto" latinLnBrk="0" hangingPunct="1">
              <a:lnSpc>
                <a:spcPct val="110000"/>
              </a:lnSpc>
              <a:spcBef>
                <a:spcPts val="0"/>
              </a:spcBef>
              <a:spcAft>
                <a:spcPts val="40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gradFill>
                  <a:gsLst>
                    <a:gs pos="0">
                      <a:srgbClr val="418DFF"/>
                    </a:gs>
                    <a:gs pos="23000">
                      <a:srgbClr val="418DFF">
                        <a:lumMod val="75000"/>
                      </a:srgbClr>
                    </a:gs>
                    <a:gs pos="100000">
                      <a:srgbClr val="8353D2"/>
                    </a:gs>
                  </a:gsLst>
                  <a:lin ang="3000000" scaled="0"/>
                </a:gradFill>
                <a:effectLst/>
                <a:uLnTx/>
                <a:uFillTx/>
                <a:latin typeface="Calibri"/>
                <a:ea typeface="Calibri"/>
                <a:cs typeface="Arial"/>
              </a:rPr>
              <a:t>EPAM LEAP </a:t>
            </a: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platform provides a single-entry space for all knowledge related to the existing AI toolset, and its influence on SDLC, and provides a safe space to experiment.</a:t>
            </a:r>
          </a:p>
        </p:txBody>
      </p:sp>
      <p:grpSp>
        <p:nvGrpSpPr>
          <p:cNvPr id="4" name="Group 3">
            <a:extLst>
              <a:ext uri="{FF2B5EF4-FFF2-40B4-BE49-F238E27FC236}">
                <a16:creationId xmlns:a16="http://schemas.microsoft.com/office/drawing/2014/main" id="{820C3F9B-93B3-2BD8-D296-AFF558DCC34E}"/>
              </a:ext>
            </a:extLst>
          </p:cNvPr>
          <p:cNvGrpSpPr/>
          <p:nvPr/>
        </p:nvGrpSpPr>
        <p:grpSpPr>
          <a:xfrm>
            <a:off x="-114145" y="2533748"/>
            <a:ext cx="4996660" cy="2899940"/>
            <a:chOff x="-36788" y="3217495"/>
            <a:chExt cx="3131975" cy="1840981"/>
          </a:xfrm>
        </p:grpSpPr>
        <p:grpSp>
          <p:nvGrpSpPr>
            <p:cNvPr id="41" name="Group 40">
              <a:extLst>
                <a:ext uri="{FF2B5EF4-FFF2-40B4-BE49-F238E27FC236}">
                  <a16:creationId xmlns:a16="http://schemas.microsoft.com/office/drawing/2014/main" id="{E9FC9901-A1F3-6860-BAAE-0F645707375A}"/>
                </a:ext>
              </a:extLst>
            </p:cNvPr>
            <p:cNvGrpSpPr/>
            <p:nvPr/>
          </p:nvGrpSpPr>
          <p:grpSpPr>
            <a:xfrm>
              <a:off x="493483" y="3316016"/>
              <a:ext cx="2181138" cy="1368023"/>
              <a:chOff x="1129737" y="52788"/>
              <a:chExt cx="9932525" cy="6326777"/>
            </a:xfrm>
          </p:grpSpPr>
          <p:pic>
            <p:nvPicPr>
              <p:cNvPr id="43" name="Picture 42">
                <a:extLst>
                  <a:ext uri="{FF2B5EF4-FFF2-40B4-BE49-F238E27FC236}">
                    <a16:creationId xmlns:a16="http://schemas.microsoft.com/office/drawing/2014/main" id="{DB354E2B-3291-333F-A7A8-837327E2BE16}"/>
                  </a:ext>
                </a:extLst>
              </p:cNvPr>
              <p:cNvPicPr>
                <a:picLocks noChangeAspect="1"/>
              </p:cNvPicPr>
              <p:nvPr/>
            </p:nvPicPr>
            <p:blipFill rotWithShape="1">
              <a:blip r:embed="rId4"/>
              <a:srcRect b="7940"/>
              <a:stretch/>
            </p:blipFill>
            <p:spPr>
              <a:xfrm>
                <a:off x="1129737" y="66084"/>
                <a:ext cx="9932525" cy="6313481"/>
              </a:xfrm>
              <a:prstGeom prst="rect">
                <a:avLst/>
              </a:prstGeom>
            </p:spPr>
          </p:pic>
          <p:pic>
            <p:nvPicPr>
              <p:cNvPr id="44" name="Picture 43">
                <a:extLst>
                  <a:ext uri="{FF2B5EF4-FFF2-40B4-BE49-F238E27FC236}">
                    <a16:creationId xmlns:a16="http://schemas.microsoft.com/office/drawing/2014/main" id="{0CD968AB-0B38-127C-5F98-F095285ED62D}"/>
                  </a:ext>
                </a:extLst>
              </p:cNvPr>
              <p:cNvPicPr>
                <a:picLocks noChangeAspect="1"/>
              </p:cNvPicPr>
              <p:nvPr/>
            </p:nvPicPr>
            <p:blipFill rotWithShape="1">
              <a:blip r:embed="rId4"/>
              <a:srcRect l="90936" t="63334" r="4353" b="30694"/>
              <a:stretch/>
            </p:blipFill>
            <p:spPr>
              <a:xfrm>
                <a:off x="10142917" y="52788"/>
                <a:ext cx="467934" cy="409575"/>
              </a:xfrm>
              <a:prstGeom prst="rect">
                <a:avLst/>
              </a:prstGeom>
            </p:spPr>
          </p:pic>
        </p:grpSp>
        <p:pic>
          <p:nvPicPr>
            <p:cNvPr id="42" name="Picture 41">
              <a:extLst>
                <a:ext uri="{FF2B5EF4-FFF2-40B4-BE49-F238E27FC236}">
                  <a16:creationId xmlns:a16="http://schemas.microsoft.com/office/drawing/2014/main" id="{1390843A-57AB-BD31-1359-82A731F257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a:xfrm>
              <a:off x="-36788" y="3217495"/>
              <a:ext cx="3131975" cy="1840981"/>
            </a:xfrm>
            <a:prstGeom prst="rect">
              <a:avLst/>
            </a:prstGeom>
          </p:spPr>
        </p:pic>
      </p:grpSp>
    </p:spTree>
    <p:extLst>
      <p:ext uri="{BB962C8B-B14F-4D97-AF65-F5344CB8AC3E}">
        <p14:creationId xmlns:p14="http://schemas.microsoft.com/office/powerpoint/2010/main" val="347787971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76555F-BBA4-F681-DB02-F4A260E2C8A3}"/>
              </a:ext>
            </a:extLst>
          </p:cNvPr>
          <p:cNvSpPr/>
          <p:nvPr/>
        </p:nvSpPr>
        <p:spPr bwMode="auto">
          <a:xfrm>
            <a:off x="1328242" y="4736665"/>
            <a:ext cx="8541831" cy="1517751"/>
          </a:xfrm>
          <a:prstGeom prst="rect">
            <a:avLst/>
          </a:prstGeom>
          <a:solidFill>
            <a:schemeClr val="accent2">
              <a:lumMod val="20000"/>
              <a:lumOff val="80000"/>
              <a:alpha val="31489"/>
            </a:schemeClr>
          </a:solidFill>
          <a:ln w="6350">
            <a:noFill/>
          </a:ln>
          <a:effectLst/>
        </p:spPr>
        <p:txBody>
          <a:bodyPr wrap="none" rtlCol="0" anchor="ctr"/>
          <a:lstStyle/>
          <a:p>
            <a:pPr algn="ctr" defTabSz="914377"/>
            <a:endParaRPr lang="en-US" sz="2400">
              <a:solidFill>
                <a:srgbClr val="FFFFFF"/>
              </a:solidFill>
              <a:latin typeface="Calibri Light" panose="020F0302020204030204" pitchFamily="34" charset="0"/>
            </a:endParaRPr>
          </a:p>
        </p:txBody>
      </p:sp>
      <p:sp>
        <p:nvSpPr>
          <p:cNvPr id="20" name="Rectangle 19">
            <a:extLst>
              <a:ext uri="{FF2B5EF4-FFF2-40B4-BE49-F238E27FC236}">
                <a16:creationId xmlns:a16="http://schemas.microsoft.com/office/drawing/2014/main" id="{1A9BF0FB-1775-564D-424C-92D7133C5781}"/>
              </a:ext>
            </a:extLst>
          </p:cNvPr>
          <p:cNvSpPr/>
          <p:nvPr/>
        </p:nvSpPr>
        <p:spPr bwMode="auto">
          <a:xfrm>
            <a:off x="3154070" y="1377067"/>
            <a:ext cx="7762169" cy="3141778"/>
          </a:xfrm>
          <a:prstGeom prst="rect">
            <a:avLst/>
          </a:prstGeom>
          <a:solidFill>
            <a:schemeClr val="accent3">
              <a:lumMod val="20000"/>
              <a:lumOff val="80000"/>
              <a:alpha val="31489"/>
            </a:schemeClr>
          </a:solidFill>
          <a:ln w="6350">
            <a:noFill/>
          </a:ln>
          <a:effectLst/>
        </p:spPr>
        <p:txBody>
          <a:bodyPr wrap="none" rtlCol="0" anchor="ctr"/>
          <a:lstStyle/>
          <a:p>
            <a:pPr algn="ctr" defTabSz="914377"/>
            <a:endParaRPr lang="en-US" sz="2400" err="1">
              <a:solidFill>
                <a:srgbClr val="FFFFFF"/>
              </a:solidFill>
              <a:latin typeface="Calibri Light" panose="020F0302020204030204" pitchFamily="34" charset="0"/>
            </a:endParaRPr>
          </a:p>
        </p:txBody>
      </p:sp>
      <p:sp>
        <p:nvSpPr>
          <p:cNvPr id="54" name="Title 53">
            <a:extLst>
              <a:ext uri="{FF2B5EF4-FFF2-40B4-BE49-F238E27FC236}">
                <a16:creationId xmlns:a16="http://schemas.microsoft.com/office/drawing/2014/main" id="{7CBF229D-06FD-38DA-16A9-CA395FC18BBC}"/>
              </a:ext>
            </a:extLst>
          </p:cNvPr>
          <p:cNvSpPr>
            <a:spLocks noGrp="1"/>
          </p:cNvSpPr>
          <p:nvPr>
            <p:ph type="title"/>
          </p:nvPr>
        </p:nvSpPr>
        <p:spPr/>
        <p:txBody>
          <a:bodyPr/>
          <a:lstStyle/>
          <a:p>
            <a:r>
              <a:rPr lang="en-GB" sz="2400" i="1" dirty="0">
                <a:solidFill>
                  <a:schemeClr val="tx1"/>
                </a:solidFill>
              </a:rPr>
              <a:t> </a:t>
            </a:r>
            <a:r>
              <a:rPr lang="en-GB" sz="2400" dirty="0">
                <a:solidFill>
                  <a:schemeClr val="tx1"/>
                </a:solidFill>
              </a:rPr>
              <a:t>The AI Upskilling Training Program</a:t>
            </a:r>
            <a:endParaRPr lang="en-US" dirty="0"/>
          </a:p>
        </p:txBody>
      </p:sp>
      <p:sp>
        <p:nvSpPr>
          <p:cNvPr id="3" name="Text Placeholder 2">
            <a:extLst>
              <a:ext uri="{FF2B5EF4-FFF2-40B4-BE49-F238E27FC236}">
                <a16:creationId xmlns:a16="http://schemas.microsoft.com/office/drawing/2014/main" id="{F5926C73-2541-1C3F-7463-51DE9609FC65}"/>
              </a:ext>
            </a:extLst>
          </p:cNvPr>
          <p:cNvSpPr>
            <a:spLocks noGrp="1"/>
          </p:cNvSpPr>
          <p:nvPr>
            <p:ph type="body" sz="quarter" idx="28"/>
          </p:nvPr>
        </p:nvSpPr>
        <p:spPr/>
        <p:txBody>
          <a:bodyPr/>
          <a:lstStyle/>
          <a:p>
            <a:r>
              <a:rPr lang="en-ES" dirty="0">
                <a:solidFill>
                  <a:schemeClr val="tx1"/>
                </a:solidFill>
              </a:rPr>
              <a:t>Innovation center:</a:t>
            </a:r>
            <a:r>
              <a:rPr lang="en-US" dirty="0">
                <a:solidFill>
                  <a:schemeClr val="tx1"/>
                </a:solidFill>
              </a:rPr>
              <a:t> </a:t>
            </a:r>
            <a:r>
              <a:rPr lang="en-ES" dirty="0">
                <a:solidFill>
                  <a:schemeClr val="tx1"/>
                </a:solidFill>
              </a:rPr>
              <a:t>People</a:t>
            </a:r>
          </a:p>
        </p:txBody>
      </p:sp>
      <p:pic>
        <p:nvPicPr>
          <p:cNvPr id="4" name="Picture 3">
            <a:extLst>
              <a:ext uri="{FF2B5EF4-FFF2-40B4-BE49-F238E27FC236}">
                <a16:creationId xmlns:a16="http://schemas.microsoft.com/office/drawing/2014/main" id="{3663BA69-01DD-2D08-68EF-47B7F7630D52}"/>
              </a:ext>
            </a:extLst>
          </p:cNvPr>
          <p:cNvPicPr>
            <a:picLocks noChangeAspect="1"/>
          </p:cNvPicPr>
          <p:nvPr/>
        </p:nvPicPr>
        <p:blipFill>
          <a:blip r:embed="rId3"/>
          <a:stretch>
            <a:fillRect/>
          </a:stretch>
        </p:blipFill>
        <p:spPr>
          <a:xfrm>
            <a:off x="1502371" y="4867053"/>
            <a:ext cx="1830812" cy="1361099"/>
          </a:xfrm>
          <a:prstGeom prst="rect">
            <a:avLst/>
          </a:prstGeom>
        </p:spPr>
      </p:pic>
      <p:pic>
        <p:nvPicPr>
          <p:cNvPr id="5" name="Picture 4">
            <a:extLst>
              <a:ext uri="{FF2B5EF4-FFF2-40B4-BE49-F238E27FC236}">
                <a16:creationId xmlns:a16="http://schemas.microsoft.com/office/drawing/2014/main" id="{3B9D9AB4-773D-7E71-6AE5-719920CF615E}"/>
              </a:ext>
            </a:extLst>
          </p:cNvPr>
          <p:cNvPicPr>
            <a:picLocks noChangeAspect="1"/>
          </p:cNvPicPr>
          <p:nvPr/>
        </p:nvPicPr>
        <p:blipFill>
          <a:blip r:embed="rId4"/>
          <a:stretch>
            <a:fillRect/>
          </a:stretch>
        </p:blipFill>
        <p:spPr>
          <a:xfrm>
            <a:off x="3443777" y="4867053"/>
            <a:ext cx="1830811" cy="1375817"/>
          </a:xfrm>
          <a:prstGeom prst="rect">
            <a:avLst/>
          </a:prstGeom>
        </p:spPr>
      </p:pic>
      <p:pic>
        <p:nvPicPr>
          <p:cNvPr id="6" name="Picture 5">
            <a:extLst>
              <a:ext uri="{FF2B5EF4-FFF2-40B4-BE49-F238E27FC236}">
                <a16:creationId xmlns:a16="http://schemas.microsoft.com/office/drawing/2014/main" id="{DCFF3E53-9914-3740-2769-803A46B97734}"/>
              </a:ext>
            </a:extLst>
          </p:cNvPr>
          <p:cNvPicPr>
            <a:picLocks noChangeAspect="1"/>
          </p:cNvPicPr>
          <p:nvPr/>
        </p:nvPicPr>
        <p:blipFill>
          <a:blip r:embed="rId5"/>
          <a:stretch>
            <a:fillRect/>
          </a:stretch>
        </p:blipFill>
        <p:spPr>
          <a:xfrm>
            <a:off x="5385182" y="4867053"/>
            <a:ext cx="1830811" cy="1345864"/>
          </a:xfrm>
          <a:prstGeom prst="rect">
            <a:avLst/>
          </a:prstGeom>
        </p:spPr>
      </p:pic>
      <p:sp>
        <p:nvSpPr>
          <p:cNvPr id="7" name="Right Triangle 6">
            <a:extLst>
              <a:ext uri="{FF2B5EF4-FFF2-40B4-BE49-F238E27FC236}">
                <a16:creationId xmlns:a16="http://schemas.microsoft.com/office/drawing/2014/main" id="{9294C192-B06C-2335-F20F-4A9FEAA8DA65}"/>
              </a:ext>
            </a:extLst>
          </p:cNvPr>
          <p:cNvSpPr/>
          <p:nvPr/>
        </p:nvSpPr>
        <p:spPr bwMode="auto">
          <a:xfrm flipH="1">
            <a:off x="356875" y="4920131"/>
            <a:ext cx="811276" cy="1322739"/>
          </a:xfrm>
          <a:prstGeom prst="rtTriangle">
            <a:avLst/>
          </a:prstGeom>
          <a:gradFill>
            <a:gsLst>
              <a:gs pos="100000">
                <a:schemeClr val="accent2">
                  <a:alpha val="0"/>
                </a:schemeClr>
              </a:gs>
              <a:gs pos="0">
                <a:schemeClr val="accent2">
                  <a:alpha val="30000"/>
                </a:schemeClr>
              </a:gs>
            </a:gsLst>
            <a:lin ang="1200000" scaled="0"/>
          </a:gradFill>
          <a:ln w="6350">
            <a:noFill/>
          </a:ln>
          <a:effectLst/>
        </p:spPr>
        <p:txBody>
          <a:bodyPr wrap="none" rtlCol="0" anchor="ctr"/>
          <a:lstStyle/>
          <a:p>
            <a:pPr algn="ctr" defTabSz="914377"/>
            <a:endParaRPr lang="en-US" sz="2400" err="1">
              <a:solidFill>
                <a:srgbClr val="FFFFFF"/>
              </a:solidFill>
              <a:latin typeface="Calibri Light" panose="020F0302020204030204" pitchFamily="34" charset="0"/>
            </a:endParaRPr>
          </a:p>
        </p:txBody>
      </p:sp>
      <p:sp>
        <p:nvSpPr>
          <p:cNvPr id="8" name="TextBox 7">
            <a:extLst>
              <a:ext uri="{FF2B5EF4-FFF2-40B4-BE49-F238E27FC236}">
                <a16:creationId xmlns:a16="http://schemas.microsoft.com/office/drawing/2014/main" id="{D560189D-24AF-81C4-9E57-E7C479448B70}"/>
              </a:ext>
            </a:extLst>
          </p:cNvPr>
          <p:cNvSpPr txBox="1"/>
          <p:nvPr/>
        </p:nvSpPr>
        <p:spPr>
          <a:xfrm rot="18024971">
            <a:off x="59555" y="5192002"/>
            <a:ext cx="1061451" cy="289438"/>
          </a:xfrm>
          <a:prstGeom prst="rect">
            <a:avLst/>
          </a:prstGeom>
          <a:noFill/>
        </p:spPr>
        <p:txBody>
          <a:bodyPr wrap="none" lIns="0" tIns="0" rIns="0" bIns="0" rtlCol="0" anchor="ctr">
            <a:noAutofit/>
          </a:bodyPr>
          <a:lstStyle>
            <a:defPPr>
              <a:defRPr lang="en-US"/>
            </a:defPPr>
            <a:lvl1pPr>
              <a:lnSpc>
                <a:spcPct val="110000"/>
              </a:lnSpc>
              <a:spcBef>
                <a:spcPts val="600"/>
              </a:spcBef>
              <a:defRPr b="1">
                <a:solidFill>
                  <a:schemeClr val="accent2"/>
                </a:solidFill>
                <a:ea typeface="Human Sans" charset="0"/>
                <a:cs typeface="Human Sans" charset="0"/>
              </a:defRPr>
            </a:lvl1pPr>
          </a:lstStyle>
          <a:p>
            <a:r>
              <a:rPr lang="en-US"/>
              <a:t>AI Literacy</a:t>
            </a:r>
          </a:p>
        </p:txBody>
      </p:sp>
      <p:sp>
        <p:nvSpPr>
          <p:cNvPr id="9" name="Right Triangle 8">
            <a:extLst>
              <a:ext uri="{FF2B5EF4-FFF2-40B4-BE49-F238E27FC236}">
                <a16:creationId xmlns:a16="http://schemas.microsoft.com/office/drawing/2014/main" id="{3BB3304A-44D0-6679-A658-2F61F4F21EE6}"/>
              </a:ext>
            </a:extLst>
          </p:cNvPr>
          <p:cNvSpPr/>
          <p:nvPr/>
        </p:nvSpPr>
        <p:spPr bwMode="auto">
          <a:xfrm flipH="1">
            <a:off x="1396407" y="1466007"/>
            <a:ext cx="1712221" cy="3052204"/>
          </a:xfrm>
          <a:prstGeom prst="rtTriangle">
            <a:avLst/>
          </a:prstGeom>
          <a:gradFill>
            <a:gsLst>
              <a:gs pos="100000">
                <a:schemeClr val="accent3">
                  <a:lumMod val="20000"/>
                  <a:lumOff val="80000"/>
                </a:schemeClr>
              </a:gs>
              <a:gs pos="0">
                <a:schemeClr val="accent5">
                  <a:alpha val="30000"/>
                </a:schemeClr>
              </a:gs>
            </a:gsLst>
            <a:lin ang="1200000" scaled="0"/>
          </a:gradFill>
          <a:ln w="6350">
            <a:noFill/>
          </a:ln>
          <a:effectLst/>
        </p:spPr>
        <p:txBody>
          <a:bodyPr wrap="none" rtlCol="0" anchor="ctr"/>
          <a:lstStyle/>
          <a:p>
            <a:pPr algn="ctr" defTabSz="914377"/>
            <a:endParaRPr lang="en-US" sz="2400" err="1">
              <a:solidFill>
                <a:srgbClr val="FFFFFF"/>
              </a:solidFill>
              <a:latin typeface="Calibri Light" panose="020F0302020204030204" pitchFamily="34" charset="0"/>
            </a:endParaRPr>
          </a:p>
        </p:txBody>
      </p:sp>
      <p:sp>
        <p:nvSpPr>
          <p:cNvPr id="10" name="TextBox 9">
            <a:extLst>
              <a:ext uri="{FF2B5EF4-FFF2-40B4-BE49-F238E27FC236}">
                <a16:creationId xmlns:a16="http://schemas.microsoft.com/office/drawing/2014/main" id="{666C19E0-1A70-DE00-823B-EA8E546A3D38}"/>
              </a:ext>
            </a:extLst>
          </p:cNvPr>
          <p:cNvSpPr txBox="1"/>
          <p:nvPr/>
        </p:nvSpPr>
        <p:spPr>
          <a:xfrm rot="18028344">
            <a:off x="981282" y="2779661"/>
            <a:ext cx="2117822" cy="276999"/>
          </a:xfrm>
          <a:prstGeom prst="rect">
            <a:avLst/>
          </a:prstGeom>
          <a:noFill/>
        </p:spPr>
        <p:txBody>
          <a:bodyPr wrap="none" lIns="0" tIns="0" rIns="0" bIns="0" rtlCol="0" anchor="ctr">
            <a:noAutofit/>
          </a:bodyPr>
          <a:lstStyle>
            <a:defPPr>
              <a:defRPr lang="en-US"/>
            </a:defPPr>
            <a:lvl1pPr>
              <a:lnSpc>
                <a:spcPct val="110000"/>
              </a:lnSpc>
              <a:spcBef>
                <a:spcPts val="600"/>
              </a:spcBef>
              <a:defRPr b="1">
                <a:solidFill>
                  <a:schemeClr val="accent5"/>
                </a:solidFill>
                <a:ea typeface="Human Sans" charset="0"/>
                <a:cs typeface="Human Sans" charset="0"/>
              </a:defRPr>
            </a:lvl1pPr>
          </a:lstStyle>
          <a:p>
            <a:r>
              <a:rPr lang="en-US"/>
              <a:t>AI Adoption for SDLC</a:t>
            </a:r>
          </a:p>
        </p:txBody>
      </p:sp>
      <p:pic>
        <p:nvPicPr>
          <p:cNvPr id="11" name="Picture 10">
            <a:extLst>
              <a:ext uri="{FF2B5EF4-FFF2-40B4-BE49-F238E27FC236}">
                <a16:creationId xmlns:a16="http://schemas.microsoft.com/office/drawing/2014/main" id="{03BC6B1B-8AFA-F1F8-F16D-7D910F2F45E2}"/>
              </a:ext>
            </a:extLst>
          </p:cNvPr>
          <p:cNvPicPr>
            <a:picLocks noChangeAspect="1"/>
          </p:cNvPicPr>
          <p:nvPr/>
        </p:nvPicPr>
        <p:blipFill>
          <a:blip r:embed="rId6"/>
          <a:stretch>
            <a:fillRect/>
          </a:stretch>
        </p:blipFill>
        <p:spPr>
          <a:xfrm>
            <a:off x="3203557" y="3068042"/>
            <a:ext cx="1830811" cy="1345864"/>
          </a:xfrm>
          <a:prstGeom prst="rect">
            <a:avLst/>
          </a:prstGeom>
        </p:spPr>
      </p:pic>
      <p:pic>
        <p:nvPicPr>
          <p:cNvPr id="12" name="Picture 11">
            <a:extLst>
              <a:ext uri="{FF2B5EF4-FFF2-40B4-BE49-F238E27FC236}">
                <a16:creationId xmlns:a16="http://schemas.microsoft.com/office/drawing/2014/main" id="{20A8C9CA-0B95-71ED-B8D4-40EABFCD5C51}"/>
              </a:ext>
            </a:extLst>
          </p:cNvPr>
          <p:cNvPicPr>
            <a:picLocks noChangeAspect="1"/>
          </p:cNvPicPr>
          <p:nvPr/>
        </p:nvPicPr>
        <p:blipFill>
          <a:blip r:embed="rId7"/>
          <a:stretch>
            <a:fillRect/>
          </a:stretch>
        </p:blipFill>
        <p:spPr>
          <a:xfrm>
            <a:off x="5136968" y="3059868"/>
            <a:ext cx="1830812" cy="1362211"/>
          </a:xfrm>
          <a:prstGeom prst="rect">
            <a:avLst/>
          </a:prstGeom>
        </p:spPr>
      </p:pic>
      <p:pic>
        <p:nvPicPr>
          <p:cNvPr id="13" name="Picture 12">
            <a:extLst>
              <a:ext uri="{FF2B5EF4-FFF2-40B4-BE49-F238E27FC236}">
                <a16:creationId xmlns:a16="http://schemas.microsoft.com/office/drawing/2014/main" id="{EC104C5F-ABE7-886F-0C5C-9086E92A6991}"/>
              </a:ext>
            </a:extLst>
          </p:cNvPr>
          <p:cNvPicPr>
            <a:picLocks noChangeAspect="1"/>
          </p:cNvPicPr>
          <p:nvPr/>
        </p:nvPicPr>
        <p:blipFill>
          <a:blip r:embed="rId8"/>
          <a:stretch>
            <a:fillRect/>
          </a:stretch>
        </p:blipFill>
        <p:spPr>
          <a:xfrm>
            <a:off x="7055033" y="3033765"/>
            <a:ext cx="1830813" cy="1397776"/>
          </a:xfrm>
          <a:prstGeom prst="rect">
            <a:avLst/>
          </a:prstGeom>
        </p:spPr>
      </p:pic>
      <p:pic>
        <p:nvPicPr>
          <p:cNvPr id="15" name="Picture 14">
            <a:extLst>
              <a:ext uri="{FF2B5EF4-FFF2-40B4-BE49-F238E27FC236}">
                <a16:creationId xmlns:a16="http://schemas.microsoft.com/office/drawing/2014/main" id="{86E3B000-0AB8-B499-6F9E-35314C51DDCF}"/>
              </a:ext>
            </a:extLst>
          </p:cNvPr>
          <p:cNvPicPr>
            <a:picLocks noChangeAspect="1"/>
          </p:cNvPicPr>
          <p:nvPr/>
        </p:nvPicPr>
        <p:blipFill>
          <a:blip r:embed="rId9"/>
          <a:stretch>
            <a:fillRect/>
          </a:stretch>
        </p:blipFill>
        <p:spPr>
          <a:xfrm>
            <a:off x="5129295" y="1510434"/>
            <a:ext cx="1830812" cy="1356762"/>
          </a:xfrm>
          <a:prstGeom prst="rect">
            <a:avLst/>
          </a:prstGeom>
        </p:spPr>
      </p:pic>
      <p:pic>
        <p:nvPicPr>
          <p:cNvPr id="16" name="Picture 15">
            <a:extLst>
              <a:ext uri="{FF2B5EF4-FFF2-40B4-BE49-F238E27FC236}">
                <a16:creationId xmlns:a16="http://schemas.microsoft.com/office/drawing/2014/main" id="{8BF2AEDD-A1C0-783E-8D7C-2ED6DE751CBA}"/>
              </a:ext>
            </a:extLst>
          </p:cNvPr>
          <p:cNvPicPr>
            <a:picLocks noChangeAspect="1"/>
          </p:cNvPicPr>
          <p:nvPr/>
        </p:nvPicPr>
        <p:blipFill>
          <a:blip r:embed="rId10"/>
          <a:stretch>
            <a:fillRect/>
          </a:stretch>
        </p:blipFill>
        <p:spPr>
          <a:xfrm>
            <a:off x="7055033" y="1504986"/>
            <a:ext cx="1830811" cy="1356762"/>
          </a:xfrm>
          <a:prstGeom prst="rect">
            <a:avLst/>
          </a:prstGeom>
        </p:spPr>
      </p:pic>
      <p:pic>
        <p:nvPicPr>
          <p:cNvPr id="17" name="Picture 16">
            <a:extLst>
              <a:ext uri="{FF2B5EF4-FFF2-40B4-BE49-F238E27FC236}">
                <a16:creationId xmlns:a16="http://schemas.microsoft.com/office/drawing/2014/main" id="{B76E966D-2A1E-2D84-0C46-A5EC303494F1}"/>
              </a:ext>
            </a:extLst>
          </p:cNvPr>
          <p:cNvPicPr>
            <a:picLocks noChangeAspect="1"/>
          </p:cNvPicPr>
          <p:nvPr/>
        </p:nvPicPr>
        <p:blipFill>
          <a:blip r:embed="rId11"/>
          <a:stretch>
            <a:fillRect/>
          </a:stretch>
        </p:blipFill>
        <p:spPr>
          <a:xfrm>
            <a:off x="3203557" y="1504986"/>
            <a:ext cx="1830811" cy="1367659"/>
          </a:xfrm>
          <a:prstGeom prst="rect">
            <a:avLst/>
          </a:prstGeom>
        </p:spPr>
      </p:pic>
      <p:pic>
        <p:nvPicPr>
          <p:cNvPr id="18" name="Picture 17">
            <a:extLst>
              <a:ext uri="{FF2B5EF4-FFF2-40B4-BE49-F238E27FC236}">
                <a16:creationId xmlns:a16="http://schemas.microsoft.com/office/drawing/2014/main" id="{18F51875-2F72-D0CF-BF33-27FB33EE0CCE}"/>
              </a:ext>
            </a:extLst>
          </p:cNvPr>
          <p:cNvPicPr>
            <a:picLocks noChangeAspect="1"/>
          </p:cNvPicPr>
          <p:nvPr/>
        </p:nvPicPr>
        <p:blipFill>
          <a:blip r:embed="rId12"/>
          <a:stretch>
            <a:fillRect/>
          </a:stretch>
        </p:blipFill>
        <p:spPr>
          <a:xfrm>
            <a:off x="8964576" y="3025659"/>
            <a:ext cx="1830811" cy="1345864"/>
          </a:xfrm>
          <a:prstGeom prst="rect">
            <a:avLst/>
          </a:prstGeom>
        </p:spPr>
      </p:pic>
      <p:pic>
        <p:nvPicPr>
          <p:cNvPr id="19" name="Picture 18">
            <a:extLst>
              <a:ext uri="{FF2B5EF4-FFF2-40B4-BE49-F238E27FC236}">
                <a16:creationId xmlns:a16="http://schemas.microsoft.com/office/drawing/2014/main" id="{3CB23011-CEBA-143D-7549-9091136673DE}"/>
              </a:ext>
            </a:extLst>
          </p:cNvPr>
          <p:cNvPicPr>
            <a:picLocks noChangeAspect="1"/>
          </p:cNvPicPr>
          <p:nvPr/>
        </p:nvPicPr>
        <p:blipFill>
          <a:blip r:embed="rId13"/>
          <a:stretch>
            <a:fillRect/>
          </a:stretch>
        </p:blipFill>
        <p:spPr>
          <a:xfrm>
            <a:off x="8988239" y="1504986"/>
            <a:ext cx="1807148" cy="1345864"/>
          </a:xfrm>
          <a:prstGeom prst="rect">
            <a:avLst/>
          </a:prstGeom>
        </p:spPr>
      </p:pic>
      <p:sp>
        <p:nvSpPr>
          <p:cNvPr id="21" name="Right Arrow 20">
            <a:extLst>
              <a:ext uri="{FF2B5EF4-FFF2-40B4-BE49-F238E27FC236}">
                <a16:creationId xmlns:a16="http://schemas.microsoft.com/office/drawing/2014/main" id="{D4575978-3C1F-9DD3-F09B-743BDBFDE714}"/>
              </a:ext>
            </a:extLst>
          </p:cNvPr>
          <p:cNvSpPr/>
          <p:nvPr/>
        </p:nvSpPr>
        <p:spPr bwMode="auto">
          <a:xfrm rot="18227946">
            <a:off x="849731" y="4343314"/>
            <a:ext cx="666322" cy="141185"/>
          </a:xfrm>
          <a:prstGeom prst="rightArrow">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8900000" scaled="1"/>
            <a:tileRect/>
          </a:gradFill>
          <a:ln>
            <a:noFill/>
          </a:ln>
          <a:effectLst/>
        </p:spPr>
        <p:txBody>
          <a:bodyPr wrap="square" lIns="0" tIns="0" rIns="0" bIns="0" rtlCol="0" anchor="ctr"/>
          <a:lstStyle/>
          <a:p>
            <a:pPr algn="ctr"/>
            <a:endParaRPr lang="en-ES" sz="2400">
              <a:solidFill>
                <a:schemeClr val="bg1"/>
              </a:solidFill>
              <a:latin typeface="Calibri Light" panose="020F0302020204030204" pitchFamily="34" charset="0"/>
              <a:ea typeface="Human Sans ExtraLight" charset="0"/>
              <a:cs typeface="Human Sans ExtraLight" charset="0"/>
            </a:endParaRPr>
          </a:p>
        </p:txBody>
      </p:sp>
      <p:pic>
        <p:nvPicPr>
          <p:cNvPr id="24" name="Picture 23">
            <a:extLst>
              <a:ext uri="{FF2B5EF4-FFF2-40B4-BE49-F238E27FC236}">
                <a16:creationId xmlns:a16="http://schemas.microsoft.com/office/drawing/2014/main" id="{CB1A59AD-21C8-8EA4-3891-3D85A417BBF7}"/>
              </a:ext>
            </a:extLst>
          </p:cNvPr>
          <p:cNvPicPr>
            <a:picLocks noChangeAspect="1"/>
          </p:cNvPicPr>
          <p:nvPr/>
        </p:nvPicPr>
        <p:blipFill>
          <a:blip r:embed="rId14"/>
          <a:stretch>
            <a:fillRect/>
          </a:stretch>
        </p:blipFill>
        <p:spPr>
          <a:xfrm>
            <a:off x="2439572" y="5789414"/>
            <a:ext cx="752426" cy="283849"/>
          </a:xfrm>
          <a:prstGeom prst="rect">
            <a:avLst/>
          </a:prstGeom>
        </p:spPr>
      </p:pic>
      <p:pic>
        <p:nvPicPr>
          <p:cNvPr id="25" name="Picture 24">
            <a:extLst>
              <a:ext uri="{FF2B5EF4-FFF2-40B4-BE49-F238E27FC236}">
                <a16:creationId xmlns:a16="http://schemas.microsoft.com/office/drawing/2014/main" id="{3BDA7B4D-477E-8022-6590-03C4D9A60ADD}"/>
              </a:ext>
            </a:extLst>
          </p:cNvPr>
          <p:cNvPicPr>
            <a:picLocks noChangeAspect="1"/>
          </p:cNvPicPr>
          <p:nvPr/>
        </p:nvPicPr>
        <p:blipFill>
          <a:blip r:embed="rId15"/>
          <a:stretch>
            <a:fillRect/>
          </a:stretch>
        </p:blipFill>
        <p:spPr>
          <a:xfrm>
            <a:off x="1827921" y="4613151"/>
            <a:ext cx="1223302" cy="210255"/>
          </a:xfrm>
          <a:prstGeom prst="rect">
            <a:avLst/>
          </a:prstGeom>
        </p:spPr>
      </p:pic>
      <p:pic>
        <p:nvPicPr>
          <p:cNvPr id="30" name="Picture 29">
            <a:extLst>
              <a:ext uri="{FF2B5EF4-FFF2-40B4-BE49-F238E27FC236}">
                <a16:creationId xmlns:a16="http://schemas.microsoft.com/office/drawing/2014/main" id="{AB7E5984-4ED0-E839-E16E-7497686D37F8}"/>
              </a:ext>
            </a:extLst>
          </p:cNvPr>
          <p:cNvPicPr>
            <a:picLocks noChangeAspect="1"/>
          </p:cNvPicPr>
          <p:nvPr/>
        </p:nvPicPr>
        <p:blipFill>
          <a:blip r:embed="rId16"/>
          <a:stretch>
            <a:fillRect/>
          </a:stretch>
        </p:blipFill>
        <p:spPr>
          <a:xfrm>
            <a:off x="4399854" y="5789413"/>
            <a:ext cx="786402" cy="283849"/>
          </a:xfrm>
          <a:prstGeom prst="rect">
            <a:avLst/>
          </a:prstGeom>
        </p:spPr>
      </p:pic>
      <p:pic>
        <p:nvPicPr>
          <p:cNvPr id="31" name="Picture 30">
            <a:extLst>
              <a:ext uri="{FF2B5EF4-FFF2-40B4-BE49-F238E27FC236}">
                <a16:creationId xmlns:a16="http://schemas.microsoft.com/office/drawing/2014/main" id="{70A980AE-2E37-4B2B-BED8-01D61D4877DE}"/>
              </a:ext>
            </a:extLst>
          </p:cNvPr>
          <p:cNvPicPr>
            <a:picLocks noChangeAspect="1"/>
          </p:cNvPicPr>
          <p:nvPr/>
        </p:nvPicPr>
        <p:blipFill>
          <a:blip r:embed="rId17"/>
          <a:stretch>
            <a:fillRect/>
          </a:stretch>
        </p:blipFill>
        <p:spPr>
          <a:xfrm>
            <a:off x="3841030" y="4600187"/>
            <a:ext cx="1036303" cy="205583"/>
          </a:xfrm>
          <a:prstGeom prst="rect">
            <a:avLst/>
          </a:prstGeom>
        </p:spPr>
      </p:pic>
      <p:pic>
        <p:nvPicPr>
          <p:cNvPr id="32" name="Picture 31">
            <a:extLst>
              <a:ext uri="{FF2B5EF4-FFF2-40B4-BE49-F238E27FC236}">
                <a16:creationId xmlns:a16="http://schemas.microsoft.com/office/drawing/2014/main" id="{B3AD633A-5373-BC8A-6F5E-50191989E070}"/>
              </a:ext>
            </a:extLst>
          </p:cNvPr>
          <p:cNvPicPr>
            <a:picLocks noChangeAspect="1"/>
          </p:cNvPicPr>
          <p:nvPr/>
        </p:nvPicPr>
        <p:blipFill>
          <a:blip r:embed="rId18"/>
          <a:stretch>
            <a:fillRect/>
          </a:stretch>
        </p:blipFill>
        <p:spPr>
          <a:xfrm>
            <a:off x="6357831" y="5789413"/>
            <a:ext cx="817869" cy="283849"/>
          </a:xfrm>
          <a:prstGeom prst="rect">
            <a:avLst/>
          </a:prstGeom>
        </p:spPr>
      </p:pic>
      <p:grpSp>
        <p:nvGrpSpPr>
          <p:cNvPr id="36" name="Group 35">
            <a:extLst>
              <a:ext uri="{FF2B5EF4-FFF2-40B4-BE49-F238E27FC236}">
                <a16:creationId xmlns:a16="http://schemas.microsoft.com/office/drawing/2014/main" id="{D4937CC2-DFB0-9816-5170-1F479294239A}"/>
              </a:ext>
            </a:extLst>
          </p:cNvPr>
          <p:cNvGrpSpPr/>
          <p:nvPr/>
        </p:nvGrpSpPr>
        <p:grpSpPr>
          <a:xfrm>
            <a:off x="10101538" y="5064730"/>
            <a:ext cx="2148764" cy="866607"/>
            <a:chOff x="8545787" y="4995008"/>
            <a:chExt cx="2148764" cy="866607"/>
          </a:xfrm>
        </p:grpSpPr>
        <p:grpSp>
          <p:nvGrpSpPr>
            <p:cNvPr id="33" name="Group 32">
              <a:extLst>
                <a:ext uri="{FF2B5EF4-FFF2-40B4-BE49-F238E27FC236}">
                  <a16:creationId xmlns:a16="http://schemas.microsoft.com/office/drawing/2014/main" id="{049F1DFB-6202-5E01-3456-6FE8E1BB62F8}"/>
                </a:ext>
              </a:extLst>
            </p:cNvPr>
            <p:cNvGrpSpPr/>
            <p:nvPr/>
          </p:nvGrpSpPr>
          <p:grpSpPr>
            <a:xfrm>
              <a:off x="8585190" y="4995008"/>
              <a:ext cx="1732328" cy="498361"/>
              <a:chOff x="9303818" y="4937841"/>
              <a:chExt cx="1732328" cy="498361"/>
            </a:xfrm>
          </p:grpSpPr>
          <p:sp>
            <p:nvSpPr>
              <p:cNvPr id="22" name="5-point Star 21">
                <a:extLst>
                  <a:ext uri="{FF2B5EF4-FFF2-40B4-BE49-F238E27FC236}">
                    <a16:creationId xmlns:a16="http://schemas.microsoft.com/office/drawing/2014/main" id="{FEC207DD-7F48-DF40-3A48-84F21D363696}"/>
                  </a:ext>
                </a:extLst>
              </p:cNvPr>
              <p:cNvSpPr/>
              <p:nvPr/>
            </p:nvSpPr>
            <p:spPr bwMode="auto">
              <a:xfrm>
                <a:off x="9303818" y="5239124"/>
                <a:ext cx="198783" cy="197078"/>
              </a:xfrm>
              <a:prstGeom prst="star5">
                <a:avLst/>
              </a:prstGeom>
              <a:solidFill>
                <a:srgbClr val="FFC000"/>
              </a:solidFill>
              <a:ln>
                <a:noFill/>
              </a:ln>
              <a:effectLst/>
            </p:spPr>
            <p:txBody>
              <a:bodyPr wrap="square" lIns="0" tIns="0" rIns="0" bIns="0" rtlCol="0" anchor="ctr"/>
              <a:lstStyle/>
              <a:p>
                <a:pPr algn="ctr"/>
                <a:endParaRPr lang="en-ES" sz="2400">
                  <a:solidFill>
                    <a:schemeClr val="bg1"/>
                  </a:solidFill>
                  <a:latin typeface="Calibri Light" panose="020F0302020204030204" pitchFamily="34" charset="0"/>
                  <a:ea typeface="Human Sans ExtraLight" charset="0"/>
                  <a:cs typeface="Human Sans ExtraLight" charset="0"/>
                </a:endParaRPr>
              </a:p>
            </p:txBody>
          </p:sp>
          <p:sp>
            <p:nvSpPr>
              <p:cNvPr id="23" name="TextBox 22">
                <a:extLst>
                  <a:ext uri="{FF2B5EF4-FFF2-40B4-BE49-F238E27FC236}">
                    <a16:creationId xmlns:a16="http://schemas.microsoft.com/office/drawing/2014/main" id="{795450B8-30DA-2E0E-C08C-82FD398A2073}"/>
                  </a:ext>
                </a:extLst>
              </p:cNvPr>
              <p:cNvSpPr txBox="1"/>
              <p:nvPr/>
            </p:nvSpPr>
            <p:spPr>
              <a:xfrm>
                <a:off x="9607549" y="5246479"/>
                <a:ext cx="1325230" cy="184666"/>
              </a:xfrm>
              <a:prstGeom prst="rect">
                <a:avLst/>
              </a:prstGeom>
            </p:spPr>
            <p:txBody>
              <a:bodyPr wrap="square" lIns="0" tIns="0" rIns="0" bIns="0" rtlCol="0">
                <a:spAutoFit/>
              </a:bodyPr>
              <a:lstStyle/>
              <a:p>
                <a:pPr algn="l"/>
                <a:r>
                  <a:rPr lang="en-US" sz="1200"/>
                  <a:t>average </a:t>
                </a:r>
                <a:r>
                  <a:rPr lang="en-ES" sz="1200"/>
                  <a:t>rating</a:t>
                </a:r>
              </a:p>
            </p:txBody>
          </p:sp>
          <p:grpSp>
            <p:nvGrpSpPr>
              <p:cNvPr id="26" name="Graphic 24" descr="User outline">
                <a:extLst>
                  <a:ext uri="{FF2B5EF4-FFF2-40B4-BE49-F238E27FC236}">
                    <a16:creationId xmlns:a16="http://schemas.microsoft.com/office/drawing/2014/main" id="{53B9708E-0EB5-37C0-198E-F9A4DE00DBDF}"/>
                  </a:ext>
                </a:extLst>
              </p:cNvPr>
              <p:cNvGrpSpPr/>
              <p:nvPr/>
            </p:nvGrpSpPr>
            <p:grpSpPr>
              <a:xfrm>
                <a:off x="9303818" y="4937841"/>
                <a:ext cx="178323" cy="189468"/>
                <a:chOff x="10130754" y="5261978"/>
                <a:chExt cx="178323" cy="189468"/>
              </a:xfrm>
              <a:solidFill>
                <a:srgbClr val="000000"/>
              </a:solidFill>
            </p:grpSpPr>
            <p:sp>
              <p:nvSpPr>
                <p:cNvPr id="27" name="Freeform 26">
                  <a:extLst>
                    <a:ext uri="{FF2B5EF4-FFF2-40B4-BE49-F238E27FC236}">
                      <a16:creationId xmlns:a16="http://schemas.microsoft.com/office/drawing/2014/main" id="{3669264A-C346-AB4A-D686-4A7107A1772D}"/>
                    </a:ext>
                  </a:extLst>
                </p:cNvPr>
                <p:cNvSpPr/>
                <p:nvPr/>
              </p:nvSpPr>
              <p:spPr>
                <a:xfrm>
                  <a:off x="10175335" y="5261978"/>
                  <a:ext cx="89161" cy="89161"/>
                </a:xfrm>
                <a:custGeom>
                  <a:avLst/>
                  <a:gdLst>
                    <a:gd name="connsiteX0" fmla="*/ 44581 w 89161"/>
                    <a:gd name="connsiteY0" fmla="*/ 5573 h 89161"/>
                    <a:gd name="connsiteX1" fmla="*/ 83589 w 89161"/>
                    <a:gd name="connsiteY1" fmla="*/ 44581 h 89161"/>
                    <a:gd name="connsiteX2" fmla="*/ 44581 w 89161"/>
                    <a:gd name="connsiteY2" fmla="*/ 83589 h 89161"/>
                    <a:gd name="connsiteX3" fmla="*/ 5573 w 89161"/>
                    <a:gd name="connsiteY3" fmla="*/ 44581 h 89161"/>
                    <a:gd name="connsiteX4" fmla="*/ 44581 w 89161"/>
                    <a:gd name="connsiteY4" fmla="*/ 5573 h 89161"/>
                    <a:gd name="connsiteX5" fmla="*/ 44581 w 89161"/>
                    <a:gd name="connsiteY5" fmla="*/ 0 h 89161"/>
                    <a:gd name="connsiteX6" fmla="*/ 0 w 89161"/>
                    <a:gd name="connsiteY6" fmla="*/ 44581 h 89161"/>
                    <a:gd name="connsiteX7" fmla="*/ 44581 w 89161"/>
                    <a:gd name="connsiteY7" fmla="*/ 89162 h 89161"/>
                    <a:gd name="connsiteX8" fmla="*/ 89162 w 89161"/>
                    <a:gd name="connsiteY8" fmla="*/ 44581 h 89161"/>
                    <a:gd name="connsiteX9" fmla="*/ 44581 w 89161"/>
                    <a:gd name="connsiteY9" fmla="*/ 0 h 8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61" h="89161">
                      <a:moveTo>
                        <a:pt x="44581" y="5573"/>
                      </a:moveTo>
                      <a:cubicBezTo>
                        <a:pt x="66125" y="5573"/>
                        <a:pt x="83589" y="23037"/>
                        <a:pt x="83589" y="44581"/>
                      </a:cubicBezTo>
                      <a:cubicBezTo>
                        <a:pt x="83589" y="66125"/>
                        <a:pt x="66125" y="83589"/>
                        <a:pt x="44581" y="83589"/>
                      </a:cubicBezTo>
                      <a:cubicBezTo>
                        <a:pt x="23037" y="83589"/>
                        <a:pt x="5573" y="66125"/>
                        <a:pt x="5573" y="44581"/>
                      </a:cubicBezTo>
                      <a:cubicBezTo>
                        <a:pt x="5594" y="23046"/>
                        <a:pt x="23046" y="5594"/>
                        <a:pt x="44581" y="5573"/>
                      </a:cubicBezTo>
                      <a:moveTo>
                        <a:pt x="44581" y="0"/>
                      </a:moveTo>
                      <a:cubicBezTo>
                        <a:pt x="19959" y="0"/>
                        <a:pt x="0" y="19959"/>
                        <a:pt x="0" y="44581"/>
                      </a:cubicBezTo>
                      <a:cubicBezTo>
                        <a:pt x="0" y="69202"/>
                        <a:pt x="19959" y="89162"/>
                        <a:pt x="44581" y="89162"/>
                      </a:cubicBezTo>
                      <a:cubicBezTo>
                        <a:pt x="69202" y="89162"/>
                        <a:pt x="89162" y="69202"/>
                        <a:pt x="89162" y="44581"/>
                      </a:cubicBezTo>
                      <a:cubicBezTo>
                        <a:pt x="89162" y="19959"/>
                        <a:pt x="69202" y="0"/>
                        <a:pt x="44581" y="0"/>
                      </a:cubicBezTo>
                      <a:close/>
                    </a:path>
                  </a:pathLst>
                </a:custGeom>
                <a:solidFill>
                  <a:srgbClr val="000000"/>
                </a:solidFill>
                <a:ln w="2778" cap="flat">
                  <a:noFill/>
                  <a:prstDash val="solid"/>
                  <a:miter/>
                </a:ln>
              </p:spPr>
              <p:txBody>
                <a:bodyPr rtlCol="0" anchor="ctr"/>
                <a:lstStyle/>
                <a:p>
                  <a:endParaRPr lang="en-ES"/>
                </a:p>
              </p:txBody>
            </p:sp>
            <p:sp>
              <p:nvSpPr>
                <p:cNvPr id="28" name="Freeform 27">
                  <a:extLst>
                    <a:ext uri="{FF2B5EF4-FFF2-40B4-BE49-F238E27FC236}">
                      <a16:creationId xmlns:a16="http://schemas.microsoft.com/office/drawing/2014/main" id="{9A6DD135-EAA9-ED7A-8E43-615840B1A08D}"/>
                    </a:ext>
                  </a:extLst>
                </p:cNvPr>
                <p:cNvSpPr/>
                <p:nvPr/>
              </p:nvSpPr>
              <p:spPr>
                <a:xfrm>
                  <a:off x="10130754" y="5362285"/>
                  <a:ext cx="178323" cy="89161"/>
                </a:xfrm>
                <a:custGeom>
                  <a:avLst/>
                  <a:gdLst>
                    <a:gd name="connsiteX0" fmla="*/ 178323 w 178323"/>
                    <a:gd name="connsiteY0" fmla="*/ 89162 h 89161"/>
                    <a:gd name="connsiteX1" fmla="*/ 172751 w 178323"/>
                    <a:gd name="connsiteY1" fmla="*/ 89162 h 89161"/>
                    <a:gd name="connsiteX2" fmla="*/ 172751 w 178323"/>
                    <a:gd name="connsiteY2" fmla="*/ 45974 h 89161"/>
                    <a:gd name="connsiteX3" fmla="*/ 165158 w 178323"/>
                    <a:gd name="connsiteY3" fmla="*/ 30875 h 89161"/>
                    <a:gd name="connsiteX4" fmla="*/ 124027 w 178323"/>
                    <a:gd name="connsiteY4" fmla="*/ 10867 h 89161"/>
                    <a:gd name="connsiteX5" fmla="*/ 89162 w 178323"/>
                    <a:gd name="connsiteY5" fmla="*/ 5573 h 89161"/>
                    <a:gd name="connsiteX6" fmla="*/ 54266 w 178323"/>
                    <a:gd name="connsiteY6" fmla="*/ 10867 h 89161"/>
                    <a:gd name="connsiteX7" fmla="*/ 13062 w 178323"/>
                    <a:gd name="connsiteY7" fmla="*/ 30928 h 89161"/>
                    <a:gd name="connsiteX8" fmla="*/ 5573 w 178323"/>
                    <a:gd name="connsiteY8" fmla="*/ 45974 h 89161"/>
                    <a:gd name="connsiteX9" fmla="*/ 5573 w 178323"/>
                    <a:gd name="connsiteY9" fmla="*/ 89162 h 89161"/>
                    <a:gd name="connsiteX10" fmla="*/ 0 w 178323"/>
                    <a:gd name="connsiteY10" fmla="*/ 89162 h 89161"/>
                    <a:gd name="connsiteX11" fmla="*/ 0 w 178323"/>
                    <a:gd name="connsiteY11" fmla="*/ 45974 h 89161"/>
                    <a:gd name="connsiteX12" fmla="*/ 9685 w 178323"/>
                    <a:gd name="connsiteY12" fmla="*/ 26523 h 89161"/>
                    <a:gd name="connsiteX13" fmla="*/ 52764 w 178323"/>
                    <a:gd name="connsiteY13" fmla="*/ 5509 h 89161"/>
                    <a:gd name="connsiteX14" fmla="*/ 89162 w 178323"/>
                    <a:gd name="connsiteY14" fmla="*/ 0 h 89161"/>
                    <a:gd name="connsiteX15" fmla="*/ 125593 w 178323"/>
                    <a:gd name="connsiteY15" fmla="*/ 5514 h 89161"/>
                    <a:gd name="connsiteX16" fmla="*/ 168663 w 178323"/>
                    <a:gd name="connsiteY16" fmla="*/ 26540 h 89161"/>
                    <a:gd name="connsiteX17" fmla="*/ 178323 w 178323"/>
                    <a:gd name="connsiteY17" fmla="*/ 45974 h 8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323" h="89161">
                      <a:moveTo>
                        <a:pt x="178323" y="89162"/>
                      </a:moveTo>
                      <a:lnTo>
                        <a:pt x="172751" y="89162"/>
                      </a:lnTo>
                      <a:lnTo>
                        <a:pt x="172751" y="45974"/>
                      </a:lnTo>
                      <a:cubicBezTo>
                        <a:pt x="172618" y="40056"/>
                        <a:pt x="169830" y="34511"/>
                        <a:pt x="165158" y="30875"/>
                      </a:cubicBezTo>
                      <a:cubicBezTo>
                        <a:pt x="152938" y="21499"/>
                        <a:pt x="138947" y="14692"/>
                        <a:pt x="124027" y="10867"/>
                      </a:cubicBezTo>
                      <a:cubicBezTo>
                        <a:pt x="112730" y="7390"/>
                        <a:pt x="100981" y="5606"/>
                        <a:pt x="89162" y="5573"/>
                      </a:cubicBezTo>
                      <a:cubicBezTo>
                        <a:pt x="77346" y="5778"/>
                        <a:pt x="65611" y="7558"/>
                        <a:pt x="54266" y="10867"/>
                      </a:cubicBezTo>
                      <a:cubicBezTo>
                        <a:pt x="39502" y="15191"/>
                        <a:pt x="25572" y="21973"/>
                        <a:pt x="13062" y="30928"/>
                      </a:cubicBezTo>
                      <a:cubicBezTo>
                        <a:pt x="8437" y="34568"/>
                        <a:pt x="5689" y="40090"/>
                        <a:pt x="5573" y="45974"/>
                      </a:cubicBezTo>
                      <a:lnTo>
                        <a:pt x="5573" y="89162"/>
                      </a:lnTo>
                      <a:lnTo>
                        <a:pt x="0" y="89162"/>
                      </a:lnTo>
                      <a:lnTo>
                        <a:pt x="0" y="45974"/>
                      </a:lnTo>
                      <a:cubicBezTo>
                        <a:pt x="138" y="38363"/>
                        <a:pt x="3695" y="31220"/>
                        <a:pt x="9685" y="26523"/>
                      </a:cubicBezTo>
                      <a:cubicBezTo>
                        <a:pt x="22757" y="17139"/>
                        <a:pt x="37322" y="10034"/>
                        <a:pt x="52764" y="5509"/>
                      </a:cubicBezTo>
                      <a:cubicBezTo>
                        <a:pt x="64597" y="2061"/>
                        <a:pt x="76838" y="208"/>
                        <a:pt x="89162" y="0"/>
                      </a:cubicBezTo>
                      <a:cubicBezTo>
                        <a:pt x="101511" y="30"/>
                        <a:pt x="113788" y="1889"/>
                        <a:pt x="125593" y="5514"/>
                      </a:cubicBezTo>
                      <a:cubicBezTo>
                        <a:pt x="141222" y="9541"/>
                        <a:pt x="155874" y="16694"/>
                        <a:pt x="168663" y="26540"/>
                      </a:cubicBezTo>
                      <a:cubicBezTo>
                        <a:pt x="174641" y="31236"/>
                        <a:pt x="178188" y="38373"/>
                        <a:pt x="178323" y="45974"/>
                      </a:cubicBezTo>
                      <a:close/>
                    </a:path>
                  </a:pathLst>
                </a:custGeom>
                <a:solidFill>
                  <a:srgbClr val="000000"/>
                </a:solidFill>
                <a:ln w="2778" cap="flat">
                  <a:noFill/>
                  <a:prstDash val="solid"/>
                  <a:miter/>
                </a:ln>
              </p:spPr>
              <p:txBody>
                <a:bodyPr rtlCol="0" anchor="ctr"/>
                <a:lstStyle/>
                <a:p>
                  <a:endParaRPr lang="en-ES"/>
                </a:p>
              </p:txBody>
            </p:sp>
          </p:grpSp>
          <p:sp>
            <p:nvSpPr>
              <p:cNvPr id="29" name="TextBox 28">
                <a:extLst>
                  <a:ext uri="{FF2B5EF4-FFF2-40B4-BE49-F238E27FC236}">
                    <a16:creationId xmlns:a16="http://schemas.microsoft.com/office/drawing/2014/main" id="{6198D466-6D15-0DE2-ADE5-25D745F8DFA1}"/>
                  </a:ext>
                </a:extLst>
              </p:cNvPr>
              <p:cNvSpPr txBox="1"/>
              <p:nvPr/>
            </p:nvSpPr>
            <p:spPr>
              <a:xfrm>
                <a:off x="9604472" y="4964923"/>
                <a:ext cx="1431674" cy="184666"/>
              </a:xfrm>
              <a:prstGeom prst="rect">
                <a:avLst/>
              </a:prstGeom>
            </p:spPr>
            <p:txBody>
              <a:bodyPr wrap="none" lIns="0" tIns="0" rIns="0" bIns="0" rtlCol="0">
                <a:spAutoFit/>
              </a:bodyPr>
              <a:lstStyle/>
              <a:p>
                <a:pPr algn="l"/>
                <a:r>
                  <a:rPr lang="en-GB" sz="1200" dirty="0"/>
                  <a:t>n</a:t>
                </a:r>
                <a:r>
                  <a:rPr lang="en-ES" sz="1200"/>
                  <a:t>umber of participants</a:t>
                </a:r>
              </a:p>
            </p:txBody>
          </p:sp>
        </p:grpSp>
        <p:pic>
          <p:nvPicPr>
            <p:cNvPr id="34" name="Picture 33">
              <a:extLst>
                <a:ext uri="{FF2B5EF4-FFF2-40B4-BE49-F238E27FC236}">
                  <a16:creationId xmlns:a16="http://schemas.microsoft.com/office/drawing/2014/main" id="{5FC721CE-55CF-66C4-27BC-360F80B07638}"/>
                </a:ext>
              </a:extLst>
            </p:cNvPr>
            <p:cNvPicPr>
              <a:picLocks noChangeAspect="1"/>
            </p:cNvPicPr>
            <p:nvPr/>
          </p:nvPicPr>
          <p:blipFill>
            <a:blip r:embed="rId17"/>
            <a:stretch>
              <a:fillRect/>
            </a:stretch>
          </p:blipFill>
          <p:spPr>
            <a:xfrm>
              <a:off x="8545787" y="5605184"/>
              <a:ext cx="1292618" cy="256431"/>
            </a:xfrm>
            <a:prstGeom prst="rect">
              <a:avLst/>
            </a:prstGeom>
          </p:spPr>
        </p:pic>
        <p:sp>
          <p:nvSpPr>
            <p:cNvPr id="35" name="TextBox 34">
              <a:extLst>
                <a:ext uri="{FF2B5EF4-FFF2-40B4-BE49-F238E27FC236}">
                  <a16:creationId xmlns:a16="http://schemas.microsoft.com/office/drawing/2014/main" id="{F58F84AC-A573-6229-9F6F-725BE1AFD243}"/>
                </a:ext>
              </a:extLst>
            </p:cNvPr>
            <p:cNvSpPr txBox="1"/>
            <p:nvPr/>
          </p:nvSpPr>
          <p:spPr>
            <a:xfrm>
              <a:off x="9899906" y="5646775"/>
              <a:ext cx="794645" cy="184666"/>
            </a:xfrm>
            <a:prstGeom prst="rect">
              <a:avLst/>
            </a:prstGeom>
          </p:spPr>
          <p:txBody>
            <a:bodyPr wrap="square" lIns="0" tIns="0" rIns="0" bIns="0" rtlCol="0">
              <a:spAutoFit/>
            </a:bodyPr>
            <a:lstStyle/>
            <a:p>
              <a:pPr algn="l"/>
              <a:r>
                <a:rPr lang="en-US" sz="1200"/>
                <a:t>AI skill</a:t>
              </a:r>
              <a:endParaRPr lang="en-ES" sz="1200"/>
            </a:p>
          </p:txBody>
        </p:sp>
      </p:grpSp>
      <p:pic>
        <p:nvPicPr>
          <p:cNvPr id="37" name="Picture 36">
            <a:extLst>
              <a:ext uri="{FF2B5EF4-FFF2-40B4-BE49-F238E27FC236}">
                <a16:creationId xmlns:a16="http://schemas.microsoft.com/office/drawing/2014/main" id="{B0D026F3-4FBD-B271-4DCC-C46CAC7AA909}"/>
              </a:ext>
            </a:extLst>
          </p:cNvPr>
          <p:cNvPicPr>
            <a:picLocks noChangeAspect="1"/>
          </p:cNvPicPr>
          <p:nvPr/>
        </p:nvPicPr>
        <p:blipFill>
          <a:blip r:embed="rId19"/>
          <a:stretch>
            <a:fillRect/>
          </a:stretch>
        </p:blipFill>
        <p:spPr>
          <a:xfrm>
            <a:off x="5684812" y="4600187"/>
            <a:ext cx="1223303" cy="222832"/>
          </a:xfrm>
          <a:prstGeom prst="rect">
            <a:avLst/>
          </a:prstGeom>
        </p:spPr>
      </p:pic>
      <p:pic>
        <p:nvPicPr>
          <p:cNvPr id="38" name="Picture 37">
            <a:extLst>
              <a:ext uri="{FF2B5EF4-FFF2-40B4-BE49-F238E27FC236}">
                <a16:creationId xmlns:a16="http://schemas.microsoft.com/office/drawing/2014/main" id="{D4004191-3646-3335-DC0B-87B353A93377}"/>
              </a:ext>
            </a:extLst>
          </p:cNvPr>
          <p:cNvPicPr>
            <a:picLocks noChangeAspect="1"/>
          </p:cNvPicPr>
          <p:nvPr/>
        </p:nvPicPr>
        <p:blipFill>
          <a:blip r:embed="rId20"/>
          <a:stretch>
            <a:fillRect/>
          </a:stretch>
        </p:blipFill>
        <p:spPr>
          <a:xfrm>
            <a:off x="7970438" y="2407016"/>
            <a:ext cx="821085" cy="280251"/>
          </a:xfrm>
          <a:prstGeom prst="rect">
            <a:avLst/>
          </a:prstGeom>
        </p:spPr>
      </p:pic>
      <p:pic>
        <p:nvPicPr>
          <p:cNvPr id="39" name="Picture 38">
            <a:extLst>
              <a:ext uri="{FF2B5EF4-FFF2-40B4-BE49-F238E27FC236}">
                <a16:creationId xmlns:a16="http://schemas.microsoft.com/office/drawing/2014/main" id="{B30655A4-576B-1018-0235-F2FD994245A2}"/>
              </a:ext>
            </a:extLst>
          </p:cNvPr>
          <p:cNvPicPr>
            <a:picLocks noChangeAspect="1"/>
          </p:cNvPicPr>
          <p:nvPr/>
        </p:nvPicPr>
        <p:blipFill>
          <a:blip r:embed="rId21"/>
          <a:stretch>
            <a:fillRect/>
          </a:stretch>
        </p:blipFill>
        <p:spPr>
          <a:xfrm>
            <a:off x="7575019" y="1295367"/>
            <a:ext cx="790833" cy="222832"/>
          </a:xfrm>
          <a:prstGeom prst="rect">
            <a:avLst/>
          </a:prstGeom>
        </p:spPr>
      </p:pic>
      <p:pic>
        <p:nvPicPr>
          <p:cNvPr id="40" name="Picture 39">
            <a:extLst>
              <a:ext uri="{FF2B5EF4-FFF2-40B4-BE49-F238E27FC236}">
                <a16:creationId xmlns:a16="http://schemas.microsoft.com/office/drawing/2014/main" id="{3404BF55-53CF-E9CF-85AE-F20F1C0A93D9}"/>
              </a:ext>
            </a:extLst>
          </p:cNvPr>
          <p:cNvPicPr>
            <a:picLocks noChangeAspect="1"/>
          </p:cNvPicPr>
          <p:nvPr/>
        </p:nvPicPr>
        <p:blipFill>
          <a:blip r:embed="rId22"/>
          <a:stretch>
            <a:fillRect/>
          </a:stretch>
        </p:blipFill>
        <p:spPr>
          <a:xfrm>
            <a:off x="8002204" y="3959889"/>
            <a:ext cx="789319" cy="275786"/>
          </a:xfrm>
          <a:prstGeom prst="rect">
            <a:avLst/>
          </a:prstGeom>
        </p:spPr>
      </p:pic>
      <p:pic>
        <p:nvPicPr>
          <p:cNvPr id="41" name="Picture 40">
            <a:extLst>
              <a:ext uri="{FF2B5EF4-FFF2-40B4-BE49-F238E27FC236}">
                <a16:creationId xmlns:a16="http://schemas.microsoft.com/office/drawing/2014/main" id="{B50D1122-13A8-3CBE-221D-D7C40F05E199}"/>
              </a:ext>
            </a:extLst>
          </p:cNvPr>
          <p:cNvPicPr>
            <a:picLocks noChangeAspect="1"/>
          </p:cNvPicPr>
          <p:nvPr/>
        </p:nvPicPr>
        <p:blipFill>
          <a:blip r:embed="rId23"/>
          <a:stretch>
            <a:fillRect/>
          </a:stretch>
        </p:blipFill>
        <p:spPr>
          <a:xfrm>
            <a:off x="7055033" y="2880420"/>
            <a:ext cx="1830811" cy="224991"/>
          </a:xfrm>
          <a:prstGeom prst="rect">
            <a:avLst/>
          </a:prstGeom>
        </p:spPr>
      </p:pic>
      <p:pic>
        <p:nvPicPr>
          <p:cNvPr id="42" name="Picture 41">
            <a:extLst>
              <a:ext uri="{FF2B5EF4-FFF2-40B4-BE49-F238E27FC236}">
                <a16:creationId xmlns:a16="http://schemas.microsoft.com/office/drawing/2014/main" id="{B7B7D457-5387-5956-B208-71532ABAD5BC}"/>
              </a:ext>
            </a:extLst>
          </p:cNvPr>
          <p:cNvPicPr>
            <a:picLocks noChangeAspect="1"/>
          </p:cNvPicPr>
          <p:nvPr/>
        </p:nvPicPr>
        <p:blipFill>
          <a:blip r:embed="rId23"/>
          <a:stretch>
            <a:fillRect/>
          </a:stretch>
        </p:blipFill>
        <p:spPr>
          <a:xfrm>
            <a:off x="3203555" y="2879360"/>
            <a:ext cx="1830811" cy="224991"/>
          </a:xfrm>
          <a:prstGeom prst="rect">
            <a:avLst/>
          </a:prstGeom>
        </p:spPr>
      </p:pic>
      <p:pic>
        <p:nvPicPr>
          <p:cNvPr id="43" name="Picture 42">
            <a:extLst>
              <a:ext uri="{FF2B5EF4-FFF2-40B4-BE49-F238E27FC236}">
                <a16:creationId xmlns:a16="http://schemas.microsoft.com/office/drawing/2014/main" id="{84356EA0-A5DE-05C3-534F-DC7EC4E34CE6}"/>
              </a:ext>
            </a:extLst>
          </p:cNvPr>
          <p:cNvPicPr>
            <a:picLocks noChangeAspect="1"/>
          </p:cNvPicPr>
          <p:nvPr/>
        </p:nvPicPr>
        <p:blipFill>
          <a:blip r:embed="rId24"/>
          <a:stretch>
            <a:fillRect/>
          </a:stretch>
        </p:blipFill>
        <p:spPr>
          <a:xfrm>
            <a:off x="4159647" y="3984502"/>
            <a:ext cx="777922" cy="245163"/>
          </a:xfrm>
          <a:prstGeom prst="rect">
            <a:avLst/>
          </a:prstGeom>
        </p:spPr>
      </p:pic>
      <p:pic>
        <p:nvPicPr>
          <p:cNvPr id="44" name="Picture 43">
            <a:extLst>
              <a:ext uri="{FF2B5EF4-FFF2-40B4-BE49-F238E27FC236}">
                <a16:creationId xmlns:a16="http://schemas.microsoft.com/office/drawing/2014/main" id="{954C06E1-3412-3B52-110D-59B317DA7998}"/>
              </a:ext>
            </a:extLst>
          </p:cNvPr>
          <p:cNvPicPr>
            <a:picLocks noChangeAspect="1"/>
          </p:cNvPicPr>
          <p:nvPr/>
        </p:nvPicPr>
        <p:blipFill>
          <a:blip r:embed="rId25"/>
          <a:stretch>
            <a:fillRect/>
          </a:stretch>
        </p:blipFill>
        <p:spPr>
          <a:xfrm>
            <a:off x="9884859" y="2407446"/>
            <a:ext cx="824737" cy="279821"/>
          </a:xfrm>
          <a:prstGeom prst="rect">
            <a:avLst/>
          </a:prstGeom>
        </p:spPr>
      </p:pic>
      <p:pic>
        <p:nvPicPr>
          <p:cNvPr id="45" name="Picture 44">
            <a:extLst>
              <a:ext uri="{FF2B5EF4-FFF2-40B4-BE49-F238E27FC236}">
                <a16:creationId xmlns:a16="http://schemas.microsoft.com/office/drawing/2014/main" id="{C18EEB8E-5AEF-C408-FE03-A2B337E68704}"/>
              </a:ext>
            </a:extLst>
          </p:cNvPr>
          <p:cNvPicPr>
            <a:picLocks noChangeAspect="1"/>
          </p:cNvPicPr>
          <p:nvPr/>
        </p:nvPicPr>
        <p:blipFill>
          <a:blip r:embed="rId26"/>
          <a:stretch>
            <a:fillRect/>
          </a:stretch>
        </p:blipFill>
        <p:spPr>
          <a:xfrm>
            <a:off x="9226686" y="1295367"/>
            <a:ext cx="1306589" cy="210150"/>
          </a:xfrm>
          <a:prstGeom prst="rect">
            <a:avLst/>
          </a:prstGeom>
        </p:spPr>
      </p:pic>
      <p:pic>
        <p:nvPicPr>
          <p:cNvPr id="46" name="Picture 45">
            <a:extLst>
              <a:ext uri="{FF2B5EF4-FFF2-40B4-BE49-F238E27FC236}">
                <a16:creationId xmlns:a16="http://schemas.microsoft.com/office/drawing/2014/main" id="{A1435D00-7181-4527-413A-59A765A494DB}"/>
              </a:ext>
            </a:extLst>
          </p:cNvPr>
          <p:cNvPicPr>
            <a:picLocks noChangeAspect="1"/>
          </p:cNvPicPr>
          <p:nvPr/>
        </p:nvPicPr>
        <p:blipFill>
          <a:blip r:embed="rId27"/>
          <a:stretch>
            <a:fillRect/>
          </a:stretch>
        </p:blipFill>
        <p:spPr>
          <a:xfrm>
            <a:off x="6052374" y="2406528"/>
            <a:ext cx="806357" cy="278385"/>
          </a:xfrm>
          <a:prstGeom prst="rect">
            <a:avLst/>
          </a:prstGeom>
        </p:spPr>
      </p:pic>
      <p:pic>
        <p:nvPicPr>
          <p:cNvPr id="47" name="Picture 46">
            <a:extLst>
              <a:ext uri="{FF2B5EF4-FFF2-40B4-BE49-F238E27FC236}">
                <a16:creationId xmlns:a16="http://schemas.microsoft.com/office/drawing/2014/main" id="{4406079F-35C8-B411-7ECF-DCAA0AF5D30E}"/>
              </a:ext>
            </a:extLst>
          </p:cNvPr>
          <p:cNvPicPr>
            <a:picLocks noChangeAspect="1"/>
          </p:cNvPicPr>
          <p:nvPr/>
        </p:nvPicPr>
        <p:blipFill>
          <a:blip r:embed="rId28"/>
          <a:stretch>
            <a:fillRect/>
          </a:stretch>
        </p:blipFill>
        <p:spPr>
          <a:xfrm>
            <a:off x="5457677" y="1301708"/>
            <a:ext cx="1158058" cy="210150"/>
          </a:xfrm>
          <a:prstGeom prst="rect">
            <a:avLst/>
          </a:prstGeom>
        </p:spPr>
      </p:pic>
      <p:pic>
        <p:nvPicPr>
          <p:cNvPr id="48" name="Picture 47">
            <a:extLst>
              <a:ext uri="{FF2B5EF4-FFF2-40B4-BE49-F238E27FC236}">
                <a16:creationId xmlns:a16="http://schemas.microsoft.com/office/drawing/2014/main" id="{F1BEE9DD-42BC-81B8-6CA9-A42E104D9C44}"/>
              </a:ext>
            </a:extLst>
          </p:cNvPr>
          <p:cNvPicPr>
            <a:picLocks noChangeAspect="1"/>
          </p:cNvPicPr>
          <p:nvPr/>
        </p:nvPicPr>
        <p:blipFill>
          <a:blip r:embed="rId29"/>
          <a:stretch>
            <a:fillRect/>
          </a:stretch>
        </p:blipFill>
        <p:spPr>
          <a:xfrm>
            <a:off x="6095999" y="3984502"/>
            <a:ext cx="762731" cy="245163"/>
          </a:xfrm>
          <a:prstGeom prst="rect">
            <a:avLst/>
          </a:prstGeom>
        </p:spPr>
      </p:pic>
      <p:pic>
        <p:nvPicPr>
          <p:cNvPr id="49" name="Picture 48">
            <a:extLst>
              <a:ext uri="{FF2B5EF4-FFF2-40B4-BE49-F238E27FC236}">
                <a16:creationId xmlns:a16="http://schemas.microsoft.com/office/drawing/2014/main" id="{EAC7AAAC-6CB3-62E4-99E6-C03FF42425F7}"/>
              </a:ext>
            </a:extLst>
          </p:cNvPr>
          <p:cNvPicPr>
            <a:picLocks noChangeAspect="1"/>
          </p:cNvPicPr>
          <p:nvPr/>
        </p:nvPicPr>
        <p:blipFill>
          <a:blip r:embed="rId30"/>
          <a:stretch>
            <a:fillRect/>
          </a:stretch>
        </p:blipFill>
        <p:spPr>
          <a:xfrm>
            <a:off x="5254037" y="2881251"/>
            <a:ext cx="1545305" cy="220757"/>
          </a:xfrm>
          <a:prstGeom prst="rect">
            <a:avLst/>
          </a:prstGeom>
        </p:spPr>
      </p:pic>
      <p:pic>
        <p:nvPicPr>
          <p:cNvPr id="50" name="Picture 49">
            <a:extLst>
              <a:ext uri="{FF2B5EF4-FFF2-40B4-BE49-F238E27FC236}">
                <a16:creationId xmlns:a16="http://schemas.microsoft.com/office/drawing/2014/main" id="{735D4A7F-8F31-591D-C335-F59D6BA38780}"/>
              </a:ext>
            </a:extLst>
          </p:cNvPr>
          <p:cNvPicPr>
            <a:picLocks noChangeAspect="1"/>
          </p:cNvPicPr>
          <p:nvPr/>
        </p:nvPicPr>
        <p:blipFill>
          <a:blip r:embed="rId31"/>
          <a:stretch>
            <a:fillRect/>
          </a:stretch>
        </p:blipFill>
        <p:spPr>
          <a:xfrm>
            <a:off x="9870074" y="3958164"/>
            <a:ext cx="849698" cy="271501"/>
          </a:xfrm>
          <a:prstGeom prst="rect">
            <a:avLst/>
          </a:prstGeom>
        </p:spPr>
      </p:pic>
      <p:pic>
        <p:nvPicPr>
          <p:cNvPr id="51" name="Picture 50">
            <a:extLst>
              <a:ext uri="{FF2B5EF4-FFF2-40B4-BE49-F238E27FC236}">
                <a16:creationId xmlns:a16="http://schemas.microsoft.com/office/drawing/2014/main" id="{52ACC22B-52F8-842D-29A2-420F3CD52FF5}"/>
              </a:ext>
            </a:extLst>
          </p:cNvPr>
          <p:cNvPicPr>
            <a:picLocks noChangeAspect="1"/>
          </p:cNvPicPr>
          <p:nvPr/>
        </p:nvPicPr>
        <p:blipFill>
          <a:blip r:embed="rId32"/>
          <a:stretch>
            <a:fillRect/>
          </a:stretch>
        </p:blipFill>
        <p:spPr>
          <a:xfrm>
            <a:off x="9290098" y="2886458"/>
            <a:ext cx="1159952" cy="219450"/>
          </a:xfrm>
          <a:prstGeom prst="rect">
            <a:avLst/>
          </a:prstGeom>
        </p:spPr>
      </p:pic>
      <p:pic>
        <p:nvPicPr>
          <p:cNvPr id="52" name="Picture 51">
            <a:extLst>
              <a:ext uri="{FF2B5EF4-FFF2-40B4-BE49-F238E27FC236}">
                <a16:creationId xmlns:a16="http://schemas.microsoft.com/office/drawing/2014/main" id="{53F18F98-0039-D988-55D5-D63CED6850F5}"/>
              </a:ext>
            </a:extLst>
          </p:cNvPr>
          <p:cNvPicPr>
            <a:picLocks noChangeAspect="1"/>
          </p:cNvPicPr>
          <p:nvPr/>
        </p:nvPicPr>
        <p:blipFill>
          <a:blip r:embed="rId33"/>
          <a:stretch>
            <a:fillRect/>
          </a:stretch>
        </p:blipFill>
        <p:spPr>
          <a:xfrm>
            <a:off x="4136549" y="2421988"/>
            <a:ext cx="801020" cy="249419"/>
          </a:xfrm>
          <a:prstGeom prst="rect">
            <a:avLst/>
          </a:prstGeom>
        </p:spPr>
      </p:pic>
      <p:pic>
        <p:nvPicPr>
          <p:cNvPr id="53" name="Picture 52">
            <a:extLst>
              <a:ext uri="{FF2B5EF4-FFF2-40B4-BE49-F238E27FC236}">
                <a16:creationId xmlns:a16="http://schemas.microsoft.com/office/drawing/2014/main" id="{E8D72EF2-BB92-9B02-912A-D734220D998F}"/>
              </a:ext>
            </a:extLst>
          </p:cNvPr>
          <p:cNvPicPr>
            <a:picLocks noChangeAspect="1"/>
          </p:cNvPicPr>
          <p:nvPr/>
        </p:nvPicPr>
        <p:blipFill>
          <a:blip r:embed="rId34"/>
          <a:stretch>
            <a:fillRect/>
          </a:stretch>
        </p:blipFill>
        <p:spPr>
          <a:xfrm>
            <a:off x="3495555" y="1302517"/>
            <a:ext cx="1289368" cy="217110"/>
          </a:xfrm>
          <a:prstGeom prst="rect">
            <a:avLst/>
          </a:prstGeom>
        </p:spPr>
      </p:pic>
    </p:spTree>
    <p:extLst>
      <p:ext uri="{BB962C8B-B14F-4D97-AF65-F5344CB8AC3E}">
        <p14:creationId xmlns:p14="http://schemas.microsoft.com/office/powerpoint/2010/main" val="238009090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0358A-A5AA-1091-9494-0C94E5EBC71A}"/>
            </a:ext>
          </a:extLst>
        </p:cNvPr>
        <p:cNvGrpSpPr/>
        <p:nvPr/>
      </p:nvGrpSpPr>
      <p:grpSpPr>
        <a:xfrm>
          <a:off x="0" y="0"/>
          <a:ext cx="0" cy="0"/>
          <a:chOff x="0" y="0"/>
          <a:chExt cx="0" cy="0"/>
        </a:xfrm>
      </p:grpSpPr>
      <p:sp>
        <p:nvSpPr>
          <p:cNvPr id="6" name="Text Placeholder 11">
            <a:extLst>
              <a:ext uri="{FF2B5EF4-FFF2-40B4-BE49-F238E27FC236}">
                <a16:creationId xmlns:a16="http://schemas.microsoft.com/office/drawing/2014/main" id="{52C7C443-7C6A-DCDF-25F0-F540B4B81376}"/>
              </a:ext>
            </a:extLst>
          </p:cNvPr>
          <p:cNvSpPr txBox="1"/>
          <p:nvPr/>
        </p:nvSpPr>
        <p:spPr>
          <a:xfrm>
            <a:off x="476437" y="1296846"/>
            <a:ext cx="10915463" cy="353533"/>
          </a:xfrm>
          <a:prstGeom prst="rect">
            <a:avLst/>
          </a:prstGeom>
        </p:spPr>
        <p:txBody>
          <a:bodyPr lIns="0" tIns="0" rIns="0" bIns="0"/>
          <a:lstStyle>
            <a:lvl1pPr marL="0" indent="0" algn="l" defTabSz="914400" rtl="0" eaLnBrk="1" latinLnBrk="0" hangingPunct="1">
              <a:lnSpc>
                <a:spcPct val="110000"/>
              </a:lnSpc>
              <a:spcBef>
                <a:spcPts val="600"/>
              </a:spcBef>
              <a:spcAft>
                <a:spcPct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ct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ct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ct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ct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ct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chemeClr val="bg1"/>
                </a:solidFill>
                <a:effectLst/>
                <a:uLnTx/>
                <a:uFillTx/>
                <a:latin typeface="Calibri"/>
                <a:ea typeface="Calibri" panose="020F0502020204030204" pitchFamily="34" charset="0"/>
                <a:cs typeface="Calibri Light"/>
              </a:rPr>
              <a:t>Self-paced E-learning materials focusing on the application of AI skills within specific job functions and roles. All courses are based on EPAM’s high-quality internal training materials. </a:t>
            </a:r>
            <a:br>
              <a:rPr kumimoji="0" lang="en-US" sz="1300" b="0" i="0" u="none" strike="noStrike" kern="1200" cap="none" spc="0" normalizeH="0" baseline="0" noProof="0" dirty="0">
                <a:ln>
                  <a:noFill/>
                </a:ln>
                <a:solidFill>
                  <a:schemeClr val="bg1"/>
                </a:solidFill>
                <a:effectLst/>
                <a:uLnTx/>
                <a:uFillTx/>
                <a:latin typeface="Calibri"/>
                <a:ea typeface="Calibri" panose="020F0502020204030204" pitchFamily="34" charset="0"/>
                <a:cs typeface="Calibri Light"/>
              </a:rPr>
            </a:br>
            <a:endParaRPr kumimoji="0" lang="en-US" sz="1300" b="0" i="0" u="none" strike="noStrike" kern="1200" cap="none" spc="0" normalizeH="0" baseline="0" noProof="0" dirty="0">
              <a:ln>
                <a:noFill/>
              </a:ln>
              <a:solidFill>
                <a:schemeClr val="bg1"/>
              </a:solidFill>
              <a:effectLst/>
              <a:uLnTx/>
              <a:uFillTx/>
              <a:latin typeface="Calibri"/>
              <a:ea typeface="Calibri" panose="020F0502020204030204" pitchFamily="34" charset="0"/>
              <a:cs typeface="Calibri" panose="020F0502020204030204" pitchFamily="34" charset="0"/>
            </a:endParaRPr>
          </a:p>
        </p:txBody>
      </p:sp>
      <p:graphicFrame>
        <p:nvGraphicFramePr>
          <p:cNvPr id="19" name="Table 18">
            <a:extLst>
              <a:ext uri="{FF2B5EF4-FFF2-40B4-BE49-F238E27FC236}">
                <a16:creationId xmlns:a16="http://schemas.microsoft.com/office/drawing/2014/main" id="{EBFFBCB9-A8EA-9C26-A03F-EAEC96D2634E}"/>
              </a:ext>
            </a:extLst>
          </p:cNvPr>
          <p:cNvGraphicFramePr>
            <a:graphicFrameLocks noGrp="1"/>
          </p:cNvGraphicFramePr>
          <p:nvPr/>
        </p:nvGraphicFramePr>
        <p:xfrm>
          <a:off x="457200" y="2106769"/>
          <a:ext cx="5434184" cy="4128932"/>
        </p:xfrm>
        <a:graphic>
          <a:graphicData uri="http://schemas.openxmlformats.org/drawingml/2006/table">
            <a:tbl>
              <a:tblPr>
                <a:noFill/>
                <a:tableStyleId>{5C22544A-7EE6-4342-B048-85BDC9FD1C3A}</a:tableStyleId>
              </a:tblPr>
              <a:tblGrid>
                <a:gridCol w="1361326">
                  <a:extLst>
                    <a:ext uri="{9D8B030D-6E8A-4147-A177-3AD203B41FA5}">
                      <a16:colId xmlns:a16="http://schemas.microsoft.com/office/drawing/2014/main" val="2266415066"/>
                    </a:ext>
                  </a:extLst>
                </a:gridCol>
                <a:gridCol w="4072858">
                  <a:extLst>
                    <a:ext uri="{9D8B030D-6E8A-4147-A177-3AD203B41FA5}">
                      <a16:colId xmlns:a16="http://schemas.microsoft.com/office/drawing/2014/main" val="2692748316"/>
                    </a:ext>
                  </a:extLst>
                </a:gridCol>
              </a:tblGrid>
              <a:tr h="1168724">
                <a:tc>
                  <a:txBody>
                    <a:bodyPr/>
                    <a:lstStyle/>
                    <a:p>
                      <a:pPr marL="0" algn="ctr" defTabSz="914400" rtl="0" eaLnBrk="1" fontAlgn="ctr" latinLnBrk="0" hangingPunct="1"/>
                      <a:r>
                        <a:rPr lang="en-US" sz="1050" b="1" u="none" strike="noStrike"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AI-Assisted Business Analysis</a:t>
                      </a:r>
                      <a:endParaRPr lang="en-US" sz="1050" b="1" u="none" strike="noStrike" kern="1200">
                        <a:solidFill>
                          <a:schemeClr val="bg1"/>
                        </a:solidFill>
                        <a:effectLst/>
                        <a:latin typeface="+mn-lt"/>
                        <a:ea typeface="+mn-ea"/>
                        <a:cs typeface="+mn-cs"/>
                      </a:endParaRPr>
                    </a:p>
                  </a:txBody>
                  <a:tcPr marL="57885" marR="57885" marT="28942" marB="28942" anchor="ctr">
                    <a:lnL w="3810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l" fontAlgn="ctr"/>
                      <a:r>
                        <a:rPr lang="en-US" sz="1000" b="1" i="0" kern="1200" dirty="0">
                          <a:solidFill>
                            <a:schemeClr val="bg1"/>
                          </a:solidFill>
                          <a:effectLst/>
                          <a:latin typeface="+mn-lt"/>
                          <a:ea typeface="+mn-ea"/>
                          <a:cs typeface="+mn-cs"/>
                        </a:rPr>
                        <a:t>Audience: </a:t>
                      </a:r>
                      <a:r>
                        <a:rPr lang="en-US" sz="1000" b="0" i="0" kern="1200" dirty="0">
                          <a:solidFill>
                            <a:schemeClr val="bg1"/>
                          </a:solidFill>
                          <a:effectLst/>
                          <a:latin typeface="+mn-lt"/>
                          <a:ea typeface="+mn-ea"/>
                          <a:cs typeface="+mn-cs"/>
                        </a:rPr>
                        <a:t>Business Analysts, Systems Analysts, Product Owners</a:t>
                      </a:r>
                    </a:p>
                    <a:p>
                      <a:pPr algn="l" fontAlgn="ctr"/>
                      <a:endParaRPr lang="en-US" sz="1000" b="0" i="0" kern="1200" dirty="0">
                        <a:solidFill>
                          <a:schemeClr val="bg1"/>
                        </a:solidFill>
                        <a:effectLst/>
                        <a:latin typeface="+mn-lt"/>
                        <a:ea typeface="+mn-ea"/>
                        <a:cs typeface="+mn-cs"/>
                      </a:endParaRPr>
                    </a:p>
                    <a:p>
                      <a:pPr algn="l" fontAlgn="ctr"/>
                      <a:r>
                        <a:rPr lang="en-US" sz="1000" b="1" i="0" kern="1200" dirty="0">
                          <a:solidFill>
                            <a:schemeClr val="bg1"/>
                          </a:solidFill>
                          <a:effectLst/>
                          <a:latin typeface="+mn-lt"/>
                          <a:ea typeface="+mn-ea"/>
                          <a:cs typeface="+mn-cs"/>
                        </a:rPr>
                        <a:t>Objective: </a:t>
                      </a:r>
                      <a:r>
                        <a:rPr lang="en-US" sz="1000" b="0" i="0" kern="1200" dirty="0">
                          <a:solidFill>
                            <a:schemeClr val="bg1"/>
                          </a:solidFill>
                          <a:effectLst/>
                          <a:latin typeface="+mn-lt"/>
                          <a:ea typeface="+mn-ea"/>
                          <a:cs typeface="+mn-cs"/>
                        </a:rPr>
                        <a:t>Equip business analysts and related professionals to leverage AI-driven solutions throughout the Software Development Life Cycle (SDLC).</a:t>
                      </a:r>
                      <a:r>
                        <a:rPr lang="en-US" sz="1000" dirty="0">
                          <a:solidFill>
                            <a:schemeClr val="bg1"/>
                          </a:solidFill>
                          <a:effectLst/>
                        </a:rPr>
                        <a:t> The course provides a detailed exploration of applying conversational AI to enhance business analysis practices. </a:t>
                      </a:r>
                      <a:endParaRPr lang="en-US" sz="1000" b="1" i="0" u="sng" strike="noStrike" dirty="0">
                        <a:solidFill>
                          <a:schemeClr val="bg1"/>
                        </a:solidFill>
                        <a:effectLst/>
                        <a:latin typeface="Aptos Narrow" panose="020B0004020202020204" pitchFamily="34" charset="0"/>
                      </a:endParaRPr>
                    </a:p>
                  </a:txBody>
                  <a:tcPr marL="57885" marR="28942" marT="28942" marB="28942" anchor="ctr">
                    <a:lnL w="3175"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72385191"/>
                  </a:ext>
                </a:extLst>
              </a:tr>
              <a:tr h="986736">
                <a:tc>
                  <a:txBody>
                    <a:bodyPr/>
                    <a:lstStyle/>
                    <a:p>
                      <a:pPr algn="ctr" fontAlgn="ctr"/>
                      <a:r>
                        <a:rPr lang="en-US" sz="1050" b="1" u="none" strike="noStrike">
                          <a:solidFill>
                            <a:schemeClr val="bg1"/>
                          </a:solidFill>
                          <a:effectLst/>
                          <a:hlinkClick r:id="rId4">
                            <a:extLst>
                              <a:ext uri="{A12FA001-AC4F-418D-AE19-62706E023703}">
                                <ahyp:hlinkClr xmlns:ahyp="http://schemas.microsoft.com/office/drawing/2018/hyperlinkcolor" val="tx"/>
                              </a:ext>
                            </a:extLst>
                          </a:hlinkClick>
                        </a:rPr>
                        <a:t>AI-Assisted Quality Assurance</a:t>
                      </a:r>
                      <a:endParaRPr lang="en-US" sz="1050" b="1" i="0" u="none" strike="noStrike">
                        <a:solidFill>
                          <a:schemeClr val="bg1"/>
                        </a:solidFill>
                        <a:effectLst/>
                        <a:latin typeface="Aptos Narrow" panose="020B0004020202020204" pitchFamily="34" charset="0"/>
                      </a:endParaRPr>
                    </a:p>
                  </a:txBody>
                  <a:tcPr marL="57885" marR="57885" marT="28942" marB="28942" anchor="ctr">
                    <a:lnL w="3810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l" fontAlgn="ctr"/>
                      <a:r>
                        <a:rPr lang="en-US" sz="1000" b="1" dirty="0">
                          <a:solidFill>
                            <a:schemeClr val="bg1"/>
                          </a:solidFill>
                          <a:effectLst/>
                        </a:rPr>
                        <a:t>Audience:</a:t>
                      </a:r>
                      <a:r>
                        <a:rPr lang="en-US" sz="1000" dirty="0">
                          <a:solidFill>
                            <a:schemeClr val="bg1"/>
                          </a:solidFill>
                          <a:effectLst/>
                        </a:rPr>
                        <a:t> Testing Engineers</a:t>
                      </a:r>
                    </a:p>
                    <a:p>
                      <a:pPr algn="l" fontAlgn="ctr"/>
                      <a:endParaRPr lang="en-US" sz="1000" dirty="0">
                        <a:solidFill>
                          <a:schemeClr val="bg1"/>
                        </a:solidFill>
                        <a:effectLst/>
                      </a:endParaRPr>
                    </a:p>
                    <a:p>
                      <a:pPr algn="l" fontAlgn="ctr"/>
                      <a:r>
                        <a:rPr lang="en-US" sz="1000" b="1" dirty="0">
                          <a:solidFill>
                            <a:schemeClr val="bg1"/>
                          </a:solidFill>
                          <a:effectLst/>
                        </a:rPr>
                        <a:t>Objective: </a:t>
                      </a:r>
                      <a:r>
                        <a:rPr lang="en-US" sz="1000" dirty="0">
                          <a:solidFill>
                            <a:schemeClr val="bg1"/>
                          </a:solidFill>
                          <a:effectLst/>
                        </a:rPr>
                        <a:t>Equip testing engineers with knowledge and techniques to incorporate LLM usage into existing software testing processes.  The course focuses on optimizing everyday testing tasks with conversational AI tools.</a:t>
                      </a:r>
                    </a:p>
                  </a:txBody>
                  <a:tcPr marL="57885" marR="28942" marT="28942" marB="28942" anchor="ctr">
                    <a:lnL w="3175" cap="flat" cmpd="sng" algn="ctr">
                      <a:solidFill>
                        <a:schemeClr val="accent2"/>
                      </a:solidFill>
                      <a:prstDash val="solid"/>
                      <a:round/>
                      <a:headEnd type="none" w="med" len="med"/>
                      <a:tailEnd type="none" w="med" len="med"/>
                    </a:lnL>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21508332"/>
                  </a:ext>
                </a:extLst>
              </a:tr>
              <a:tr h="986736">
                <a:tc>
                  <a:txBody>
                    <a:bodyPr/>
                    <a:lstStyle/>
                    <a:p>
                      <a:pPr algn="ctr" fontAlgn="ctr"/>
                      <a:r>
                        <a:rPr lang="en-US" sz="1050" b="1" u="none" strike="noStrike">
                          <a:solidFill>
                            <a:schemeClr val="bg1"/>
                          </a:solidFill>
                          <a:effectLst/>
                          <a:hlinkClick r:id="rId5">
                            <a:extLst>
                              <a:ext uri="{A12FA001-AC4F-418D-AE19-62706E023703}">
                                <ahyp:hlinkClr xmlns:ahyp="http://schemas.microsoft.com/office/drawing/2018/hyperlinkcolor" val="tx"/>
                              </a:ext>
                            </a:extLst>
                          </a:hlinkClick>
                        </a:rPr>
                        <a:t>AI-Assisted Test Automation</a:t>
                      </a:r>
                      <a:endParaRPr lang="en-US" sz="1050" b="1" i="0" u="none" strike="noStrike">
                        <a:solidFill>
                          <a:schemeClr val="bg1"/>
                        </a:solidFill>
                        <a:effectLst/>
                        <a:latin typeface="Aptos Narrow" panose="020B0004020202020204" pitchFamily="34" charset="0"/>
                      </a:endParaRPr>
                    </a:p>
                  </a:txBody>
                  <a:tcPr marL="57885" marR="57885" marT="28942" marB="28942" anchor="ctr">
                    <a:lnL w="3810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l" fontAlgn="ctr"/>
                      <a:r>
                        <a:rPr lang="en-US" sz="1000" b="1">
                          <a:solidFill>
                            <a:schemeClr val="bg1"/>
                          </a:solidFill>
                          <a:effectLst/>
                        </a:rPr>
                        <a:t>Audience: </a:t>
                      </a:r>
                      <a:r>
                        <a:rPr lang="en-US" sz="1000">
                          <a:solidFill>
                            <a:schemeClr val="bg1"/>
                          </a:solidFill>
                          <a:effectLst/>
                        </a:rPr>
                        <a:t>Test Automation Engineers</a:t>
                      </a:r>
                    </a:p>
                    <a:p>
                      <a:pPr algn="l" fontAlgn="ctr"/>
                      <a:endParaRPr lang="en-US" sz="1000">
                        <a:solidFill>
                          <a:schemeClr val="bg1"/>
                        </a:solidFill>
                        <a:effectLst/>
                      </a:endParaRPr>
                    </a:p>
                    <a:p>
                      <a:pPr algn="l" fontAlgn="ctr"/>
                      <a:r>
                        <a:rPr lang="en-US" sz="1000" b="1">
                          <a:solidFill>
                            <a:schemeClr val="bg1"/>
                          </a:solidFill>
                          <a:effectLst/>
                        </a:rPr>
                        <a:t>Objective: </a:t>
                      </a:r>
                      <a:r>
                        <a:rPr lang="en-US" sz="1000">
                          <a:solidFill>
                            <a:schemeClr val="bg1"/>
                          </a:solidFill>
                          <a:effectLst/>
                        </a:rPr>
                        <a:t>Equip test automation engineers to incorporate LLMs into new and existing test automation frameworks. The course focuses on practical techniques and best practices to empower and improve test automation.</a:t>
                      </a:r>
                    </a:p>
                  </a:txBody>
                  <a:tcPr marL="57885" marR="28942" marT="28942" marB="28942" anchor="ctr">
                    <a:lnL w="3175" cap="flat" cmpd="sng" algn="ctr">
                      <a:solidFill>
                        <a:schemeClr val="accent2"/>
                      </a:solidFill>
                      <a:prstDash val="solid"/>
                      <a:round/>
                      <a:headEnd type="none" w="med" len="med"/>
                      <a:tailEnd type="none" w="med" len="med"/>
                    </a:lnL>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17741170"/>
                  </a:ext>
                </a:extLst>
              </a:tr>
              <a:tr h="986736">
                <a:tc>
                  <a:txBody>
                    <a:bodyPr/>
                    <a:lstStyle/>
                    <a:p>
                      <a:pPr algn="ctr" fontAlgn="ctr"/>
                      <a:r>
                        <a:rPr lang="en-US" sz="1050" b="1" u="none" strike="noStrike">
                          <a:solidFill>
                            <a:schemeClr val="bg1"/>
                          </a:solidFill>
                          <a:effectLst/>
                          <a:hlinkClick r:id="rId6">
                            <a:extLst>
                              <a:ext uri="{A12FA001-AC4F-418D-AE19-62706E023703}">
                                <ahyp:hlinkClr xmlns:ahyp="http://schemas.microsoft.com/office/drawing/2018/hyperlinkcolor" val="tx"/>
                              </a:ext>
                            </a:extLst>
                          </a:hlinkClick>
                        </a:rPr>
                        <a:t>AI-Powered Product Management</a:t>
                      </a:r>
                      <a:endParaRPr lang="en-US" sz="1050" b="1" i="0" u="none" strike="noStrike">
                        <a:solidFill>
                          <a:schemeClr val="bg1"/>
                        </a:solidFill>
                        <a:effectLst/>
                        <a:latin typeface="Aptos Narrow" panose="020B0004020202020204" pitchFamily="34" charset="0"/>
                      </a:endParaRPr>
                    </a:p>
                  </a:txBody>
                  <a:tcPr marL="57885" marR="57885" marT="28942" marB="28942" anchor="ctr">
                    <a:lnL w="3810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noFill/>
                  </a:tcPr>
                </a:tc>
                <a:tc>
                  <a:txBody>
                    <a:bodyPr/>
                    <a:lstStyle/>
                    <a:p>
                      <a:pPr algn="l" fontAlgn="ctr"/>
                      <a:r>
                        <a:rPr lang="en-US" sz="1000" b="1" dirty="0">
                          <a:solidFill>
                            <a:schemeClr val="bg1"/>
                          </a:solidFill>
                          <a:effectLst/>
                        </a:rPr>
                        <a:t>Audience: </a:t>
                      </a:r>
                      <a:r>
                        <a:rPr lang="en-US" sz="1000" dirty="0">
                          <a:solidFill>
                            <a:schemeClr val="bg1"/>
                          </a:solidFill>
                          <a:effectLst/>
                        </a:rPr>
                        <a:t>Product Managers and related roles</a:t>
                      </a:r>
                    </a:p>
                    <a:p>
                      <a:pPr algn="l" fontAlgn="ctr"/>
                      <a:endParaRPr lang="en-US" sz="1000" dirty="0">
                        <a:solidFill>
                          <a:schemeClr val="bg1"/>
                        </a:solidFill>
                        <a:effectLst/>
                      </a:endParaRPr>
                    </a:p>
                    <a:p>
                      <a:pPr algn="l" fontAlgn="ctr"/>
                      <a:r>
                        <a:rPr lang="en-US" sz="1000" b="1" dirty="0">
                          <a:solidFill>
                            <a:schemeClr val="bg1"/>
                          </a:solidFill>
                          <a:effectLst/>
                        </a:rPr>
                        <a:t>Objective: </a:t>
                      </a:r>
                      <a:r>
                        <a:rPr lang="en-US" sz="1000" dirty="0">
                          <a:solidFill>
                            <a:schemeClr val="bg1"/>
                          </a:solidFill>
                          <a:effectLst/>
                        </a:rPr>
                        <a:t>Equip product managers to support, evaluate, and apply generative AI solutions appropriately. The course covers a range of AI concepts and techniques tailored for effective product management.</a:t>
                      </a:r>
                      <a:endParaRPr lang="en-US" sz="1000" dirty="0">
                        <a:solidFill>
                          <a:schemeClr val="bg1"/>
                        </a:solidFill>
                      </a:endParaRPr>
                    </a:p>
                  </a:txBody>
                  <a:tcPr marL="57885" marR="28942" marT="28942" marB="28942" anchor="ctr">
                    <a:lnL w="3175" cap="flat" cmpd="sng" algn="ctr">
                      <a:solidFill>
                        <a:schemeClr val="accent2"/>
                      </a:solidFill>
                      <a:prstDash val="solid"/>
                      <a:round/>
                      <a:headEnd type="none" w="med" len="med"/>
                      <a:tailEnd type="none" w="med" len="med"/>
                    </a:lnL>
                    <a:lnT w="3175" cap="flat" cmpd="sng" algn="ctr">
                      <a:solidFill>
                        <a:schemeClr val="accent2"/>
                      </a:solidFill>
                      <a:prstDash val="solid"/>
                      <a:round/>
                      <a:headEnd type="none" w="med" len="med"/>
                      <a:tailEnd type="none" w="med" len="med"/>
                    </a:lnT>
                    <a:noFill/>
                  </a:tcPr>
                </a:tc>
                <a:extLst>
                  <a:ext uri="{0D108BD9-81ED-4DB2-BD59-A6C34878D82A}">
                    <a16:rowId xmlns:a16="http://schemas.microsoft.com/office/drawing/2014/main" val="3435525808"/>
                  </a:ext>
                </a:extLst>
              </a:tr>
            </a:tbl>
          </a:graphicData>
        </a:graphic>
      </p:graphicFrame>
      <p:graphicFrame>
        <p:nvGraphicFramePr>
          <p:cNvPr id="20" name="Table 19">
            <a:extLst>
              <a:ext uri="{FF2B5EF4-FFF2-40B4-BE49-F238E27FC236}">
                <a16:creationId xmlns:a16="http://schemas.microsoft.com/office/drawing/2014/main" id="{FC8BAC51-FC03-FB69-A7AE-1DC19C34CB38}"/>
              </a:ext>
            </a:extLst>
          </p:cNvPr>
          <p:cNvGraphicFramePr>
            <a:graphicFrameLocks noGrp="1"/>
          </p:cNvGraphicFramePr>
          <p:nvPr/>
        </p:nvGraphicFramePr>
        <p:xfrm>
          <a:off x="6300616" y="2106769"/>
          <a:ext cx="5434183" cy="4128932"/>
        </p:xfrm>
        <a:graphic>
          <a:graphicData uri="http://schemas.openxmlformats.org/drawingml/2006/table">
            <a:tbl>
              <a:tblPr>
                <a:tableStyleId>{5C22544A-7EE6-4342-B048-85BDC9FD1C3A}</a:tableStyleId>
              </a:tblPr>
              <a:tblGrid>
                <a:gridCol w="1296014">
                  <a:extLst>
                    <a:ext uri="{9D8B030D-6E8A-4147-A177-3AD203B41FA5}">
                      <a16:colId xmlns:a16="http://schemas.microsoft.com/office/drawing/2014/main" val="125629103"/>
                    </a:ext>
                  </a:extLst>
                </a:gridCol>
                <a:gridCol w="4138169">
                  <a:extLst>
                    <a:ext uri="{9D8B030D-6E8A-4147-A177-3AD203B41FA5}">
                      <a16:colId xmlns:a16="http://schemas.microsoft.com/office/drawing/2014/main" val="1564394452"/>
                    </a:ext>
                  </a:extLst>
                </a:gridCol>
              </a:tblGrid>
              <a:tr h="986736">
                <a:tc>
                  <a:txBody>
                    <a:bodyPr/>
                    <a:lstStyle/>
                    <a:p>
                      <a:pPr algn="ctr" fontAlgn="ctr"/>
                      <a:r>
                        <a:rPr lang="en-US" sz="1050" b="1" u="sng" strike="noStrike" dirty="0">
                          <a:solidFill>
                            <a:schemeClr val="bg1"/>
                          </a:solidFill>
                          <a:effectLst/>
                          <a:hlinkClick r:id="rId7">
                            <a:extLst>
                              <a:ext uri="{A12FA001-AC4F-418D-AE19-62706E023703}">
                                <ahyp:hlinkClr xmlns:ahyp="http://schemas.microsoft.com/office/drawing/2018/hyperlinkcolor" val="tx"/>
                              </a:ext>
                            </a:extLst>
                          </a:hlinkClick>
                        </a:rPr>
                        <a:t>AI-Assisted Engineering</a:t>
                      </a:r>
                      <a:endParaRPr lang="en-US" sz="1050" b="1" i="0" u="sng" strike="noStrike" dirty="0">
                        <a:solidFill>
                          <a:schemeClr val="bg1"/>
                        </a:solidFill>
                        <a:effectLst/>
                        <a:latin typeface="Aptos Narrow" panose="020B0004020202020204" pitchFamily="34" charset="0"/>
                      </a:endParaRPr>
                    </a:p>
                  </a:txBody>
                  <a:tcPr marL="57885" marR="57885" marT="28942" marB="28942" anchor="ctr">
                    <a:lnL w="3810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l" fontAlgn="ctr"/>
                      <a:r>
                        <a:rPr lang="en-US" sz="1000" b="1" dirty="0">
                          <a:solidFill>
                            <a:schemeClr val="bg1"/>
                          </a:solidFill>
                          <a:effectLst/>
                        </a:rPr>
                        <a:t>Audience: </a:t>
                      </a:r>
                      <a:r>
                        <a:rPr lang="en-US" sz="1000" dirty="0">
                          <a:solidFill>
                            <a:schemeClr val="bg1"/>
                          </a:solidFill>
                          <a:effectLst/>
                        </a:rPr>
                        <a:t>Software Engineers</a:t>
                      </a:r>
                    </a:p>
                    <a:p>
                      <a:pPr algn="l" fontAlgn="ctr"/>
                      <a:endParaRPr lang="en-US" sz="1000" dirty="0">
                        <a:solidFill>
                          <a:schemeClr val="bg1"/>
                        </a:solidFill>
                        <a:effectLst/>
                      </a:endParaRPr>
                    </a:p>
                    <a:p>
                      <a:pPr algn="l" fontAlgn="ctr"/>
                      <a:r>
                        <a:rPr lang="en-US" sz="1000" b="1" dirty="0">
                          <a:solidFill>
                            <a:schemeClr val="bg1"/>
                          </a:solidFill>
                          <a:effectLst/>
                        </a:rPr>
                        <a:t>Objective: </a:t>
                      </a:r>
                      <a:r>
                        <a:rPr lang="en-US" sz="1000" dirty="0">
                          <a:solidFill>
                            <a:schemeClr val="bg1"/>
                          </a:solidFill>
                          <a:effectLst/>
                        </a:rPr>
                        <a:t>Equip engineers with knowledge and techniques to work with LLMs and seamlessly integrate them into their development practices. The course explores practical use cases that can accelerate delivery and improve performance.</a:t>
                      </a:r>
                    </a:p>
                  </a:txBody>
                  <a:tcPr marL="57885" marR="28942" marT="28942" marB="28942" anchor="ctr">
                    <a:lnL w="3175"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75966793"/>
                  </a:ext>
                </a:extLst>
              </a:tr>
              <a:tr h="986736">
                <a:tc>
                  <a:txBody>
                    <a:bodyPr/>
                    <a:lstStyle/>
                    <a:p>
                      <a:pPr algn="ctr" fontAlgn="ctr"/>
                      <a:r>
                        <a:rPr lang="en-US" sz="1050" b="1" u="sng" strike="noStrike" dirty="0">
                          <a:solidFill>
                            <a:schemeClr val="bg1"/>
                          </a:solidFill>
                          <a:effectLst/>
                          <a:hlinkClick r:id="rId8">
                            <a:extLst>
                              <a:ext uri="{A12FA001-AC4F-418D-AE19-62706E023703}">
                                <ahyp:hlinkClr xmlns:ahyp="http://schemas.microsoft.com/office/drawing/2018/hyperlinkcolor" val="tx"/>
                              </a:ext>
                            </a:extLst>
                          </a:hlinkClick>
                        </a:rPr>
                        <a:t>AI-Assisted Systems Engineering</a:t>
                      </a:r>
                      <a:endParaRPr lang="en-US" sz="1050" b="1" i="0" u="sng" strike="noStrike" dirty="0">
                        <a:solidFill>
                          <a:schemeClr val="bg1"/>
                        </a:solidFill>
                        <a:effectLst/>
                        <a:latin typeface="Aptos Narrow" panose="020B0004020202020204" pitchFamily="34" charset="0"/>
                      </a:endParaRPr>
                    </a:p>
                  </a:txBody>
                  <a:tcPr marL="57885" marR="57885" marT="28942" marB="28942" anchor="ctr">
                    <a:lnL w="3810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l" fontAlgn="ctr"/>
                      <a:r>
                        <a:rPr lang="en-US" sz="1000" b="1" dirty="0">
                          <a:solidFill>
                            <a:schemeClr val="bg1"/>
                          </a:solidFill>
                          <a:effectLst/>
                        </a:rPr>
                        <a:t>Audience:</a:t>
                      </a:r>
                      <a:r>
                        <a:rPr lang="en-US" sz="1000" dirty="0">
                          <a:solidFill>
                            <a:schemeClr val="bg1"/>
                          </a:solidFill>
                          <a:effectLst/>
                        </a:rPr>
                        <a:t> Systems Engineers</a:t>
                      </a:r>
                    </a:p>
                    <a:p>
                      <a:pPr algn="l" fontAlgn="ctr"/>
                      <a:endParaRPr lang="en-US" sz="1000" dirty="0">
                        <a:solidFill>
                          <a:schemeClr val="bg1"/>
                        </a:solidFill>
                        <a:effectLst/>
                      </a:endParaRPr>
                    </a:p>
                    <a:p>
                      <a:pPr algn="l" fontAlgn="ctr"/>
                      <a:r>
                        <a:rPr lang="en-US" sz="1000" b="1" dirty="0">
                          <a:solidFill>
                            <a:schemeClr val="bg1"/>
                          </a:solidFill>
                          <a:effectLst/>
                        </a:rPr>
                        <a:t>Objective:</a:t>
                      </a:r>
                      <a:r>
                        <a:rPr lang="en-US" sz="1000" dirty="0">
                          <a:solidFill>
                            <a:schemeClr val="bg1"/>
                          </a:solidFill>
                          <a:effectLst/>
                        </a:rPr>
                        <a:t> Equip systems engineers to select and apply conversational AI techniques across a broad range of systems development processes. </a:t>
                      </a:r>
                      <a:r>
                        <a:rPr lang="en-US" sz="1000" kern="1200" dirty="0">
                          <a:solidFill>
                            <a:schemeClr val="bg1"/>
                          </a:solidFill>
                          <a:effectLst/>
                          <a:latin typeface="+mn-lt"/>
                          <a:ea typeface="+mn-ea"/>
                          <a:cs typeface="+mn-cs"/>
                        </a:rPr>
                        <a:t>The course presents a wide variety of use cases and best practices. </a:t>
                      </a:r>
                      <a:r>
                        <a:rPr lang="en-US" sz="1000" dirty="0">
                          <a:solidFill>
                            <a:schemeClr val="bg1"/>
                          </a:solidFill>
                          <a:effectLst/>
                        </a:rPr>
                        <a:t> </a:t>
                      </a:r>
                    </a:p>
                  </a:txBody>
                  <a:tcPr marL="57885" marR="28942" marT="28942" marB="28942" anchor="ctr">
                    <a:lnL w="3175" cap="flat" cmpd="sng" algn="ctr">
                      <a:solidFill>
                        <a:schemeClr val="accent2"/>
                      </a:solidFill>
                      <a:prstDash val="solid"/>
                      <a:round/>
                      <a:headEnd type="none" w="med" len="med"/>
                      <a:tailEnd type="none" w="med" len="med"/>
                    </a:lnL>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9626512"/>
                  </a:ext>
                </a:extLst>
              </a:tr>
              <a:tr h="1168724">
                <a:tc>
                  <a:txBody>
                    <a:bodyPr/>
                    <a:lstStyle/>
                    <a:p>
                      <a:pPr algn="ctr" fontAlgn="ctr"/>
                      <a:r>
                        <a:rPr lang="en-US" sz="1050" b="1" u="sng" strike="noStrike">
                          <a:solidFill>
                            <a:schemeClr val="bg1"/>
                          </a:solidFill>
                          <a:effectLst/>
                          <a:hlinkClick r:id="rId9">
                            <a:extLst>
                              <a:ext uri="{A12FA001-AC4F-418D-AE19-62706E023703}">
                                <ahyp:hlinkClr xmlns:ahyp="http://schemas.microsoft.com/office/drawing/2018/hyperlinkcolor" val="tx"/>
                              </a:ext>
                            </a:extLst>
                          </a:hlinkClick>
                        </a:rPr>
                        <a:t>AI-Assisted UX Design</a:t>
                      </a:r>
                      <a:endParaRPr lang="en-US" sz="1050" b="1" i="0" u="sng" strike="noStrike">
                        <a:solidFill>
                          <a:schemeClr val="bg1"/>
                        </a:solidFill>
                        <a:effectLst/>
                        <a:latin typeface="Aptos Narrow" panose="020B0004020202020204" pitchFamily="34" charset="0"/>
                      </a:endParaRPr>
                    </a:p>
                  </a:txBody>
                  <a:tcPr marL="57885" marR="57885" marT="28942" marB="28942" anchor="ctr">
                    <a:lnL w="3810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l" fontAlgn="ctr"/>
                      <a:r>
                        <a:rPr lang="en-US" sz="1000" b="1" dirty="0">
                          <a:solidFill>
                            <a:schemeClr val="bg1"/>
                          </a:solidFill>
                          <a:effectLst/>
                        </a:rPr>
                        <a:t>Audience: </a:t>
                      </a:r>
                      <a:r>
                        <a:rPr lang="en-US" sz="1000" dirty="0">
                          <a:solidFill>
                            <a:schemeClr val="bg1"/>
                          </a:solidFill>
                          <a:effectLst/>
                        </a:rPr>
                        <a:t>Designers</a:t>
                      </a:r>
                    </a:p>
                    <a:p>
                      <a:pPr algn="l" fontAlgn="ctr"/>
                      <a:endParaRPr lang="en-US" sz="1000" dirty="0">
                        <a:solidFill>
                          <a:schemeClr val="bg1"/>
                        </a:solidFill>
                        <a:effectLst/>
                      </a:endParaRPr>
                    </a:p>
                    <a:p>
                      <a:pPr algn="l" fontAlgn="ctr"/>
                      <a:r>
                        <a:rPr lang="en-US" sz="1000" b="1" dirty="0">
                          <a:solidFill>
                            <a:schemeClr val="bg1"/>
                          </a:solidFill>
                          <a:effectLst/>
                        </a:rPr>
                        <a:t>Objective: </a:t>
                      </a:r>
                      <a:r>
                        <a:rPr lang="en-US" sz="1000" dirty="0">
                          <a:solidFill>
                            <a:schemeClr val="bg1"/>
                          </a:solidFill>
                          <a:effectLst/>
                        </a:rPr>
                        <a:t>Equip UX designers to create intuitive and user-friendly designs leveraging conversational AI. This course covers the application of AI in various stages of UX design, including user research, prototyping, usability testing, and interface design.</a:t>
                      </a:r>
                      <a:endParaRPr lang="en-US" sz="1000" b="1" i="0" u="sng" strike="noStrike" dirty="0">
                        <a:solidFill>
                          <a:schemeClr val="bg1"/>
                        </a:solidFill>
                        <a:effectLst/>
                        <a:latin typeface="Aptos Narrow" panose="020B0004020202020204" pitchFamily="34" charset="0"/>
                      </a:endParaRPr>
                    </a:p>
                  </a:txBody>
                  <a:tcPr marL="57885" marR="28942" marT="28942" marB="28942" anchor="ctr">
                    <a:lnL w="3175" cap="flat" cmpd="sng" algn="ctr">
                      <a:solidFill>
                        <a:schemeClr val="accent2"/>
                      </a:solidFill>
                      <a:prstDash val="solid"/>
                      <a:round/>
                      <a:headEnd type="none" w="med" len="med"/>
                      <a:tailEnd type="none" w="med" len="med"/>
                    </a:lnL>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570610160"/>
                  </a:ext>
                </a:extLst>
              </a:tr>
              <a:tr h="986736">
                <a:tc>
                  <a:txBody>
                    <a:bodyPr/>
                    <a:lstStyle/>
                    <a:p>
                      <a:pPr algn="ctr" fontAlgn="ctr"/>
                      <a:r>
                        <a:rPr lang="en-US" sz="1050" b="1" u="sng" strike="noStrike">
                          <a:solidFill>
                            <a:schemeClr val="bg1"/>
                          </a:solidFill>
                          <a:effectLst/>
                          <a:hlinkClick r:id="rId10">
                            <a:extLst>
                              <a:ext uri="{A12FA001-AC4F-418D-AE19-62706E023703}">
                                <ahyp:hlinkClr xmlns:ahyp="http://schemas.microsoft.com/office/drawing/2018/hyperlinkcolor" val="tx"/>
                              </a:ext>
                            </a:extLst>
                          </a:hlinkClick>
                        </a:rPr>
                        <a:t>Prompt Engineering for Managers</a:t>
                      </a:r>
                      <a:endParaRPr lang="en-US" sz="1050" b="1" i="0" u="sng" strike="noStrike">
                        <a:solidFill>
                          <a:schemeClr val="bg1"/>
                        </a:solidFill>
                        <a:effectLst/>
                        <a:latin typeface="Aptos Narrow" panose="020B0004020202020204" pitchFamily="34" charset="0"/>
                      </a:endParaRPr>
                    </a:p>
                  </a:txBody>
                  <a:tcPr marL="57885" marR="57885" marT="28942" marB="28942" anchor="ctr">
                    <a:lnL w="38100"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noFill/>
                  </a:tcPr>
                </a:tc>
                <a:tc>
                  <a:txBody>
                    <a:bodyPr/>
                    <a:lstStyle/>
                    <a:p>
                      <a:pPr algn="l" fontAlgn="ctr"/>
                      <a:r>
                        <a:rPr lang="en-US" sz="1000" b="1" dirty="0">
                          <a:solidFill>
                            <a:schemeClr val="bg1"/>
                          </a:solidFill>
                          <a:effectLst/>
                        </a:rPr>
                        <a:t>Audience: </a:t>
                      </a:r>
                      <a:r>
                        <a:rPr lang="en-US" sz="1000" dirty="0">
                          <a:solidFill>
                            <a:schemeClr val="bg1"/>
                          </a:solidFill>
                          <a:effectLst/>
                        </a:rPr>
                        <a:t>Project Managers, Delivery Managers, Team Leads</a:t>
                      </a:r>
                    </a:p>
                    <a:p>
                      <a:pPr algn="l" fontAlgn="ctr"/>
                      <a:endParaRPr lang="en-US" sz="1000" dirty="0">
                        <a:solidFill>
                          <a:schemeClr val="bg1"/>
                        </a:solidFill>
                        <a:effectLst/>
                      </a:endParaRPr>
                    </a:p>
                    <a:p>
                      <a:pPr algn="l" fontAlgn="ctr"/>
                      <a:r>
                        <a:rPr lang="en-US" sz="1000" b="1" dirty="0">
                          <a:solidFill>
                            <a:schemeClr val="bg1"/>
                          </a:solidFill>
                          <a:effectLst/>
                        </a:rPr>
                        <a:t>Objective: </a:t>
                      </a:r>
                      <a:r>
                        <a:rPr lang="en-US" sz="1000" dirty="0">
                          <a:solidFill>
                            <a:schemeClr val="bg1"/>
                          </a:solidFill>
                          <a:effectLst/>
                        </a:rPr>
                        <a:t>Equip managers with delivery-focused AI use cases and practical insights for improving processes, decision-making, and innovation with AI. The course also focuses on ethical and responsible AI implementation.</a:t>
                      </a:r>
                      <a:endParaRPr lang="en-US" sz="1000" b="1" i="0" u="sng" strike="noStrike" dirty="0">
                        <a:solidFill>
                          <a:schemeClr val="bg1"/>
                        </a:solidFill>
                        <a:effectLst/>
                        <a:latin typeface="Aptos Narrow" panose="020B0004020202020204" pitchFamily="34" charset="0"/>
                      </a:endParaRPr>
                    </a:p>
                  </a:txBody>
                  <a:tcPr marL="57885" marR="28942" marT="28942" marB="28942" anchor="ctr">
                    <a:lnL w="3175" cap="flat" cmpd="sng" algn="ctr">
                      <a:solidFill>
                        <a:schemeClr val="accent2"/>
                      </a:solidFill>
                      <a:prstDash val="solid"/>
                      <a:round/>
                      <a:headEnd type="none" w="med" len="med"/>
                      <a:tailEnd type="none" w="med" len="med"/>
                    </a:lnL>
                    <a:lnT w="3175" cap="flat" cmpd="sng" algn="ctr">
                      <a:solidFill>
                        <a:schemeClr val="accent2"/>
                      </a:solidFill>
                      <a:prstDash val="solid"/>
                      <a:round/>
                      <a:headEnd type="none" w="med" len="med"/>
                      <a:tailEnd type="none" w="med" len="med"/>
                    </a:lnT>
                    <a:noFill/>
                  </a:tcPr>
                </a:tc>
                <a:extLst>
                  <a:ext uri="{0D108BD9-81ED-4DB2-BD59-A6C34878D82A}">
                    <a16:rowId xmlns:a16="http://schemas.microsoft.com/office/drawing/2014/main" val="599957708"/>
                  </a:ext>
                </a:extLst>
              </a:tr>
            </a:tbl>
          </a:graphicData>
        </a:graphic>
      </p:graphicFrame>
      <p:sp>
        <p:nvSpPr>
          <p:cNvPr id="21" name="Title 1">
            <a:extLst>
              <a:ext uri="{FF2B5EF4-FFF2-40B4-BE49-F238E27FC236}">
                <a16:creationId xmlns:a16="http://schemas.microsoft.com/office/drawing/2014/main" id="{3BE6A717-C25F-D88B-5EA5-182B1AFEA6A7}"/>
              </a:ext>
            </a:extLst>
          </p:cNvPr>
          <p:cNvSpPr txBox="1">
            <a:spLocks/>
          </p:cNvSpPr>
          <p:nvPr/>
        </p:nvSpPr>
        <p:spPr>
          <a:xfrm>
            <a:off x="457200" y="1766125"/>
            <a:ext cx="5047419" cy="218625"/>
          </a:xfrm>
          <a:prstGeom prst="rect">
            <a:avLst/>
          </a:prstGeom>
          <a:noFill/>
        </p:spPr>
        <p:txBody>
          <a:bodyPr vert="horz" lIns="0" tIns="0" rIns="0" bIns="0" rtlCol="0" anchor="t">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400" dirty="0">
                <a:gradFill>
                  <a:gsLst>
                    <a:gs pos="0">
                      <a:srgbClr val="418DFF"/>
                    </a:gs>
                    <a:gs pos="23000">
                      <a:srgbClr val="418DFF">
                        <a:lumMod val="75000"/>
                      </a:srgbClr>
                    </a:gs>
                    <a:gs pos="100000">
                      <a:srgbClr val="8353D2"/>
                    </a:gs>
                  </a:gsLst>
                  <a:lin ang="3000000" scaled="0"/>
                </a:gradFill>
                <a:latin typeface="Calibri"/>
                <a:ea typeface="Calibri"/>
                <a:cs typeface="Arial"/>
              </a:rPr>
              <a:t>Sample Role-based Courses</a:t>
            </a:r>
          </a:p>
        </p:txBody>
      </p:sp>
      <p:sp>
        <p:nvSpPr>
          <p:cNvPr id="5" name="Title 4">
            <a:extLst>
              <a:ext uri="{FF2B5EF4-FFF2-40B4-BE49-F238E27FC236}">
                <a16:creationId xmlns:a16="http://schemas.microsoft.com/office/drawing/2014/main" id="{9C51CF46-8175-7F92-CFA2-F31603583640}"/>
              </a:ext>
            </a:extLst>
          </p:cNvPr>
          <p:cNvSpPr>
            <a:spLocks noGrp="1"/>
          </p:cNvSpPr>
          <p:nvPr>
            <p:ph type="title"/>
          </p:nvPr>
        </p:nvSpPr>
        <p:spPr/>
        <p:txBody>
          <a:bodyPr/>
          <a:lstStyle/>
          <a:p>
            <a:r>
              <a:rPr lang="en-US" dirty="0">
                <a:ea typeface="Calibri"/>
                <a:cs typeface="Calibri"/>
              </a:rPr>
              <a:t>Role-Specific AI Educational Offerings</a:t>
            </a:r>
            <a:br>
              <a:rPr lang="en-US" dirty="0"/>
            </a:br>
            <a:endParaRPr lang="en-US" dirty="0"/>
          </a:p>
        </p:txBody>
      </p:sp>
      <p:sp>
        <p:nvSpPr>
          <p:cNvPr id="2" name="Text Placeholder 1">
            <a:extLst>
              <a:ext uri="{FF2B5EF4-FFF2-40B4-BE49-F238E27FC236}">
                <a16:creationId xmlns:a16="http://schemas.microsoft.com/office/drawing/2014/main" id="{A80F3AF2-7F47-CA88-1AC8-1FFC515A1D48}"/>
              </a:ext>
            </a:extLst>
          </p:cNvPr>
          <p:cNvSpPr>
            <a:spLocks noGrp="1"/>
          </p:cNvSpPr>
          <p:nvPr>
            <p:ph type="body" sz="quarter" idx="15"/>
          </p:nvPr>
        </p:nvSpPr>
        <p:spPr/>
        <p:txBody>
          <a:bodyPr/>
          <a:lstStyle/>
          <a:p>
            <a:r>
              <a:rPr lang="en-US" dirty="0"/>
              <a:t>Innovation center: People</a:t>
            </a:r>
          </a:p>
        </p:txBody>
      </p:sp>
    </p:spTree>
    <p:extLst>
      <p:ext uri="{BB962C8B-B14F-4D97-AF65-F5344CB8AC3E}">
        <p14:creationId xmlns:p14="http://schemas.microsoft.com/office/powerpoint/2010/main" val="24545848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57F28514-7BFE-37FD-E3C6-4C618B5B87B4}"/>
              </a:ext>
            </a:extLst>
          </p:cNvPr>
          <p:cNvGraphicFramePr>
            <a:graphicFrameLocks noGrp="1"/>
          </p:cNvGraphicFramePr>
          <p:nvPr/>
        </p:nvGraphicFramePr>
        <p:xfrm>
          <a:off x="4283066" y="1729320"/>
          <a:ext cx="7268592" cy="4478192"/>
        </p:xfrm>
        <a:graphic>
          <a:graphicData uri="http://schemas.openxmlformats.org/drawingml/2006/table">
            <a:tbl>
              <a:tblPr firstRow="1" bandRow="1"/>
              <a:tblGrid>
                <a:gridCol w="605716">
                  <a:extLst>
                    <a:ext uri="{9D8B030D-6E8A-4147-A177-3AD203B41FA5}">
                      <a16:colId xmlns:a16="http://schemas.microsoft.com/office/drawing/2014/main" val="1337889372"/>
                    </a:ext>
                  </a:extLst>
                </a:gridCol>
                <a:gridCol w="605716">
                  <a:extLst>
                    <a:ext uri="{9D8B030D-6E8A-4147-A177-3AD203B41FA5}">
                      <a16:colId xmlns:a16="http://schemas.microsoft.com/office/drawing/2014/main" val="4032733331"/>
                    </a:ext>
                  </a:extLst>
                </a:gridCol>
                <a:gridCol w="605716">
                  <a:extLst>
                    <a:ext uri="{9D8B030D-6E8A-4147-A177-3AD203B41FA5}">
                      <a16:colId xmlns:a16="http://schemas.microsoft.com/office/drawing/2014/main" val="557524990"/>
                    </a:ext>
                  </a:extLst>
                </a:gridCol>
                <a:gridCol w="605716">
                  <a:extLst>
                    <a:ext uri="{9D8B030D-6E8A-4147-A177-3AD203B41FA5}">
                      <a16:colId xmlns:a16="http://schemas.microsoft.com/office/drawing/2014/main" val="3677834047"/>
                    </a:ext>
                  </a:extLst>
                </a:gridCol>
                <a:gridCol w="605716">
                  <a:extLst>
                    <a:ext uri="{9D8B030D-6E8A-4147-A177-3AD203B41FA5}">
                      <a16:colId xmlns:a16="http://schemas.microsoft.com/office/drawing/2014/main" val="1455567328"/>
                    </a:ext>
                  </a:extLst>
                </a:gridCol>
                <a:gridCol w="605716">
                  <a:extLst>
                    <a:ext uri="{9D8B030D-6E8A-4147-A177-3AD203B41FA5}">
                      <a16:colId xmlns:a16="http://schemas.microsoft.com/office/drawing/2014/main" val="1797264089"/>
                    </a:ext>
                  </a:extLst>
                </a:gridCol>
                <a:gridCol w="605716">
                  <a:extLst>
                    <a:ext uri="{9D8B030D-6E8A-4147-A177-3AD203B41FA5}">
                      <a16:colId xmlns:a16="http://schemas.microsoft.com/office/drawing/2014/main" val="227942791"/>
                    </a:ext>
                  </a:extLst>
                </a:gridCol>
                <a:gridCol w="605716">
                  <a:extLst>
                    <a:ext uri="{9D8B030D-6E8A-4147-A177-3AD203B41FA5}">
                      <a16:colId xmlns:a16="http://schemas.microsoft.com/office/drawing/2014/main" val="328726866"/>
                    </a:ext>
                  </a:extLst>
                </a:gridCol>
                <a:gridCol w="605716">
                  <a:extLst>
                    <a:ext uri="{9D8B030D-6E8A-4147-A177-3AD203B41FA5}">
                      <a16:colId xmlns:a16="http://schemas.microsoft.com/office/drawing/2014/main" val="2551203076"/>
                    </a:ext>
                  </a:extLst>
                </a:gridCol>
                <a:gridCol w="605716">
                  <a:extLst>
                    <a:ext uri="{9D8B030D-6E8A-4147-A177-3AD203B41FA5}">
                      <a16:colId xmlns:a16="http://schemas.microsoft.com/office/drawing/2014/main" val="3176870369"/>
                    </a:ext>
                  </a:extLst>
                </a:gridCol>
                <a:gridCol w="605716">
                  <a:extLst>
                    <a:ext uri="{9D8B030D-6E8A-4147-A177-3AD203B41FA5}">
                      <a16:colId xmlns:a16="http://schemas.microsoft.com/office/drawing/2014/main" val="1631817640"/>
                    </a:ext>
                  </a:extLst>
                </a:gridCol>
                <a:gridCol w="605716">
                  <a:extLst>
                    <a:ext uri="{9D8B030D-6E8A-4147-A177-3AD203B41FA5}">
                      <a16:colId xmlns:a16="http://schemas.microsoft.com/office/drawing/2014/main" val="4033558397"/>
                    </a:ext>
                  </a:extLst>
                </a:gridCol>
              </a:tblGrid>
              <a:tr h="391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rtl="0" eaLnBrk="1" fontAlgn="auto" latinLnBrk="0" hangingPunct="1">
                        <a:lnSpc>
                          <a:spcPct val="100000"/>
                        </a:lnSpc>
                        <a:spcBef>
                          <a:spcPts val="0"/>
                        </a:spcBef>
                        <a:spcAft>
                          <a:spcPts val="0"/>
                        </a:spcAft>
                        <a:buClrTx/>
                        <a:buSzTx/>
                        <a:buFontTx/>
                        <a:buNone/>
                      </a:pPr>
                      <a:r>
                        <a:rPr lang="en-US" sz="1000" b="1" i="0">
                          <a:solidFill>
                            <a:schemeClr val="bg1"/>
                          </a:solidFill>
                          <a:latin typeface="+mn-lt"/>
                        </a:rPr>
                        <a:t>Week 1</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a:solidFill>
                            <a:schemeClr val="bg1"/>
                          </a:solidFill>
                          <a:latin typeface="+mn-lt"/>
                        </a:rPr>
                        <a:t>Week 2</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b="1" i="0">
                          <a:solidFill>
                            <a:schemeClr val="bg1"/>
                          </a:solidFill>
                          <a:latin typeface="+mn-lt"/>
                        </a:rPr>
                        <a:t>Week 3</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b="1" i="0">
                          <a:solidFill>
                            <a:schemeClr val="bg1"/>
                          </a:solidFill>
                          <a:latin typeface="+mn-lt"/>
                        </a:rPr>
                        <a:t>Week 4</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b="1" i="0">
                          <a:solidFill>
                            <a:schemeClr val="bg1"/>
                          </a:solidFill>
                          <a:latin typeface="+mn-lt"/>
                        </a:rPr>
                        <a:t>Week 5</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b="1" i="0">
                          <a:solidFill>
                            <a:schemeClr val="bg1"/>
                          </a:solidFill>
                          <a:latin typeface="+mn-lt"/>
                        </a:rPr>
                        <a:t>Week 6</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b="1" i="0">
                          <a:solidFill>
                            <a:schemeClr val="bg1"/>
                          </a:solidFill>
                          <a:latin typeface="+mn-lt"/>
                        </a:rPr>
                        <a:t>Week 7</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b="1" i="0">
                          <a:solidFill>
                            <a:schemeClr val="bg1"/>
                          </a:solidFill>
                          <a:latin typeface="+mn-lt"/>
                        </a:rPr>
                        <a:t>Week 8</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b="1" i="0">
                          <a:solidFill>
                            <a:schemeClr val="bg1"/>
                          </a:solidFill>
                          <a:latin typeface="+mn-lt"/>
                        </a:rPr>
                        <a:t>Week 9</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b="1" i="0">
                          <a:solidFill>
                            <a:schemeClr val="bg1"/>
                          </a:solidFill>
                          <a:latin typeface="+mn-lt"/>
                        </a:rPr>
                        <a:t>Week 10</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b="1" i="0">
                          <a:solidFill>
                            <a:schemeClr val="bg1"/>
                          </a:solidFill>
                          <a:latin typeface="+mn-lt"/>
                        </a:rPr>
                        <a:t>Week 11</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900" b="1" i="0">
                          <a:solidFill>
                            <a:schemeClr val="bg1"/>
                          </a:solidFill>
                          <a:latin typeface="+mn-lt"/>
                        </a:rPr>
                        <a:t>Week</a:t>
                      </a:r>
                      <a:r>
                        <a:rPr lang="en-US" sz="1000" b="1" i="0">
                          <a:solidFill>
                            <a:schemeClr val="bg1"/>
                          </a:solidFill>
                          <a:latin typeface="+mn-lt"/>
                        </a:rPr>
                        <a:t> 12</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856604"/>
                  </a:ext>
                </a:extLst>
              </a:tr>
              <a:tr h="433646">
                <a:tc gridSpan="2">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sz="1000" b="1" i="0" kern="1200">
                          <a:solidFill>
                            <a:schemeClr val="bg1"/>
                          </a:solidFill>
                          <a:latin typeface="+mn-lt"/>
                          <a:ea typeface="+mn-ea"/>
                          <a:cs typeface="+mn-cs"/>
                        </a:rPr>
                        <a:t>Sprint 1</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1" i="0">
                        <a:solidFill>
                          <a:schemeClr val="bg1"/>
                        </a:solidFill>
                        <a:latin typeface="+mn-lt"/>
                      </a:endParaRPr>
                    </a:p>
                  </a:txBody>
                  <a:tcPr marL="0" marR="0" marT="60960" marB="60960">
                    <a:lnL w="3175" cap="flat" cmpd="sng" algn="ctr">
                      <a:solidFill>
                        <a:schemeClr val="bg2">
                          <a:lumMod val="90000"/>
                        </a:schemeClr>
                      </a:solidFill>
                      <a:prstDash val="solid"/>
                      <a:round/>
                      <a:headEnd type="none" w="med" len="med"/>
                      <a:tailEnd type="none" w="med" len="med"/>
                    </a:lnL>
                    <a:lnR w="3175" cap="flat" cmpd="sng" algn="ctr">
                      <a:solidFill>
                        <a:schemeClr val="bg2">
                          <a:lumMod val="9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1000" b="1" i="0" kern="1200">
                          <a:solidFill>
                            <a:schemeClr val="bg1"/>
                          </a:solidFill>
                          <a:latin typeface="+mn-lt"/>
                          <a:ea typeface="+mn-ea"/>
                          <a:cs typeface="+mn-cs"/>
                        </a:rPr>
                        <a:t>Sprint 2</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US" sz="1000" b="1" i="0">
                        <a:solidFill>
                          <a:schemeClr val="bg1"/>
                        </a:solidFill>
                        <a:latin typeface="+mn-lt"/>
                      </a:endParaRPr>
                    </a:p>
                  </a:txBody>
                  <a:tcPr marL="0" marR="0" marT="60960" marB="60960">
                    <a:lnL w="3175" cap="flat" cmpd="sng" algn="ctr">
                      <a:solidFill>
                        <a:schemeClr val="bg2">
                          <a:lumMod val="90000"/>
                        </a:schemeClr>
                      </a:solidFill>
                      <a:prstDash val="solid"/>
                      <a:round/>
                      <a:headEnd type="none" w="med" len="med"/>
                      <a:tailEnd type="none" w="med" len="med"/>
                    </a:lnL>
                    <a:lnR w="3175" cap="flat" cmpd="sng" algn="ctr">
                      <a:solidFill>
                        <a:schemeClr val="bg2">
                          <a:lumMod val="9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1000" b="1" i="0" kern="1200">
                          <a:solidFill>
                            <a:schemeClr val="bg1"/>
                          </a:solidFill>
                          <a:latin typeface="+mn-lt"/>
                          <a:ea typeface="+mn-ea"/>
                          <a:cs typeface="+mn-cs"/>
                        </a:rPr>
                        <a:t>Sprint 3</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US" sz="1000" b="1" i="0">
                        <a:solidFill>
                          <a:schemeClr val="bg1"/>
                        </a:solidFill>
                        <a:latin typeface="+mn-lt"/>
                      </a:endParaRPr>
                    </a:p>
                  </a:txBody>
                  <a:tcPr marL="0" marR="0" marT="60960" marB="60960">
                    <a:lnL w="3175" cap="flat" cmpd="sng" algn="ctr">
                      <a:solidFill>
                        <a:schemeClr val="bg2">
                          <a:lumMod val="90000"/>
                        </a:schemeClr>
                      </a:solidFill>
                      <a:prstDash val="solid"/>
                      <a:round/>
                      <a:headEnd type="none" w="med" len="med"/>
                      <a:tailEnd type="none" w="med" len="med"/>
                    </a:lnL>
                    <a:lnR w="3175" cap="flat" cmpd="sng" algn="ctr">
                      <a:solidFill>
                        <a:schemeClr val="bg2">
                          <a:lumMod val="9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1000" b="1" i="0" kern="1200">
                          <a:solidFill>
                            <a:schemeClr val="bg1"/>
                          </a:solidFill>
                          <a:latin typeface="+mn-lt"/>
                          <a:ea typeface="+mn-ea"/>
                          <a:cs typeface="+mn-cs"/>
                        </a:rPr>
                        <a:t>Sprint 4</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algn="ctr" defTabSz="914400" rtl="0" eaLnBrk="1" latinLnBrk="0" hangingPunct="1"/>
                      <a:endParaRPr lang="en-US" sz="1000" b="1" i="0" kern="1200">
                        <a:solidFill>
                          <a:schemeClr val="bg1"/>
                        </a:solidFill>
                        <a:latin typeface="+mn-lt"/>
                        <a:ea typeface="+mn-ea"/>
                        <a:cs typeface="+mn-cs"/>
                      </a:endParaRPr>
                    </a:p>
                  </a:txBody>
                  <a:tcPr marL="0" marR="0" marT="60960" marB="609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1000" b="1" i="0" kern="1200">
                          <a:solidFill>
                            <a:schemeClr val="bg1"/>
                          </a:solidFill>
                          <a:latin typeface="+mn-lt"/>
                          <a:ea typeface="+mn-ea"/>
                          <a:cs typeface="+mn-cs"/>
                        </a:rPr>
                        <a:t>Sprint 5</a:t>
                      </a:r>
                    </a:p>
                  </a:txBody>
                  <a:tcPr marL="0" marR="0" marT="60960" marB="60960" anchor="ctr">
                    <a:lnL w="635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algn="ctr" defTabSz="914400" rtl="0" eaLnBrk="1" latinLnBrk="0" hangingPunct="1"/>
                      <a:endParaRPr lang="en-US" sz="1000" b="1" i="0" kern="1200">
                        <a:solidFill>
                          <a:schemeClr val="bg1"/>
                        </a:solidFill>
                        <a:latin typeface="+mn-lt"/>
                        <a:ea typeface="+mn-ea"/>
                        <a:cs typeface="+mn-cs"/>
                      </a:endParaRPr>
                    </a:p>
                  </a:txBody>
                  <a:tcPr marL="0" marR="0" marT="60960" marB="609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14400" rtl="0" eaLnBrk="1" latinLnBrk="0" hangingPunct="1"/>
                      <a:r>
                        <a:rPr lang="en-US" sz="1000" b="1" i="0" kern="1200">
                          <a:solidFill>
                            <a:schemeClr val="bg1"/>
                          </a:solidFill>
                          <a:latin typeface="+mn-lt"/>
                          <a:ea typeface="+mn-ea"/>
                          <a:cs typeface="+mn-cs"/>
                        </a:rPr>
                        <a:t>Sprint 6</a:t>
                      </a:r>
                    </a:p>
                  </a:txBody>
                  <a:tcPr marL="0" marR="0" marT="60960" marB="6096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a:endParaRPr lang="en-US" sz="1000" b="1" i="0">
                        <a:solidFill>
                          <a:schemeClr val="bg1"/>
                        </a:solidFill>
                        <a:latin typeface="+mn-lt"/>
                      </a:endParaRPr>
                    </a:p>
                  </a:txBody>
                  <a:tcPr marL="0" marR="0" marT="60960" marB="60960">
                    <a:lnL w="3175" cap="flat" cmpd="sng" algn="ctr">
                      <a:solidFill>
                        <a:schemeClr val="bg2">
                          <a:lumMod val="9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352489"/>
                  </a:ext>
                </a:extLst>
              </a:tr>
              <a:tr h="3653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300"/>
                    </a:p>
                  </a:txBody>
                  <a:tcPr marL="121920" marR="121920" marT="60960" marB="6096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300"/>
                    </a:p>
                  </a:txBody>
                  <a:tcPr marL="121920" marR="121920" marT="60960" marB="6096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300"/>
                    </a:p>
                  </a:txBody>
                  <a:tcPr marL="121920" marR="121920" marT="60960" marB="6096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300"/>
                    </a:p>
                  </a:txBody>
                  <a:tcPr marL="121920" marR="121920" marT="60960" marB="6096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300"/>
                    </a:p>
                  </a:txBody>
                  <a:tcPr marL="121920" marR="121920" marT="60960" marB="6096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300"/>
                    </a:p>
                  </a:txBody>
                  <a:tcPr marL="121920" marR="121920" marT="60960" marB="6096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300"/>
                    </a:p>
                  </a:txBody>
                  <a:tcPr marL="121920" marR="121920" marT="60960" marB="60960">
                    <a:lnL w="12700" cap="flat" cmpd="sng" algn="ctr">
                      <a:solidFill>
                        <a:schemeClr val="tx1">
                          <a:lumMod val="75000"/>
                          <a:lumOff val="2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300"/>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300"/>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300"/>
                    </a:p>
                  </a:txBody>
                  <a:tcPr marL="121920" marR="121920" marT="60960" marB="609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300"/>
                    </a:p>
                  </a:txBody>
                  <a:tcPr marL="121920" marR="121920" marT="60960" marB="60960">
                    <a:lnL w="635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300"/>
                    </a:p>
                  </a:txBody>
                  <a:tcPr marL="121920" marR="121920" marT="60960" marB="60960">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73492866"/>
                  </a:ext>
                </a:extLst>
              </a:tr>
            </a:tbl>
          </a:graphicData>
        </a:graphic>
      </p:graphicFrame>
      <p:sp>
        <p:nvSpPr>
          <p:cNvPr id="2" name="Title 1">
            <a:extLst>
              <a:ext uri="{FF2B5EF4-FFF2-40B4-BE49-F238E27FC236}">
                <a16:creationId xmlns:a16="http://schemas.microsoft.com/office/drawing/2014/main" id="{60E68D20-006C-9BA8-ECF8-CDFA3946841B}"/>
              </a:ext>
            </a:extLst>
          </p:cNvPr>
          <p:cNvSpPr>
            <a:spLocks noGrp="1"/>
          </p:cNvSpPr>
          <p:nvPr>
            <p:ph type="title"/>
          </p:nvPr>
        </p:nvSpPr>
        <p:spPr>
          <a:xfrm>
            <a:off x="457200" y="723900"/>
            <a:ext cx="3097369" cy="457200"/>
          </a:xfrm>
        </p:spPr>
        <p:txBody>
          <a:bodyPr/>
          <a:lstStyle/>
          <a:p>
            <a:r>
              <a:rPr lang="en-US"/>
              <a:t>Hands-on AI Coaching</a:t>
            </a:r>
            <a:endParaRPr lang="en-GE"/>
          </a:p>
        </p:txBody>
      </p:sp>
      <p:sp>
        <p:nvSpPr>
          <p:cNvPr id="47" name="Text Placeholder 46">
            <a:extLst>
              <a:ext uri="{FF2B5EF4-FFF2-40B4-BE49-F238E27FC236}">
                <a16:creationId xmlns:a16="http://schemas.microsoft.com/office/drawing/2014/main" id="{E74A36BA-D2D2-13C6-562B-162D63BD5745}"/>
              </a:ext>
            </a:extLst>
          </p:cNvPr>
          <p:cNvSpPr>
            <a:spLocks noGrp="1"/>
          </p:cNvSpPr>
          <p:nvPr>
            <p:ph type="body" sz="quarter" idx="15"/>
          </p:nvPr>
        </p:nvSpPr>
        <p:spPr/>
        <p:txBody>
          <a:bodyPr/>
          <a:lstStyle/>
          <a:p>
            <a:r>
              <a:rPr lang="en-US"/>
              <a:t>Innovation center: People</a:t>
            </a:r>
          </a:p>
        </p:txBody>
      </p:sp>
      <p:sp>
        <p:nvSpPr>
          <p:cNvPr id="7" name="Text Placeholder 9">
            <a:extLst>
              <a:ext uri="{FF2B5EF4-FFF2-40B4-BE49-F238E27FC236}">
                <a16:creationId xmlns:a16="http://schemas.microsoft.com/office/drawing/2014/main" id="{0CED480A-F6FD-F416-FD1F-3CE978A75759}"/>
              </a:ext>
            </a:extLst>
          </p:cNvPr>
          <p:cNvSpPr txBox="1">
            <a:spLocks/>
          </p:cNvSpPr>
          <p:nvPr/>
        </p:nvSpPr>
        <p:spPr>
          <a:xfrm>
            <a:off x="452842" y="3460246"/>
            <a:ext cx="3101728" cy="800219"/>
          </a:xfrm>
          <a:prstGeom prst="rect">
            <a:avLst/>
          </a:prstGeom>
          <a:noFill/>
        </p:spPr>
        <p:txBody>
          <a:bodyPr wrap="square" lIns="0" tIns="0" rIns="0" bIns="0">
            <a:spAutoFit/>
          </a:bodyPr>
          <a:lstStyle>
            <a:defPPr>
              <a:defRPr lang="en-US"/>
            </a:defPPr>
            <a:lvl1pPr defTabSz="914377">
              <a:spcBef>
                <a:spcPts val="0"/>
              </a:spcBef>
              <a:spcAft>
                <a:spcPts val="800"/>
              </a:spcAft>
              <a:defRPr sz="1300" i="0">
                <a:solidFill>
                  <a:schemeClr val="bg1"/>
                </a:solidFill>
                <a:latin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High-quality learning materials to provide initial knowledge about Generative AI and its applicability for software development related tasks.</a:t>
            </a:r>
          </a:p>
        </p:txBody>
      </p:sp>
      <p:sp>
        <p:nvSpPr>
          <p:cNvPr id="10" name="Text Placeholder 9">
            <a:extLst>
              <a:ext uri="{FF2B5EF4-FFF2-40B4-BE49-F238E27FC236}">
                <a16:creationId xmlns:a16="http://schemas.microsoft.com/office/drawing/2014/main" id="{9482CE52-CAF4-5021-6F30-77F36AFF5EF9}"/>
              </a:ext>
            </a:extLst>
          </p:cNvPr>
          <p:cNvSpPr txBox="1">
            <a:spLocks/>
          </p:cNvSpPr>
          <p:nvPr/>
        </p:nvSpPr>
        <p:spPr>
          <a:xfrm>
            <a:off x="452842" y="5109052"/>
            <a:ext cx="3101728" cy="800219"/>
          </a:xfrm>
          <a:prstGeom prst="rect">
            <a:avLst/>
          </a:prstGeom>
          <a:noFill/>
        </p:spPr>
        <p:txBody>
          <a:bodyPr wrap="square" lIns="0" tIns="0" rIns="0" bIns="0">
            <a:spAutoFit/>
          </a:bodyPr>
          <a:lstStyle>
            <a:defPPr>
              <a:defRPr lang="en-US"/>
            </a:defPPr>
            <a:lvl1pPr defTabSz="914377">
              <a:spcBef>
                <a:spcPts val="0"/>
              </a:spcBef>
              <a:spcAft>
                <a:spcPts val="800"/>
              </a:spcAft>
              <a:defRPr sz="1300" i="0">
                <a:solidFill>
                  <a:schemeClr val="bg1"/>
                </a:solidFill>
                <a:latin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Hands-on workshops driven by coaches to show how Generative AI can be applied to specific software development activities on the project.</a:t>
            </a:r>
          </a:p>
        </p:txBody>
      </p:sp>
      <p:sp>
        <p:nvSpPr>
          <p:cNvPr id="11" name="Text Placeholder 9">
            <a:extLst>
              <a:ext uri="{FF2B5EF4-FFF2-40B4-BE49-F238E27FC236}">
                <a16:creationId xmlns:a16="http://schemas.microsoft.com/office/drawing/2014/main" id="{6E8CC2E7-4C78-9107-24BB-6A095FF43B45}"/>
              </a:ext>
            </a:extLst>
          </p:cNvPr>
          <p:cNvSpPr txBox="1">
            <a:spLocks/>
          </p:cNvSpPr>
          <p:nvPr/>
        </p:nvSpPr>
        <p:spPr>
          <a:xfrm>
            <a:off x="452841" y="1211276"/>
            <a:ext cx="3101728" cy="1400383"/>
          </a:xfrm>
          <a:prstGeom prst="rect">
            <a:avLst/>
          </a:prstGeom>
          <a:noFill/>
        </p:spPr>
        <p:txBody>
          <a:bodyPr wrap="square" lIns="0" tIns="0" rIns="0" bIns="0">
            <a:spAutoFit/>
          </a:bodyPr>
          <a:lstStyle>
            <a:defPPr>
              <a:defRPr lang="en-US"/>
            </a:defPPr>
            <a:lvl1pPr defTabSz="914377">
              <a:spcBef>
                <a:spcPts val="0"/>
              </a:spcBef>
              <a:spcAft>
                <a:spcPts val="800"/>
              </a:spcAft>
              <a:defRPr sz="1300" i="0">
                <a:solidFill>
                  <a:schemeClr val="bg1"/>
                </a:solidFill>
                <a:latin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Successful adoption of Generative AI across employees requires careful and well-thought coaching to prevent and overcome initial hesitation and frustration. Our combined approach includes coach</a:t>
            </a:r>
            <a:r>
              <a:rPr kumimoji="0" lang="ru-RU" sz="13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a:t>
            </a:r>
            <a:r>
              <a:rPr kumimoji="0" lang="en-US" sz="13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driven  trainings and workshops with regular in-flight hands-on activities.</a:t>
            </a:r>
          </a:p>
        </p:txBody>
      </p:sp>
      <p:cxnSp>
        <p:nvCxnSpPr>
          <p:cNvPr id="18" name="Straight Connector 17">
            <a:extLst>
              <a:ext uri="{FF2B5EF4-FFF2-40B4-BE49-F238E27FC236}">
                <a16:creationId xmlns:a16="http://schemas.microsoft.com/office/drawing/2014/main" id="{78FEB6A4-DC18-484F-51A5-0369621EE6A6}"/>
              </a:ext>
            </a:extLst>
          </p:cNvPr>
          <p:cNvCxnSpPr>
            <a:cxnSpLocks/>
            <a:stCxn id="19" idx="6"/>
            <a:endCxn id="29" idx="2"/>
          </p:cNvCxnSpPr>
          <p:nvPr/>
        </p:nvCxnSpPr>
        <p:spPr>
          <a:xfrm flipV="1">
            <a:off x="5848486" y="3396143"/>
            <a:ext cx="5183976" cy="8814"/>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698CE0F-027A-9D28-7763-DFB05AF34976}"/>
              </a:ext>
            </a:extLst>
          </p:cNvPr>
          <p:cNvSpPr/>
          <p:nvPr/>
        </p:nvSpPr>
        <p:spPr bwMode="auto">
          <a:xfrm>
            <a:off x="5641452" y="3298170"/>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0" name="Oval 19">
            <a:extLst>
              <a:ext uri="{FF2B5EF4-FFF2-40B4-BE49-F238E27FC236}">
                <a16:creationId xmlns:a16="http://schemas.microsoft.com/office/drawing/2014/main" id="{7D8D3A18-1FD0-CED5-408A-EFC678DABC80}"/>
              </a:ext>
            </a:extLst>
          </p:cNvPr>
          <p:cNvSpPr/>
          <p:nvPr/>
        </p:nvSpPr>
        <p:spPr bwMode="auto">
          <a:xfrm>
            <a:off x="6215160" y="3297500"/>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1" name="Oval 20">
            <a:extLst>
              <a:ext uri="{FF2B5EF4-FFF2-40B4-BE49-F238E27FC236}">
                <a16:creationId xmlns:a16="http://schemas.microsoft.com/office/drawing/2014/main" id="{E984BB48-EC4E-713C-2D35-BF8DA2AF33A7}"/>
              </a:ext>
            </a:extLst>
          </p:cNvPr>
          <p:cNvSpPr/>
          <p:nvPr/>
        </p:nvSpPr>
        <p:spPr bwMode="auto">
          <a:xfrm>
            <a:off x="6807599" y="3299467"/>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2" name="Oval 21">
            <a:extLst>
              <a:ext uri="{FF2B5EF4-FFF2-40B4-BE49-F238E27FC236}">
                <a16:creationId xmlns:a16="http://schemas.microsoft.com/office/drawing/2014/main" id="{00797373-02AD-62F1-80A8-9F277726B578}"/>
              </a:ext>
            </a:extLst>
          </p:cNvPr>
          <p:cNvSpPr/>
          <p:nvPr/>
        </p:nvSpPr>
        <p:spPr bwMode="auto">
          <a:xfrm>
            <a:off x="7420256" y="3295913"/>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3" name="Oval 22">
            <a:extLst>
              <a:ext uri="{FF2B5EF4-FFF2-40B4-BE49-F238E27FC236}">
                <a16:creationId xmlns:a16="http://schemas.microsoft.com/office/drawing/2014/main" id="{1104316D-C195-6D4C-1DD0-31794AE986CB}"/>
              </a:ext>
            </a:extLst>
          </p:cNvPr>
          <p:cNvSpPr/>
          <p:nvPr/>
        </p:nvSpPr>
        <p:spPr bwMode="auto">
          <a:xfrm>
            <a:off x="8029528" y="3295913"/>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4" name="Oval 23">
            <a:extLst>
              <a:ext uri="{FF2B5EF4-FFF2-40B4-BE49-F238E27FC236}">
                <a16:creationId xmlns:a16="http://schemas.microsoft.com/office/drawing/2014/main" id="{68F9B909-11A4-115A-A92D-02B4567A3B55}"/>
              </a:ext>
            </a:extLst>
          </p:cNvPr>
          <p:cNvSpPr/>
          <p:nvPr/>
        </p:nvSpPr>
        <p:spPr bwMode="auto">
          <a:xfrm>
            <a:off x="8613322" y="3279085"/>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5" name="Oval 24">
            <a:extLst>
              <a:ext uri="{FF2B5EF4-FFF2-40B4-BE49-F238E27FC236}">
                <a16:creationId xmlns:a16="http://schemas.microsoft.com/office/drawing/2014/main" id="{5D8220A3-E633-D7BF-76FD-6E503F162A5C}"/>
              </a:ext>
            </a:extLst>
          </p:cNvPr>
          <p:cNvSpPr/>
          <p:nvPr/>
        </p:nvSpPr>
        <p:spPr bwMode="auto">
          <a:xfrm>
            <a:off x="9228770" y="3279085"/>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6" name="Oval 25">
            <a:extLst>
              <a:ext uri="{FF2B5EF4-FFF2-40B4-BE49-F238E27FC236}">
                <a16:creationId xmlns:a16="http://schemas.microsoft.com/office/drawing/2014/main" id="{10A55CBF-8DF2-6243-45B8-E5D49DAFDDA1}"/>
              </a:ext>
            </a:extLst>
          </p:cNvPr>
          <p:cNvSpPr/>
          <p:nvPr/>
        </p:nvSpPr>
        <p:spPr bwMode="auto">
          <a:xfrm>
            <a:off x="9813854" y="3279085"/>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7" name="Oval 26">
            <a:extLst>
              <a:ext uri="{FF2B5EF4-FFF2-40B4-BE49-F238E27FC236}">
                <a16:creationId xmlns:a16="http://schemas.microsoft.com/office/drawing/2014/main" id="{D0DF48A0-8F54-5CEE-48DD-B76BD2779A97}"/>
              </a:ext>
            </a:extLst>
          </p:cNvPr>
          <p:cNvSpPr/>
          <p:nvPr/>
        </p:nvSpPr>
        <p:spPr bwMode="auto">
          <a:xfrm>
            <a:off x="10449986" y="3290907"/>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8" name="Text Placeholder 9">
            <a:extLst>
              <a:ext uri="{FF2B5EF4-FFF2-40B4-BE49-F238E27FC236}">
                <a16:creationId xmlns:a16="http://schemas.microsoft.com/office/drawing/2014/main" id="{EDC4780D-E3C4-1C7E-F585-BB029ED376EB}"/>
              </a:ext>
            </a:extLst>
          </p:cNvPr>
          <p:cNvSpPr txBox="1">
            <a:spLocks/>
          </p:cNvSpPr>
          <p:nvPr/>
        </p:nvSpPr>
        <p:spPr>
          <a:xfrm>
            <a:off x="5704459" y="3606617"/>
            <a:ext cx="5805681" cy="430335"/>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Weekly AI Coffee Breaks – </a:t>
            </a:r>
            <a:r>
              <a:rPr kumimoji="0" lang="en-US" sz="12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guilty-free informal space for participants to share experiences with Generative AI and opportunity to learn from each other's successes and failures.</a:t>
            </a:r>
          </a:p>
        </p:txBody>
      </p:sp>
      <p:sp>
        <p:nvSpPr>
          <p:cNvPr id="29" name="Oval 28">
            <a:extLst>
              <a:ext uri="{FF2B5EF4-FFF2-40B4-BE49-F238E27FC236}">
                <a16:creationId xmlns:a16="http://schemas.microsoft.com/office/drawing/2014/main" id="{0CC9F435-76A0-62D2-CAB8-53B0EEF3A25C}"/>
              </a:ext>
            </a:extLst>
          </p:cNvPr>
          <p:cNvSpPr/>
          <p:nvPr/>
        </p:nvSpPr>
        <p:spPr bwMode="auto">
          <a:xfrm>
            <a:off x="11032462" y="3289356"/>
            <a:ext cx="207034" cy="213573"/>
          </a:xfrm>
          <a:prstGeom prst="ellipse">
            <a:avLst/>
          </a:prstGeom>
          <a:solidFill>
            <a:schemeClr val="accent4"/>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cxnSp>
        <p:nvCxnSpPr>
          <p:cNvPr id="30" name="Straight Connector 29">
            <a:extLst>
              <a:ext uri="{FF2B5EF4-FFF2-40B4-BE49-F238E27FC236}">
                <a16:creationId xmlns:a16="http://schemas.microsoft.com/office/drawing/2014/main" id="{01C9BECC-13F4-0FDF-DDE4-17F65E521672}"/>
              </a:ext>
            </a:extLst>
          </p:cNvPr>
          <p:cNvCxnSpPr>
            <a:cxnSpLocks/>
            <a:stCxn id="31" idx="6"/>
            <a:endCxn id="35" idx="2"/>
          </p:cNvCxnSpPr>
          <p:nvPr/>
        </p:nvCxnSpPr>
        <p:spPr>
          <a:xfrm flipV="1">
            <a:off x="6431215" y="4302725"/>
            <a:ext cx="4610268" cy="8144"/>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F81D304-C672-45BA-81D9-5FBDEBA38B5C}"/>
              </a:ext>
            </a:extLst>
          </p:cNvPr>
          <p:cNvSpPr/>
          <p:nvPr/>
        </p:nvSpPr>
        <p:spPr bwMode="auto">
          <a:xfrm>
            <a:off x="6224181" y="4204082"/>
            <a:ext cx="207034" cy="213573"/>
          </a:xfrm>
          <a:prstGeom prst="ellipse">
            <a:avLst/>
          </a:prstGeom>
          <a:solidFill>
            <a:schemeClr val="accent6">
              <a:lumMod val="75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2" name="Oval 31">
            <a:extLst>
              <a:ext uri="{FF2B5EF4-FFF2-40B4-BE49-F238E27FC236}">
                <a16:creationId xmlns:a16="http://schemas.microsoft.com/office/drawing/2014/main" id="{DEF96B0C-53A6-4B00-E36D-C70E1EF83749}"/>
              </a:ext>
            </a:extLst>
          </p:cNvPr>
          <p:cNvSpPr/>
          <p:nvPr/>
        </p:nvSpPr>
        <p:spPr bwMode="auto">
          <a:xfrm>
            <a:off x="7429277" y="4202495"/>
            <a:ext cx="207034" cy="213573"/>
          </a:xfrm>
          <a:prstGeom prst="ellipse">
            <a:avLst/>
          </a:prstGeom>
          <a:solidFill>
            <a:schemeClr val="accent6">
              <a:lumMod val="75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3" name="Oval 32">
            <a:extLst>
              <a:ext uri="{FF2B5EF4-FFF2-40B4-BE49-F238E27FC236}">
                <a16:creationId xmlns:a16="http://schemas.microsoft.com/office/drawing/2014/main" id="{D002281B-EC8B-D0A2-B8DD-09C17064C67F}"/>
              </a:ext>
            </a:extLst>
          </p:cNvPr>
          <p:cNvSpPr/>
          <p:nvPr/>
        </p:nvSpPr>
        <p:spPr bwMode="auto">
          <a:xfrm>
            <a:off x="8622343" y="4185667"/>
            <a:ext cx="207034" cy="213573"/>
          </a:xfrm>
          <a:prstGeom prst="ellipse">
            <a:avLst/>
          </a:prstGeom>
          <a:solidFill>
            <a:schemeClr val="accent6">
              <a:lumMod val="75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4" name="Oval 33">
            <a:extLst>
              <a:ext uri="{FF2B5EF4-FFF2-40B4-BE49-F238E27FC236}">
                <a16:creationId xmlns:a16="http://schemas.microsoft.com/office/drawing/2014/main" id="{74CDCB4F-BBC0-4009-EB5C-1A8707BF8452}"/>
              </a:ext>
            </a:extLst>
          </p:cNvPr>
          <p:cNvSpPr/>
          <p:nvPr/>
        </p:nvSpPr>
        <p:spPr bwMode="auto">
          <a:xfrm>
            <a:off x="9822875" y="4185667"/>
            <a:ext cx="207034" cy="213573"/>
          </a:xfrm>
          <a:prstGeom prst="ellipse">
            <a:avLst/>
          </a:prstGeom>
          <a:solidFill>
            <a:schemeClr val="accent6">
              <a:lumMod val="75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5" name="Oval 34">
            <a:extLst>
              <a:ext uri="{FF2B5EF4-FFF2-40B4-BE49-F238E27FC236}">
                <a16:creationId xmlns:a16="http://schemas.microsoft.com/office/drawing/2014/main" id="{24F7CF15-C853-5824-13C3-13B74E51E04A}"/>
              </a:ext>
            </a:extLst>
          </p:cNvPr>
          <p:cNvSpPr/>
          <p:nvPr/>
        </p:nvSpPr>
        <p:spPr bwMode="auto">
          <a:xfrm>
            <a:off x="11041483" y="4195938"/>
            <a:ext cx="207034" cy="213573"/>
          </a:xfrm>
          <a:prstGeom prst="ellipse">
            <a:avLst/>
          </a:prstGeom>
          <a:solidFill>
            <a:schemeClr val="accent6">
              <a:lumMod val="75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cxnSp>
        <p:nvCxnSpPr>
          <p:cNvPr id="36" name="Straight Connector 35">
            <a:extLst>
              <a:ext uri="{FF2B5EF4-FFF2-40B4-BE49-F238E27FC236}">
                <a16:creationId xmlns:a16="http://schemas.microsoft.com/office/drawing/2014/main" id="{3F36EAFB-0C26-8892-2AAC-261E3ECE7420}"/>
              </a:ext>
            </a:extLst>
          </p:cNvPr>
          <p:cNvCxnSpPr>
            <a:cxnSpLocks/>
            <a:stCxn id="37" idx="6"/>
            <a:endCxn id="39" idx="2"/>
          </p:cNvCxnSpPr>
          <p:nvPr/>
        </p:nvCxnSpPr>
        <p:spPr>
          <a:xfrm>
            <a:off x="5920614" y="5366000"/>
            <a:ext cx="460758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912C9D9-AD6C-57C5-0FCF-6B825B7CE5E4}"/>
              </a:ext>
            </a:extLst>
          </p:cNvPr>
          <p:cNvSpPr/>
          <p:nvPr/>
        </p:nvSpPr>
        <p:spPr bwMode="auto">
          <a:xfrm>
            <a:off x="5713580" y="5259213"/>
            <a:ext cx="207034" cy="213573"/>
          </a:xfrm>
          <a:prstGeom prst="ellipse">
            <a:avLst/>
          </a:prstGeom>
          <a:solidFill>
            <a:schemeClr val="accent2">
              <a:lumMod val="75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8" name="Oval 37">
            <a:extLst>
              <a:ext uri="{FF2B5EF4-FFF2-40B4-BE49-F238E27FC236}">
                <a16:creationId xmlns:a16="http://schemas.microsoft.com/office/drawing/2014/main" id="{EA62D152-6F45-4B2F-4D75-330471C194B1}"/>
              </a:ext>
            </a:extLst>
          </p:cNvPr>
          <p:cNvSpPr/>
          <p:nvPr/>
        </p:nvSpPr>
        <p:spPr bwMode="auto">
          <a:xfrm>
            <a:off x="8147175" y="5252145"/>
            <a:ext cx="207034" cy="213573"/>
          </a:xfrm>
          <a:prstGeom prst="ellipse">
            <a:avLst/>
          </a:prstGeom>
          <a:solidFill>
            <a:schemeClr val="accent2">
              <a:lumMod val="75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9" name="Oval 38">
            <a:extLst>
              <a:ext uri="{FF2B5EF4-FFF2-40B4-BE49-F238E27FC236}">
                <a16:creationId xmlns:a16="http://schemas.microsoft.com/office/drawing/2014/main" id="{32105549-839F-88FE-C8D2-9BAEECED32C1}"/>
              </a:ext>
            </a:extLst>
          </p:cNvPr>
          <p:cNvSpPr/>
          <p:nvPr/>
        </p:nvSpPr>
        <p:spPr bwMode="auto">
          <a:xfrm>
            <a:off x="10528195" y="5259213"/>
            <a:ext cx="207034" cy="213573"/>
          </a:xfrm>
          <a:prstGeom prst="ellipse">
            <a:avLst/>
          </a:prstGeom>
          <a:solidFill>
            <a:schemeClr val="accent2">
              <a:lumMod val="75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0" name="Rectangle: Rounded Corners 28">
            <a:extLst>
              <a:ext uri="{FF2B5EF4-FFF2-40B4-BE49-F238E27FC236}">
                <a16:creationId xmlns:a16="http://schemas.microsoft.com/office/drawing/2014/main" id="{B834927C-BAD0-3707-1837-6F422210B037}"/>
              </a:ext>
            </a:extLst>
          </p:cNvPr>
          <p:cNvSpPr/>
          <p:nvPr/>
        </p:nvSpPr>
        <p:spPr>
          <a:xfrm>
            <a:off x="5508194" y="2673002"/>
            <a:ext cx="5805681" cy="452231"/>
          </a:xfrm>
          <a:prstGeom prst="homePlate">
            <a:avLst/>
          </a:prstGeom>
          <a:gradFill flip="none" rotWithShape="1">
            <a:gsLst>
              <a:gs pos="0">
                <a:schemeClr val="accent2">
                  <a:lumMod val="75000"/>
                </a:schemeClr>
              </a:gs>
              <a:gs pos="100000">
                <a:srgbClr val="92D050">
                  <a:alpha val="17953"/>
                </a:srgbClr>
              </a:gs>
              <a:gs pos="100000">
                <a:schemeClr val="accent2"/>
              </a:gs>
            </a:gsLst>
            <a:lin ang="0" scaled="1"/>
            <a:tileRect/>
          </a:gradFill>
          <a:ln w="12700" cap="flat" cmpd="sng" algn="ctr">
            <a:noFill/>
            <a:prstDash val="solid"/>
            <a:miter lim="800000"/>
          </a:ln>
          <a:effectLst/>
        </p:spPr>
        <p:txBody>
          <a:bodyPr spcFirstLastPara="0" vert="horz" wrap="square" lIns="36000" tIns="55585" rIns="36000" bIns="55585" numCol="1" spcCol="1270" anchor="ctr" anchorCtr="0">
            <a:noAutofit/>
          </a:bodyPr>
          <a:lstStyle/>
          <a:p>
            <a:pPr marL="0" marR="0" lvl="0" indent="0" algn="ctr" defTabSz="414856"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Calibri"/>
                <a:cs typeface="Calibri" panose="020F0502020204030204" pitchFamily="34" charset="0"/>
              </a:rPr>
              <a:t>On demand ongoing hands-on Q&amp;A and “pair</a:t>
            </a:r>
            <a:r>
              <a:rPr kumimoji="0" lang="ru-RU" sz="1200" b="0" i="0" u="none" strike="noStrike" kern="0" cap="none" spc="0" normalizeH="0" baseline="0" noProof="0">
                <a:ln>
                  <a:noFill/>
                </a:ln>
                <a:solidFill>
                  <a:srgbClr val="FFFFFF"/>
                </a:solidFill>
                <a:effectLst/>
                <a:uLnTx/>
                <a:uFillTx/>
                <a:latin typeface="Calibri" panose="020F0502020204030204"/>
                <a:ea typeface="Calibri"/>
                <a:cs typeface="Calibri" panose="020F0502020204030204" pitchFamily="34" charset="0"/>
              </a:rPr>
              <a:t>-</a:t>
            </a:r>
            <a:r>
              <a:rPr kumimoji="0" lang="en-US" sz="1200" b="0" i="0" u="none" strike="noStrike" kern="0" cap="none" spc="0" normalizeH="0" baseline="0" noProof="0">
                <a:ln>
                  <a:noFill/>
                </a:ln>
                <a:solidFill>
                  <a:srgbClr val="FFFFFF"/>
                </a:solidFill>
                <a:effectLst/>
                <a:uLnTx/>
                <a:uFillTx/>
                <a:latin typeface="Calibri" panose="020F0502020204030204"/>
                <a:ea typeface="Calibri"/>
                <a:cs typeface="Calibri" panose="020F0502020204030204" pitchFamily="34" charset="0"/>
              </a:rPr>
              <a:t>programming” sessions</a:t>
            </a:r>
          </a:p>
        </p:txBody>
      </p:sp>
      <p:cxnSp>
        <p:nvCxnSpPr>
          <p:cNvPr id="41" name="Straight Connector 40">
            <a:extLst>
              <a:ext uri="{FF2B5EF4-FFF2-40B4-BE49-F238E27FC236}">
                <a16:creationId xmlns:a16="http://schemas.microsoft.com/office/drawing/2014/main" id="{D4D770C7-95D1-2D6E-C471-522481C6331A}"/>
              </a:ext>
            </a:extLst>
          </p:cNvPr>
          <p:cNvCxnSpPr>
            <a:cxnSpLocks/>
          </p:cNvCxnSpPr>
          <p:nvPr/>
        </p:nvCxnSpPr>
        <p:spPr>
          <a:xfrm>
            <a:off x="5741861" y="3509486"/>
            <a:ext cx="0" cy="494881"/>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0008DFB-C47F-8377-B7F8-FC17F53D201F}"/>
              </a:ext>
            </a:extLst>
          </p:cNvPr>
          <p:cNvCxnSpPr/>
          <p:nvPr/>
        </p:nvCxnSpPr>
        <p:spPr>
          <a:xfrm>
            <a:off x="6325976" y="4406308"/>
            <a:ext cx="0" cy="633029"/>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EB8588-0294-31B0-906F-5CC2642157AF}"/>
              </a:ext>
            </a:extLst>
          </p:cNvPr>
          <p:cNvCxnSpPr>
            <a:cxnSpLocks/>
          </p:cNvCxnSpPr>
          <p:nvPr/>
        </p:nvCxnSpPr>
        <p:spPr>
          <a:xfrm>
            <a:off x="5805522" y="5472786"/>
            <a:ext cx="0" cy="537694"/>
          </a:xfrm>
          <a:prstGeom prst="line">
            <a:avLst/>
          </a:prstGeom>
          <a:ln w="63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44" name="Text Placeholder 9">
            <a:extLst>
              <a:ext uri="{FF2B5EF4-FFF2-40B4-BE49-F238E27FC236}">
                <a16:creationId xmlns:a16="http://schemas.microsoft.com/office/drawing/2014/main" id="{D2553076-34C0-B0D8-C3C8-4312D596F115}"/>
              </a:ext>
            </a:extLst>
          </p:cNvPr>
          <p:cNvSpPr txBox="1">
            <a:spLocks/>
          </p:cNvSpPr>
          <p:nvPr/>
        </p:nvSpPr>
        <p:spPr>
          <a:xfrm>
            <a:off x="6326060" y="4458692"/>
            <a:ext cx="5083216" cy="644737"/>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Bi-weekly AI Retrospectives</a:t>
            </a:r>
            <a:r>
              <a:rPr kumimoji="0" lang="en-US" sz="12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 – more formal session to highlight the productivity improvements, adoption success and failures. Review AI Adoption impact on various aspects of SDLC and possible process improvements.</a:t>
            </a:r>
          </a:p>
        </p:txBody>
      </p:sp>
      <p:sp>
        <p:nvSpPr>
          <p:cNvPr id="45" name="Text Placeholder 9">
            <a:extLst>
              <a:ext uri="{FF2B5EF4-FFF2-40B4-BE49-F238E27FC236}">
                <a16:creationId xmlns:a16="http://schemas.microsoft.com/office/drawing/2014/main" id="{49AAAD33-54A2-7326-85F9-CA76DABF9D0F}"/>
              </a:ext>
            </a:extLst>
          </p:cNvPr>
          <p:cNvSpPr txBox="1">
            <a:spLocks/>
          </p:cNvSpPr>
          <p:nvPr/>
        </p:nvSpPr>
        <p:spPr>
          <a:xfrm>
            <a:off x="5840920" y="5488125"/>
            <a:ext cx="5568356" cy="644737"/>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Monthly AI Day </a:t>
            </a:r>
            <a:r>
              <a:rPr kumimoji="0" lang="en-US" sz="12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 a chance to focus whole day on learning new ways Generative AI can be applied to usual tasks, get support from coaches and report findings.</a:t>
            </a:r>
          </a:p>
        </p:txBody>
      </p:sp>
      <p:sp>
        <p:nvSpPr>
          <p:cNvPr id="8" name="Title 2">
            <a:extLst>
              <a:ext uri="{FF2B5EF4-FFF2-40B4-BE49-F238E27FC236}">
                <a16:creationId xmlns:a16="http://schemas.microsoft.com/office/drawing/2014/main" id="{FE14DA6D-2924-3B42-B223-9AE5A3C37FB7}"/>
              </a:ext>
            </a:extLst>
          </p:cNvPr>
          <p:cNvSpPr txBox="1">
            <a:spLocks/>
          </p:cNvSpPr>
          <p:nvPr/>
        </p:nvSpPr>
        <p:spPr>
          <a:xfrm>
            <a:off x="1171456" y="2928230"/>
            <a:ext cx="1461875" cy="215444"/>
          </a:xfrm>
          <a:prstGeom prst="rect">
            <a:avLst/>
          </a:prstGeom>
        </p:spPr>
        <p:txBody>
          <a:bodyPr wrap="none" lIns="0" tIns="0" rIns="0" bIns="0" rtlCol="0" anchor="b">
            <a:spAutoFit/>
          </a:bodyPr>
          <a:lstStyle>
            <a:defPPr>
              <a:defRPr lang="en-US"/>
            </a:defPPr>
            <a:lvl1pPr>
              <a:defRPr sz="1400" b="1">
                <a:gradFill>
                  <a:gsLst>
                    <a:gs pos="0">
                      <a:schemeClr val="accent2"/>
                    </a:gs>
                    <a:gs pos="23000">
                      <a:schemeClr val="accent2">
                        <a:lumMod val="75000"/>
                      </a:schemeClr>
                    </a:gs>
                    <a:gs pos="100000">
                      <a:schemeClr val="accent4"/>
                    </a:gs>
                  </a:gsLst>
                  <a:lin ang="30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418DFF"/>
                    </a:gs>
                    <a:gs pos="23000">
                      <a:srgbClr val="418DFF">
                        <a:lumMod val="75000"/>
                      </a:srgbClr>
                    </a:gs>
                    <a:gs pos="100000">
                      <a:srgbClr val="8353D2"/>
                    </a:gs>
                  </a:gsLst>
                  <a:lin ang="3000000" scaled="0"/>
                </a:gradFill>
                <a:effectLst/>
                <a:uLnTx/>
                <a:uFillTx/>
                <a:latin typeface="Calibri"/>
                <a:ea typeface="Calibri"/>
                <a:cs typeface="Arial"/>
              </a:rPr>
              <a:t>AI Learning Journey</a:t>
            </a:r>
          </a:p>
        </p:txBody>
      </p:sp>
      <p:sp>
        <p:nvSpPr>
          <p:cNvPr id="4" name="Rectangle 3">
            <a:extLst>
              <a:ext uri="{FF2B5EF4-FFF2-40B4-BE49-F238E27FC236}">
                <a16:creationId xmlns:a16="http://schemas.microsoft.com/office/drawing/2014/main" id="{BAAA8C4F-D822-1679-595A-3E06615E00E5}"/>
              </a:ext>
            </a:extLst>
          </p:cNvPr>
          <p:cNvSpPr>
            <a:spLocks noChangeAspect="1"/>
          </p:cNvSpPr>
          <p:nvPr/>
        </p:nvSpPr>
        <p:spPr bwMode="auto">
          <a:xfrm>
            <a:off x="452842" y="2783953"/>
            <a:ext cx="503999" cy="503999"/>
          </a:xfrm>
          <a:prstGeom prst="rect">
            <a:avLst/>
          </a:prstGeom>
          <a:solidFill>
            <a:schemeClr val="accent1"/>
          </a:solidFill>
          <a:ln w="15875">
            <a:gradFill>
              <a:gsLst>
                <a:gs pos="0">
                  <a:schemeClr val="accent2"/>
                </a:gs>
                <a:gs pos="74000">
                  <a:schemeClr val="accent2">
                    <a:lumMod val="75000"/>
                  </a:schemeClr>
                </a:gs>
                <a:gs pos="100000">
                  <a:schemeClr val="accent4"/>
                </a:gs>
              </a:gsLst>
              <a:lin ang="4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5" name="Graphic 4">
            <a:extLst>
              <a:ext uri="{FF2B5EF4-FFF2-40B4-BE49-F238E27FC236}">
                <a16:creationId xmlns:a16="http://schemas.microsoft.com/office/drawing/2014/main" id="{F1DE2A32-34A7-2A37-2C58-76E7E3FF34C5}"/>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488841" y="2819952"/>
            <a:ext cx="432000" cy="432000"/>
          </a:xfrm>
          <a:prstGeom prst="rect">
            <a:avLst/>
          </a:prstGeom>
        </p:spPr>
      </p:pic>
      <p:grpSp>
        <p:nvGrpSpPr>
          <p:cNvPr id="50" name="Group 49">
            <a:extLst>
              <a:ext uri="{FF2B5EF4-FFF2-40B4-BE49-F238E27FC236}">
                <a16:creationId xmlns:a16="http://schemas.microsoft.com/office/drawing/2014/main" id="{7056B58F-C1A7-0C13-CFAF-E5E0A7CA1337}"/>
              </a:ext>
            </a:extLst>
          </p:cNvPr>
          <p:cNvGrpSpPr/>
          <p:nvPr/>
        </p:nvGrpSpPr>
        <p:grpSpPr>
          <a:xfrm>
            <a:off x="452842" y="4432759"/>
            <a:ext cx="1749602" cy="503999"/>
            <a:chOff x="452842" y="4443342"/>
            <a:chExt cx="1749602" cy="503999"/>
          </a:xfrm>
        </p:grpSpPr>
        <p:sp>
          <p:nvSpPr>
            <p:cNvPr id="9" name="Title 2">
              <a:extLst>
                <a:ext uri="{FF2B5EF4-FFF2-40B4-BE49-F238E27FC236}">
                  <a16:creationId xmlns:a16="http://schemas.microsoft.com/office/drawing/2014/main" id="{CE0C05DE-3ADB-94DA-E15E-AFBACD0EA5ED}"/>
                </a:ext>
              </a:extLst>
            </p:cNvPr>
            <p:cNvSpPr txBox="1">
              <a:spLocks/>
            </p:cNvSpPr>
            <p:nvPr/>
          </p:nvSpPr>
          <p:spPr>
            <a:xfrm>
              <a:off x="1171456" y="4587619"/>
              <a:ext cx="1030988" cy="215444"/>
            </a:xfrm>
            <a:prstGeom prst="rect">
              <a:avLst/>
            </a:prstGeom>
          </p:spPr>
          <p:txBody>
            <a:bodyPr wrap="none" lIns="0" tIns="0" rIns="0" bIns="0" rtlCol="0" anchor="b">
              <a:spAutoFit/>
            </a:bodyPr>
            <a:lstStyle>
              <a:defPPr>
                <a:defRPr lang="en-US"/>
              </a:defPPr>
              <a:lvl1pPr>
                <a:defRPr sz="1400" b="1">
                  <a:gradFill>
                    <a:gsLst>
                      <a:gs pos="0">
                        <a:schemeClr val="accent2"/>
                      </a:gs>
                      <a:gs pos="23000">
                        <a:schemeClr val="accent2">
                          <a:lumMod val="75000"/>
                        </a:schemeClr>
                      </a:gs>
                      <a:gs pos="100000">
                        <a:schemeClr val="accent4"/>
                      </a:gs>
                    </a:gsLst>
                    <a:lin ang="30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418DFF"/>
                      </a:gs>
                      <a:gs pos="23000">
                        <a:srgbClr val="418DFF">
                          <a:lumMod val="75000"/>
                        </a:srgbClr>
                      </a:gs>
                      <a:gs pos="100000">
                        <a:srgbClr val="8353D2"/>
                      </a:gs>
                    </a:gsLst>
                    <a:lin ang="3000000" scaled="0"/>
                  </a:gradFill>
                  <a:effectLst/>
                  <a:uLnTx/>
                  <a:uFillTx/>
                  <a:latin typeface="Calibri"/>
                  <a:ea typeface="Calibri"/>
                  <a:cs typeface="Arial"/>
                </a:rPr>
                <a:t>AI Workshops</a:t>
              </a:r>
            </a:p>
          </p:txBody>
        </p:sp>
        <p:sp>
          <p:nvSpPr>
            <p:cNvPr id="48" name="Rectangle 47">
              <a:extLst>
                <a:ext uri="{FF2B5EF4-FFF2-40B4-BE49-F238E27FC236}">
                  <a16:creationId xmlns:a16="http://schemas.microsoft.com/office/drawing/2014/main" id="{864A84B3-B842-1CD3-E389-3746CBBB1B9B}"/>
                </a:ext>
              </a:extLst>
            </p:cNvPr>
            <p:cNvSpPr>
              <a:spLocks noChangeAspect="1"/>
            </p:cNvSpPr>
            <p:nvPr/>
          </p:nvSpPr>
          <p:spPr bwMode="auto">
            <a:xfrm>
              <a:off x="452842" y="4443342"/>
              <a:ext cx="503999" cy="503999"/>
            </a:xfrm>
            <a:prstGeom prst="rect">
              <a:avLst/>
            </a:prstGeom>
            <a:solidFill>
              <a:schemeClr val="accent1"/>
            </a:solidFill>
            <a:ln w="15875">
              <a:gradFill>
                <a:gsLst>
                  <a:gs pos="0">
                    <a:schemeClr val="accent2"/>
                  </a:gs>
                  <a:gs pos="74000">
                    <a:schemeClr val="accent2">
                      <a:lumMod val="75000"/>
                    </a:schemeClr>
                  </a:gs>
                  <a:gs pos="100000">
                    <a:schemeClr val="accent4"/>
                  </a:gs>
                </a:gsLst>
                <a:lin ang="4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49" name="Graphic 48">
              <a:extLst>
                <a:ext uri="{FF2B5EF4-FFF2-40B4-BE49-F238E27FC236}">
                  <a16:creationId xmlns:a16="http://schemas.microsoft.com/office/drawing/2014/main" id="{9AABEBF9-9C52-B111-E1E6-5CAC03080A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841" y="4497341"/>
              <a:ext cx="396000" cy="396000"/>
            </a:xfrm>
            <a:prstGeom prst="rect">
              <a:avLst/>
            </a:prstGeom>
          </p:spPr>
        </p:pic>
      </p:grpSp>
      <p:grpSp>
        <p:nvGrpSpPr>
          <p:cNvPr id="55" name="Group 54">
            <a:extLst>
              <a:ext uri="{FF2B5EF4-FFF2-40B4-BE49-F238E27FC236}">
                <a16:creationId xmlns:a16="http://schemas.microsoft.com/office/drawing/2014/main" id="{E5F48B64-BC69-4C16-A721-52C53B43E9B5}"/>
              </a:ext>
            </a:extLst>
          </p:cNvPr>
          <p:cNvGrpSpPr/>
          <p:nvPr/>
        </p:nvGrpSpPr>
        <p:grpSpPr>
          <a:xfrm>
            <a:off x="4283066" y="952500"/>
            <a:ext cx="3543550" cy="503999"/>
            <a:chOff x="452910" y="952500"/>
            <a:chExt cx="3543550" cy="503999"/>
          </a:xfrm>
        </p:grpSpPr>
        <p:sp>
          <p:nvSpPr>
            <p:cNvPr id="17" name="Title 2">
              <a:extLst>
                <a:ext uri="{FF2B5EF4-FFF2-40B4-BE49-F238E27FC236}">
                  <a16:creationId xmlns:a16="http://schemas.microsoft.com/office/drawing/2014/main" id="{3061A74C-8C68-8590-BA2E-B9CFF5764B5F}"/>
                </a:ext>
              </a:extLst>
            </p:cNvPr>
            <p:cNvSpPr txBox="1">
              <a:spLocks/>
            </p:cNvSpPr>
            <p:nvPr/>
          </p:nvSpPr>
          <p:spPr>
            <a:xfrm>
              <a:off x="1171456" y="1096777"/>
              <a:ext cx="2825004" cy="215444"/>
            </a:xfrm>
            <a:prstGeom prst="rect">
              <a:avLst/>
            </a:prstGeom>
          </p:spPr>
          <p:txBody>
            <a:bodyPr wrap="none" lIns="0" tIns="0" rIns="0" bIns="0" rtlCol="0" anchor="b">
              <a:spAutoFit/>
            </a:bodyPr>
            <a:lstStyle>
              <a:defPPr>
                <a:defRPr lang="en-US"/>
              </a:defPPr>
              <a:lvl1pPr>
                <a:defRPr sz="1400" b="1">
                  <a:gradFill>
                    <a:gsLst>
                      <a:gs pos="0">
                        <a:schemeClr val="accent2"/>
                      </a:gs>
                      <a:gs pos="23000">
                        <a:schemeClr val="accent2">
                          <a:lumMod val="75000"/>
                        </a:schemeClr>
                      </a:gs>
                      <a:gs pos="100000">
                        <a:schemeClr val="accent4"/>
                      </a:gs>
                    </a:gsLst>
                    <a:lin ang="30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418DFF"/>
                      </a:gs>
                      <a:gs pos="23000">
                        <a:srgbClr val="418DFF">
                          <a:lumMod val="75000"/>
                        </a:srgbClr>
                      </a:gs>
                      <a:gs pos="100000">
                        <a:srgbClr val="8353D2"/>
                      </a:gs>
                    </a:gsLst>
                    <a:lin ang="3000000" scaled="0"/>
                  </a:gradFill>
                  <a:effectLst/>
                  <a:uLnTx/>
                  <a:uFillTx/>
                  <a:latin typeface="Calibri"/>
                  <a:ea typeface="Calibri"/>
                  <a:cs typeface="Arial"/>
                </a:rPr>
                <a:t>AI Related Activities During Regular PI</a:t>
              </a:r>
            </a:p>
          </p:txBody>
        </p:sp>
        <p:grpSp>
          <p:nvGrpSpPr>
            <p:cNvPr id="54" name="Group 53">
              <a:extLst>
                <a:ext uri="{FF2B5EF4-FFF2-40B4-BE49-F238E27FC236}">
                  <a16:creationId xmlns:a16="http://schemas.microsoft.com/office/drawing/2014/main" id="{67188595-9670-22FA-FFC5-988B1AE43C9D}"/>
                </a:ext>
              </a:extLst>
            </p:cNvPr>
            <p:cNvGrpSpPr/>
            <p:nvPr/>
          </p:nvGrpSpPr>
          <p:grpSpPr>
            <a:xfrm>
              <a:off x="452910" y="952500"/>
              <a:ext cx="503999" cy="503999"/>
              <a:chOff x="4549567" y="513117"/>
              <a:chExt cx="503999" cy="503999"/>
            </a:xfrm>
          </p:grpSpPr>
          <p:sp>
            <p:nvSpPr>
              <p:cNvPr id="52" name="Rectangle 51">
                <a:extLst>
                  <a:ext uri="{FF2B5EF4-FFF2-40B4-BE49-F238E27FC236}">
                    <a16:creationId xmlns:a16="http://schemas.microsoft.com/office/drawing/2014/main" id="{BD459153-C363-71EC-FB07-3A0FA8CD4A52}"/>
                  </a:ext>
                </a:extLst>
              </p:cNvPr>
              <p:cNvSpPr>
                <a:spLocks noChangeAspect="1"/>
              </p:cNvSpPr>
              <p:nvPr/>
            </p:nvSpPr>
            <p:spPr bwMode="auto">
              <a:xfrm>
                <a:off x="4549567" y="513117"/>
                <a:ext cx="503999" cy="503999"/>
              </a:xfrm>
              <a:prstGeom prst="rect">
                <a:avLst/>
              </a:prstGeom>
              <a:solidFill>
                <a:schemeClr val="accent1"/>
              </a:solidFill>
              <a:ln w="15875">
                <a:gradFill>
                  <a:gsLst>
                    <a:gs pos="0">
                      <a:schemeClr val="accent2"/>
                    </a:gs>
                    <a:gs pos="74000">
                      <a:schemeClr val="accent2">
                        <a:lumMod val="75000"/>
                      </a:schemeClr>
                    </a:gs>
                    <a:gs pos="100000">
                      <a:schemeClr val="accent4"/>
                    </a:gs>
                  </a:gsLst>
                  <a:lin ang="4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53" name="Graphic 52">
                <a:extLst>
                  <a:ext uri="{FF2B5EF4-FFF2-40B4-BE49-F238E27FC236}">
                    <a16:creationId xmlns:a16="http://schemas.microsoft.com/office/drawing/2014/main" id="{1E2B84DA-9A2F-4D31-B0EC-6A2346E95B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1566" y="585116"/>
                <a:ext cx="360000" cy="360000"/>
              </a:xfrm>
              <a:prstGeom prst="rect">
                <a:avLst/>
              </a:prstGeom>
            </p:spPr>
          </p:pic>
        </p:grpSp>
      </p:grpSp>
    </p:spTree>
    <p:extLst>
      <p:ext uri="{BB962C8B-B14F-4D97-AF65-F5344CB8AC3E}">
        <p14:creationId xmlns:p14="http://schemas.microsoft.com/office/powerpoint/2010/main" val="257961768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E9A4-0766-C374-22F9-1B00E5AD3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203A4-3F11-DAA3-0E03-56C3D97F48A5}"/>
              </a:ext>
            </a:extLst>
          </p:cNvPr>
          <p:cNvSpPr>
            <a:spLocks noGrp="1"/>
          </p:cNvSpPr>
          <p:nvPr>
            <p:ph type="title"/>
          </p:nvPr>
        </p:nvSpPr>
        <p:spPr>
          <a:xfrm>
            <a:off x="457201" y="723900"/>
            <a:ext cx="4358210" cy="457200"/>
          </a:xfrm>
        </p:spPr>
        <p:txBody>
          <a:bodyPr vert="horz" lIns="0" tIns="0" rIns="0" bIns="0" rtlCol="0" anchor="t">
            <a:noAutofit/>
          </a:bodyPr>
          <a:lstStyle/>
          <a:p>
            <a:r>
              <a:rPr lang="en-US"/>
              <a:t>AI Champions</a:t>
            </a:r>
            <a:endParaRPr lang="en-GE"/>
          </a:p>
        </p:txBody>
      </p:sp>
      <p:sp>
        <p:nvSpPr>
          <p:cNvPr id="24" name="Text Placeholder 23">
            <a:extLst>
              <a:ext uri="{FF2B5EF4-FFF2-40B4-BE49-F238E27FC236}">
                <a16:creationId xmlns:a16="http://schemas.microsoft.com/office/drawing/2014/main" id="{F3B53610-58C5-D566-4424-908085165ABF}"/>
              </a:ext>
            </a:extLst>
          </p:cNvPr>
          <p:cNvSpPr>
            <a:spLocks noGrp="1"/>
          </p:cNvSpPr>
          <p:nvPr>
            <p:ph type="body" sz="quarter" idx="15"/>
          </p:nvPr>
        </p:nvSpPr>
        <p:spPr>
          <a:xfrm>
            <a:off x="457200" y="382588"/>
            <a:ext cx="4586288" cy="225425"/>
          </a:xfrm>
        </p:spPr>
        <p:txBody>
          <a:bodyPr vert="horz" lIns="0" tIns="0" rIns="0" bIns="0" rtlCol="0">
            <a:noAutofit/>
          </a:bodyPr>
          <a:lstStyle/>
          <a:p>
            <a:r>
              <a:rPr lang="en-US"/>
              <a:t>Innovation center: People</a:t>
            </a:r>
          </a:p>
        </p:txBody>
      </p:sp>
      <p:grpSp>
        <p:nvGrpSpPr>
          <p:cNvPr id="25" name="Group 24">
            <a:extLst>
              <a:ext uri="{FF2B5EF4-FFF2-40B4-BE49-F238E27FC236}">
                <a16:creationId xmlns:a16="http://schemas.microsoft.com/office/drawing/2014/main" id="{2C76DA8B-7984-4A0D-BC33-1341DDCEA34E}"/>
              </a:ext>
            </a:extLst>
          </p:cNvPr>
          <p:cNvGrpSpPr/>
          <p:nvPr/>
        </p:nvGrpSpPr>
        <p:grpSpPr>
          <a:xfrm>
            <a:off x="3293840" y="1595078"/>
            <a:ext cx="5604319" cy="3240000"/>
            <a:chOff x="3293840" y="2197469"/>
            <a:chExt cx="5604319" cy="3240000"/>
          </a:xfrm>
        </p:grpSpPr>
        <p:sp>
          <p:nvSpPr>
            <p:cNvPr id="6" name="Oval 5">
              <a:extLst>
                <a:ext uri="{FF2B5EF4-FFF2-40B4-BE49-F238E27FC236}">
                  <a16:creationId xmlns:a16="http://schemas.microsoft.com/office/drawing/2014/main" id="{16C9670B-D13B-6584-2636-4BEB063D5458}"/>
                </a:ext>
              </a:extLst>
            </p:cNvPr>
            <p:cNvSpPr/>
            <p:nvPr/>
          </p:nvSpPr>
          <p:spPr bwMode="auto">
            <a:xfrm>
              <a:off x="3293840" y="2197469"/>
              <a:ext cx="3184113" cy="3184114"/>
            </a:xfrm>
            <a:prstGeom prst="ellipse">
              <a:avLst/>
            </a:prstGeom>
            <a:noFill/>
            <a:ln>
              <a:solidFill>
                <a:schemeClr val="accent2"/>
              </a:solid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 name="Oval 6">
              <a:extLst>
                <a:ext uri="{FF2B5EF4-FFF2-40B4-BE49-F238E27FC236}">
                  <a16:creationId xmlns:a16="http://schemas.microsoft.com/office/drawing/2014/main" id="{E7088A83-8D3A-34DB-C8C1-681C85FCDB02}"/>
                </a:ext>
              </a:extLst>
            </p:cNvPr>
            <p:cNvSpPr/>
            <p:nvPr/>
          </p:nvSpPr>
          <p:spPr bwMode="auto">
            <a:xfrm>
              <a:off x="5712538" y="2251848"/>
              <a:ext cx="3185621" cy="3185621"/>
            </a:xfrm>
            <a:prstGeom prst="ellipse">
              <a:avLst/>
            </a:prstGeom>
            <a:noFill/>
            <a:ln>
              <a:solidFill>
                <a:schemeClr val="accent4"/>
              </a:solid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11" name="TextBox 10">
              <a:extLst>
                <a:ext uri="{FF2B5EF4-FFF2-40B4-BE49-F238E27FC236}">
                  <a16:creationId xmlns:a16="http://schemas.microsoft.com/office/drawing/2014/main" id="{79119C8E-6911-8443-5CAA-6E75E8C81C18}"/>
                </a:ext>
              </a:extLst>
            </p:cNvPr>
            <p:cNvSpPr txBox="1"/>
            <p:nvPr/>
          </p:nvSpPr>
          <p:spPr>
            <a:xfrm>
              <a:off x="6289608" y="3724964"/>
              <a:ext cx="2213643" cy="192938"/>
            </a:xfrm>
            <a:prstGeom prst="rect">
              <a:avLst/>
            </a:prstGeom>
            <a:noFill/>
          </p:spPr>
          <p:txBody>
            <a:bodyPr wrap="square" lIns="0" tIns="0" rIns="0" bIns="0" rtlCol="0" anchor="ctr">
              <a:noAutofit/>
            </a:bodyPr>
            <a:lstStyle>
              <a:defPPr>
                <a:defRPr lang="en-US"/>
              </a:defPPr>
              <a:lvl1pPr marR="0" lvl="0" indent="0" algn="ctr" fontAlgn="auto">
                <a:lnSpc>
                  <a:spcPct val="110000"/>
                </a:lnSpc>
                <a:spcBef>
                  <a:spcPts val="600"/>
                </a:spcBef>
                <a:spcAft>
                  <a:spcPts val="0"/>
                </a:spcAft>
                <a:buClrTx/>
                <a:buSzTx/>
                <a:buFontTx/>
                <a:buNone/>
                <a:tabLst/>
                <a:defRPr kumimoji="0" sz="1000" b="1" i="0" u="none" strike="noStrike" cap="none" spc="0" normalizeH="0" baseline="0">
                  <a:ln>
                    <a:noFill/>
                  </a:ln>
                  <a:solidFill>
                    <a:schemeClr val="accent4"/>
                  </a:solidFill>
                  <a:effectLst/>
                  <a:uLnTx/>
                  <a:uFillTx/>
                  <a:latin typeface="Calibri"/>
                  <a:ea typeface="Human Sans" charset="0"/>
                  <a:cs typeface="Human Sans" charset="0"/>
                </a:defRPr>
              </a:lvl1p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8353D2"/>
                  </a:solidFill>
                  <a:effectLst/>
                  <a:uLnTx/>
                  <a:uFillTx/>
                  <a:latin typeface="Calibri"/>
                </a:rPr>
                <a:t>Benefits</a:t>
              </a:r>
            </a:p>
          </p:txBody>
        </p:sp>
        <p:sp>
          <p:nvSpPr>
            <p:cNvPr id="18" name="TextBox 17">
              <a:extLst>
                <a:ext uri="{FF2B5EF4-FFF2-40B4-BE49-F238E27FC236}">
                  <a16:creationId xmlns:a16="http://schemas.microsoft.com/office/drawing/2014/main" id="{A71FE27A-A884-99D9-0350-8E41DDDD64A1}"/>
                </a:ext>
              </a:extLst>
            </p:cNvPr>
            <p:cNvSpPr txBox="1"/>
            <p:nvPr/>
          </p:nvSpPr>
          <p:spPr>
            <a:xfrm>
              <a:off x="3528204" y="3646890"/>
              <a:ext cx="2359988" cy="285271"/>
            </a:xfrm>
            <a:prstGeom prst="rect">
              <a:avLst/>
            </a:prstGeom>
            <a:noFill/>
          </p:spPr>
          <p:txBody>
            <a:bodyPr wrap="square" anchor="ctr">
              <a:no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418DFF"/>
                  </a:solidFill>
                  <a:effectLst/>
                  <a:uLnTx/>
                  <a:uFillTx/>
                  <a:latin typeface="Calibri"/>
                  <a:ea typeface="Human Sans" charset="0"/>
                  <a:cs typeface="Human Sans" charset="0"/>
                </a:rPr>
                <a:t>Responsibilities</a:t>
              </a:r>
            </a:p>
          </p:txBody>
        </p:sp>
        <p:pic>
          <p:nvPicPr>
            <p:cNvPr id="21" name="Graphic 20">
              <a:extLst>
                <a:ext uri="{FF2B5EF4-FFF2-40B4-BE49-F238E27FC236}">
                  <a16:creationId xmlns:a16="http://schemas.microsoft.com/office/drawing/2014/main" id="{514699B0-9A88-DAF4-4859-3AB912DC47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8192" y="3598372"/>
              <a:ext cx="446122" cy="446122"/>
            </a:xfrm>
            <a:prstGeom prst="rect">
              <a:avLst/>
            </a:prstGeom>
          </p:spPr>
        </p:pic>
      </p:grpSp>
      <p:sp>
        <p:nvSpPr>
          <p:cNvPr id="22" name="Text Placeholder 9">
            <a:extLst>
              <a:ext uri="{FF2B5EF4-FFF2-40B4-BE49-F238E27FC236}">
                <a16:creationId xmlns:a16="http://schemas.microsoft.com/office/drawing/2014/main" id="{0678B696-C216-2D62-351E-0C2944551F20}"/>
              </a:ext>
            </a:extLst>
          </p:cNvPr>
          <p:cNvSpPr txBox="1">
            <a:spLocks/>
          </p:cNvSpPr>
          <p:nvPr/>
        </p:nvSpPr>
        <p:spPr>
          <a:xfrm>
            <a:off x="457200" y="1649457"/>
            <a:ext cx="2441732" cy="4411464"/>
          </a:xfrm>
          <a:prstGeom prst="rect">
            <a:avLst/>
          </a:prstGeom>
        </p:spPr>
        <p:txBody>
          <a:bodyPr wrap="square" lIns="0" tIns="0" rIns="0" bIns="0" anchor="ctr">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800"/>
              </a:spcAft>
              <a:buClr>
                <a:srgbClr val="FFFFFF"/>
              </a:buClr>
              <a:buSzTx/>
              <a:buFont typeface="Arial" panose="020B0604020202020204" pitchFamily="34" charset="0"/>
              <a:buChar char="•"/>
              <a:tabLst/>
              <a:defRPr/>
            </a:pPr>
            <a:r>
              <a:rPr kumimoji="0" lang="en-US" sz="1100" b="1" i="0" u="none" strike="noStrike" kern="1200" cap="none" spc="0" normalizeH="0" baseline="0" noProof="0">
                <a:ln>
                  <a:noFill/>
                </a:ln>
                <a:solidFill>
                  <a:srgbClr val="418DFF"/>
                </a:solidFill>
                <a:effectLst/>
                <a:uLnTx/>
                <a:uFillTx/>
                <a:latin typeface="Calibri"/>
                <a:ea typeface="Calibri" panose="020F0502020204030204" pitchFamily="34" charset="0"/>
                <a:cs typeface="Calibri Light"/>
              </a:rPr>
              <a:t>Scope: </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advocate for best practices</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promote knowledge sharing</a:t>
            </a:r>
          </a:p>
          <a:p>
            <a:pPr marL="354330" marR="0" lvl="1" indent="-171450" algn="l" defTabSz="914400"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ensure AI is naturally embedded into day-to-day activities and operations.</a:t>
            </a:r>
          </a:p>
          <a:p>
            <a:pPr marL="171450" marR="0" lvl="0" indent="-171450" algn="l" defTabSz="914400" rtl="0" eaLnBrk="1" fontAlgn="auto" latinLnBrk="0" hangingPunct="1">
              <a:lnSpc>
                <a:spcPct val="100000"/>
              </a:lnSpc>
              <a:spcBef>
                <a:spcPts val="0"/>
              </a:spcBef>
              <a:spcAft>
                <a:spcPts val="800"/>
              </a:spcAft>
              <a:buClr>
                <a:srgbClr val="FFFFFF"/>
              </a:buClr>
              <a:buSzTx/>
              <a:buFont typeface="Arial" panose="020B0604020202020204" pitchFamily="34" charset="0"/>
              <a:buChar char="•"/>
              <a:tabLst/>
              <a:defRPr/>
            </a:pPr>
            <a:r>
              <a:rPr kumimoji="0" lang="en-US" sz="1100" b="1" i="0" u="none" strike="noStrike" kern="1200" cap="none" spc="0" normalizeH="0" baseline="0" noProof="0">
                <a:ln>
                  <a:noFill/>
                </a:ln>
                <a:solidFill>
                  <a:srgbClr val="418DFF"/>
                </a:solidFill>
                <a:effectLst/>
                <a:uLnTx/>
                <a:uFillTx/>
                <a:latin typeface="Calibri"/>
                <a:ea typeface="Calibri" panose="020F0502020204030204" pitchFamily="34" charset="0"/>
                <a:cs typeface="Calibri Light"/>
              </a:rPr>
              <a:t>Profile: </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target already engaged senior engineers and managers</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hands-on practitioners</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individuals with motivation to experiment and drive change</a:t>
            </a:r>
          </a:p>
          <a:p>
            <a:pPr marL="354330" marR="0" lvl="1" indent="-171450" algn="l" defTabSz="914400"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those ready to educate and influence their peers</a:t>
            </a:r>
          </a:p>
          <a:p>
            <a:pPr marL="171450" marR="0" lvl="0" indent="-171450" algn="l" defTabSz="914400" rtl="0" eaLnBrk="1" fontAlgn="auto" latinLnBrk="0" hangingPunct="1">
              <a:lnSpc>
                <a:spcPct val="100000"/>
              </a:lnSpc>
              <a:spcBef>
                <a:spcPts val="0"/>
              </a:spcBef>
              <a:spcAft>
                <a:spcPts val="800"/>
              </a:spcAft>
              <a:buClr>
                <a:srgbClr val="FFFFFF"/>
              </a:buClr>
              <a:buSzTx/>
              <a:buFont typeface="Arial" panose="020B0604020202020204" pitchFamily="34" charset="0"/>
              <a:buChar char="•"/>
              <a:tabLst/>
              <a:defRPr/>
            </a:pPr>
            <a:r>
              <a:rPr kumimoji="0" lang="en-US" sz="1100" b="1" i="0" u="none" strike="noStrike" kern="1200" cap="none" spc="0" normalizeH="0" baseline="0" noProof="0">
                <a:ln>
                  <a:noFill/>
                </a:ln>
                <a:solidFill>
                  <a:srgbClr val="418DFF"/>
                </a:solidFill>
                <a:effectLst/>
                <a:uLnTx/>
                <a:uFillTx/>
                <a:latin typeface="Calibri"/>
                <a:ea typeface="Calibri" panose="020F0502020204030204" pitchFamily="34" charset="0"/>
                <a:cs typeface="Calibri Light"/>
              </a:rPr>
              <a:t>Time Commitment:.</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majority of the time should be integrated seamlessly with daily responsibilities</a:t>
            </a:r>
          </a:p>
          <a:p>
            <a:pPr marL="354330" marR="0" lvl="1"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allocate several hours a week for AI research and experimentation</a:t>
            </a:r>
          </a:p>
        </p:txBody>
      </p:sp>
      <p:sp>
        <p:nvSpPr>
          <p:cNvPr id="23" name="Text Placeholder 9">
            <a:extLst>
              <a:ext uri="{FF2B5EF4-FFF2-40B4-BE49-F238E27FC236}">
                <a16:creationId xmlns:a16="http://schemas.microsoft.com/office/drawing/2014/main" id="{1B8DF6DF-EC9C-3635-70DB-D31E684297EA}"/>
              </a:ext>
            </a:extLst>
          </p:cNvPr>
          <p:cNvSpPr txBox="1">
            <a:spLocks/>
          </p:cNvSpPr>
          <p:nvPr/>
        </p:nvSpPr>
        <p:spPr>
          <a:xfrm>
            <a:off x="9246918" y="1755238"/>
            <a:ext cx="2487882" cy="3770263"/>
          </a:xfrm>
          <a:prstGeom prst="rect">
            <a:avLst/>
          </a:prstGeom>
        </p:spPr>
        <p:txBody>
          <a:bodyPr lIns="0" tIns="0" rIns="0" bIns="0" anchor="ctr">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800"/>
              </a:spcAft>
              <a:buClr>
                <a:srgbClr val="FFFFFF"/>
              </a:buClr>
              <a:buSzTx/>
              <a:buFont typeface="Arial" panose="020B0604020202020204" pitchFamily="34" charset="0"/>
              <a:buChar char="•"/>
              <a:tabLst/>
              <a:defRPr/>
            </a:pPr>
            <a:r>
              <a:rPr kumimoji="0" lang="en-US" sz="1100" b="1" i="0" u="none" strike="noStrike" kern="1200" cap="none" spc="0" normalizeH="0" baseline="0" noProof="0">
                <a:ln>
                  <a:noFill/>
                </a:ln>
                <a:solidFill>
                  <a:srgbClr val="8353D2"/>
                </a:solidFill>
                <a:effectLst/>
                <a:uLnTx/>
                <a:uFillTx/>
                <a:latin typeface="Calibri"/>
                <a:ea typeface="Calibri" panose="020F0502020204030204" pitchFamily="34" charset="0"/>
                <a:cs typeface="Calibri Light"/>
              </a:rPr>
              <a:t>Scaling:</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encouraging cross-team collaboration</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cultivating innovative thinking</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promoting continuous learning</a:t>
            </a:r>
          </a:p>
          <a:p>
            <a:pPr marL="354330" marR="0" lvl="1" indent="-171450" algn="l" defTabSz="914400"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developing efficient processes</a:t>
            </a:r>
          </a:p>
          <a:p>
            <a:pPr marL="171450" marR="0" lvl="0" indent="-171450" algn="l" defTabSz="914400" rtl="0" eaLnBrk="1" fontAlgn="auto" latinLnBrk="0" hangingPunct="1">
              <a:lnSpc>
                <a:spcPct val="100000"/>
              </a:lnSpc>
              <a:spcBef>
                <a:spcPts val="0"/>
              </a:spcBef>
              <a:spcAft>
                <a:spcPts val="800"/>
              </a:spcAft>
              <a:buClr>
                <a:srgbClr val="FFFFFF"/>
              </a:buClr>
              <a:buSzTx/>
              <a:buFont typeface="Arial" panose="020B0604020202020204" pitchFamily="34" charset="0"/>
              <a:buChar char="•"/>
              <a:tabLst/>
              <a:defRPr/>
            </a:pPr>
            <a:r>
              <a:rPr kumimoji="0" lang="en-US" sz="1100" b="1" i="0" u="none" strike="noStrike" kern="1200" cap="none" spc="0" normalizeH="0" baseline="0" noProof="0">
                <a:ln>
                  <a:noFill/>
                </a:ln>
                <a:solidFill>
                  <a:srgbClr val="8353D2"/>
                </a:solidFill>
                <a:effectLst/>
                <a:uLnTx/>
                <a:uFillTx/>
                <a:latin typeface="Calibri"/>
                <a:ea typeface="Calibri" panose="020F0502020204030204" pitchFamily="34" charset="0"/>
                <a:cs typeface="Calibri Light"/>
              </a:rPr>
              <a:t>Knowledge Hub: </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acting as knowledge hubs</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sharing experiences</a:t>
            </a:r>
          </a:p>
          <a:p>
            <a:pPr marL="354330" marR="0" lvl="1" indent="-171450" algn="l" defTabSz="914400"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promoting best practices</a:t>
            </a:r>
          </a:p>
          <a:p>
            <a:pPr marL="171450" marR="0" lvl="0" indent="-171450" algn="l" defTabSz="914400" rtl="0" eaLnBrk="1" fontAlgn="auto" latinLnBrk="0" hangingPunct="1">
              <a:lnSpc>
                <a:spcPct val="100000"/>
              </a:lnSpc>
              <a:spcBef>
                <a:spcPts val="0"/>
              </a:spcBef>
              <a:spcAft>
                <a:spcPts val="800"/>
              </a:spcAft>
              <a:buClr>
                <a:srgbClr val="FFFFFF"/>
              </a:buClr>
              <a:buSzTx/>
              <a:buFont typeface="Arial" panose="020B0604020202020204" pitchFamily="34" charset="0"/>
              <a:buChar char="•"/>
              <a:tabLst/>
              <a:defRPr/>
            </a:pPr>
            <a:r>
              <a:rPr kumimoji="0" lang="en-US" sz="1100" b="1" i="0" u="none" strike="noStrike" kern="1200" cap="none" spc="0" normalizeH="0" baseline="0" noProof="0">
                <a:ln>
                  <a:noFill/>
                </a:ln>
                <a:solidFill>
                  <a:srgbClr val="8353D2"/>
                </a:solidFill>
                <a:effectLst/>
                <a:uLnTx/>
                <a:uFillTx/>
                <a:latin typeface="Calibri"/>
                <a:ea typeface="Calibri" panose="020F0502020204030204" pitchFamily="34" charset="0"/>
                <a:cs typeface="Calibri Light"/>
              </a:rPr>
              <a:t>Professional Development: </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upskilling themselves &amp; others</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contributing to professional growth</a:t>
            </a:r>
          </a:p>
          <a:p>
            <a:pPr marL="354330" marR="0" lvl="1" indent="-171450" algn="l" defTabSz="914400"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building &amp; refining AI skills</a:t>
            </a:r>
          </a:p>
          <a:p>
            <a:pPr marL="354330" marR="0" lvl="1" indent="-171450" algn="l" defTabSz="914400"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Light"/>
              </a:rPr>
              <a:t>enhancing career prospects</a:t>
            </a:r>
          </a:p>
        </p:txBody>
      </p:sp>
      <p:sp>
        <p:nvSpPr>
          <p:cNvPr id="27" name="Right Brace 26">
            <a:extLst>
              <a:ext uri="{FF2B5EF4-FFF2-40B4-BE49-F238E27FC236}">
                <a16:creationId xmlns:a16="http://schemas.microsoft.com/office/drawing/2014/main" id="{B470B299-269B-0D90-FFB0-A9EAB1F77077}"/>
              </a:ext>
            </a:extLst>
          </p:cNvPr>
          <p:cNvSpPr/>
          <p:nvPr/>
        </p:nvSpPr>
        <p:spPr>
          <a:xfrm rot="5400000">
            <a:off x="5814080" y="2364423"/>
            <a:ext cx="563831" cy="5604319"/>
          </a:xfrm>
          <a:prstGeom prst="rightBrace">
            <a:avLst>
              <a:gd name="adj1" fmla="val 72739"/>
              <a:gd name="adj2" fmla="val 50000"/>
            </a:avLst>
          </a:prstGeom>
          <a:ln w="63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8" name="TextBox 27">
            <a:extLst>
              <a:ext uri="{FF2B5EF4-FFF2-40B4-BE49-F238E27FC236}">
                <a16:creationId xmlns:a16="http://schemas.microsoft.com/office/drawing/2014/main" id="{F8563A95-FD56-63B3-43F2-29C4769C7EA1}"/>
              </a:ext>
            </a:extLst>
          </p:cNvPr>
          <p:cNvSpPr txBox="1"/>
          <p:nvPr/>
        </p:nvSpPr>
        <p:spPr>
          <a:xfrm>
            <a:off x="4115295" y="5652094"/>
            <a:ext cx="3961400" cy="369332"/>
          </a:xfrm>
          <a:prstGeom prst="rect">
            <a:avLst/>
          </a:prstGeom>
        </p:spPr>
        <p:txBody>
          <a:bodyPr wrap="square" lIns="0" tIns="0" rIns="0" bIns="0" rtlCol="0" anchor="ctr">
            <a:spAutoFit/>
          </a:bodyPr>
          <a:lstStyle>
            <a:defPPr>
              <a:defRPr lang="en-US"/>
            </a:defPPr>
            <a:lvl1pPr>
              <a:defRPr sz="12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418DFF"/>
                    </a:gs>
                    <a:gs pos="41000">
                      <a:srgbClr val="418DFF">
                        <a:lumMod val="75000"/>
                      </a:srgbClr>
                    </a:gs>
                    <a:gs pos="100000">
                      <a:srgbClr val="8353D2"/>
                    </a:gs>
                  </a:gsLst>
                  <a:lin ang="4200000" scaled="0"/>
                </a:gradFill>
                <a:effectLst/>
                <a:uLnTx/>
                <a:uFillTx/>
                <a:latin typeface="Calibri"/>
                <a:ea typeface="Calibri"/>
                <a:cs typeface="Arial"/>
              </a:rPr>
              <a:t>Use Cases, Tips &amp; Tricks, Tools, Processes, Knowledge Base, Professional Development, Scale</a:t>
            </a:r>
          </a:p>
        </p:txBody>
      </p:sp>
      <p:sp>
        <p:nvSpPr>
          <p:cNvPr id="3" name="Rounded Rectangle 2">
            <a:extLst>
              <a:ext uri="{FF2B5EF4-FFF2-40B4-BE49-F238E27FC236}">
                <a16:creationId xmlns:a16="http://schemas.microsoft.com/office/drawing/2014/main" id="{F442F82E-A6E2-EE04-00E7-0D0C64B75DEB}"/>
              </a:ext>
            </a:extLst>
          </p:cNvPr>
          <p:cNvSpPr/>
          <p:nvPr/>
        </p:nvSpPr>
        <p:spPr bwMode="auto">
          <a:xfrm>
            <a:off x="457200" y="1188724"/>
            <a:ext cx="2441732" cy="288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a:ea typeface="Calibri"/>
                <a:cs typeface="Arial"/>
              </a:rPr>
              <a:t>Drive AI Initiates</a:t>
            </a:r>
          </a:p>
        </p:txBody>
      </p:sp>
      <p:sp>
        <p:nvSpPr>
          <p:cNvPr id="4" name="Rounded Rectangle 3">
            <a:extLst>
              <a:ext uri="{FF2B5EF4-FFF2-40B4-BE49-F238E27FC236}">
                <a16:creationId xmlns:a16="http://schemas.microsoft.com/office/drawing/2014/main" id="{1AACD8AF-1ED5-E5DB-BEAA-FCAB9636DC81}"/>
              </a:ext>
            </a:extLst>
          </p:cNvPr>
          <p:cNvSpPr/>
          <p:nvPr/>
        </p:nvSpPr>
        <p:spPr bwMode="auto">
          <a:xfrm>
            <a:off x="9246918" y="1188724"/>
            <a:ext cx="2441732" cy="288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a:ea typeface="Calibri"/>
                <a:cs typeface="Arial"/>
              </a:rPr>
              <a:t>Foster AI Culture</a:t>
            </a:r>
          </a:p>
        </p:txBody>
      </p:sp>
    </p:spTree>
    <p:extLst>
      <p:ext uri="{BB962C8B-B14F-4D97-AF65-F5344CB8AC3E}">
        <p14:creationId xmlns:p14="http://schemas.microsoft.com/office/powerpoint/2010/main" val="222340315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7A59-E41D-F9EB-51D7-08B11807D1FA}"/>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E3CD563A-5C81-0631-A34C-4DC5F00E29B0}"/>
              </a:ext>
            </a:extLst>
          </p:cNvPr>
          <p:cNvSpPr txBox="1"/>
          <p:nvPr/>
        </p:nvSpPr>
        <p:spPr>
          <a:xfrm>
            <a:off x="456590" y="1885642"/>
            <a:ext cx="3765706" cy="3447482"/>
          </a:xfrm>
          <a:prstGeom prst="rect">
            <a:avLst/>
          </a:prstGeom>
          <a:noFill/>
        </p:spPr>
        <p:txBody>
          <a:bodyPr wrap="square" lIns="0" tIns="0" rIns="0" bIns="0" rtlCol="0">
            <a:noAutofit/>
          </a:bodyPr>
          <a:lstStyle/>
          <a:p>
            <a:pPr marL="0" marR="0" lvl="0" indent="0" algn="l" defTabSz="914400" rtl="0" eaLnBrk="1" fontAlgn="auto" latinLnBrk="0" hangingPunct="1">
              <a:lnSpc>
                <a:spcPct val="11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Governance ensures responsible and ethical AI use within the organization. It sets clear AI policies, guidelines, and standards, defines roles, manages data privacy, and ensures accountability and transparency. </a:t>
            </a:r>
          </a:p>
          <a:p>
            <a:pPr marL="213750" marR="0" lvl="0" indent="-2137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Ensures accountability and transparency</a:t>
            </a:r>
          </a:p>
          <a:p>
            <a:pPr marL="213750" marR="0" lvl="0" indent="-2137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Includes reporting and stakeholder meetings</a:t>
            </a:r>
          </a:p>
          <a:p>
            <a:pPr marL="213750" marR="0" lvl="0" indent="-2137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Ensures AI usage transparency</a:t>
            </a:r>
          </a:p>
          <a:p>
            <a:pPr marL="213750" marR="0" lvl="0" indent="-2137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Manages risks and legal compliance</a:t>
            </a:r>
          </a:p>
          <a:p>
            <a:pPr marL="213750" marR="0" lvl="0" indent="-2137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Aligns AI with organizational goals</a:t>
            </a:r>
          </a:p>
          <a:p>
            <a:pPr marL="213750" marR="0" lvl="0" indent="-213750" algn="l" defTabSz="914400" rtl="0" eaLnBrk="1" fontAlgn="auto" latinLnBrk="0" hangingPunct="1">
              <a:lnSpc>
                <a:spcPct val="11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Builds trust and ensures AI initiative sustainability</a:t>
            </a:r>
          </a:p>
        </p:txBody>
      </p:sp>
      <p:sp>
        <p:nvSpPr>
          <p:cNvPr id="3" name="Title 1">
            <a:extLst>
              <a:ext uri="{FF2B5EF4-FFF2-40B4-BE49-F238E27FC236}">
                <a16:creationId xmlns:a16="http://schemas.microsoft.com/office/drawing/2014/main" id="{E96C1A65-E893-0095-3FEF-839221D0DD24}"/>
              </a:ext>
            </a:extLst>
          </p:cNvPr>
          <p:cNvSpPr>
            <a:spLocks noGrp="1"/>
          </p:cNvSpPr>
          <p:nvPr>
            <p:ph type="title"/>
          </p:nvPr>
        </p:nvSpPr>
        <p:spPr>
          <a:xfrm>
            <a:off x="457201" y="723900"/>
            <a:ext cx="4471896" cy="1200150"/>
          </a:xfrm>
        </p:spPr>
        <p:txBody>
          <a:bodyPr/>
          <a:lstStyle/>
          <a:p>
            <a:r>
              <a:rPr lang="en-US"/>
              <a:t>Maximizing AI Adoption in Enterprises Through Effective Organizational Change Management </a:t>
            </a:r>
          </a:p>
        </p:txBody>
      </p:sp>
      <p:sp>
        <p:nvSpPr>
          <p:cNvPr id="2" name="Text Placeholder 1">
            <a:extLst>
              <a:ext uri="{FF2B5EF4-FFF2-40B4-BE49-F238E27FC236}">
                <a16:creationId xmlns:a16="http://schemas.microsoft.com/office/drawing/2014/main" id="{47815B30-286A-DF26-EC2D-2F4611409415}"/>
              </a:ext>
            </a:extLst>
          </p:cNvPr>
          <p:cNvSpPr>
            <a:spLocks noGrp="1"/>
          </p:cNvSpPr>
          <p:nvPr>
            <p:ph type="body" sz="quarter" idx="15"/>
          </p:nvPr>
        </p:nvSpPr>
        <p:spPr/>
        <p:txBody>
          <a:bodyPr/>
          <a:lstStyle/>
          <a:p>
            <a:r>
              <a:rPr lang="en-US"/>
              <a:t>Innovation center: People</a:t>
            </a:r>
          </a:p>
        </p:txBody>
      </p:sp>
      <p:sp>
        <p:nvSpPr>
          <p:cNvPr id="5" name="Oval 4">
            <a:extLst>
              <a:ext uri="{FF2B5EF4-FFF2-40B4-BE49-F238E27FC236}">
                <a16:creationId xmlns:a16="http://schemas.microsoft.com/office/drawing/2014/main" id="{9BA85964-5498-216D-A5A6-81666EAD410D}"/>
              </a:ext>
            </a:extLst>
          </p:cNvPr>
          <p:cNvSpPr/>
          <p:nvPr/>
        </p:nvSpPr>
        <p:spPr bwMode="auto">
          <a:xfrm>
            <a:off x="6796011" y="1309059"/>
            <a:ext cx="2304000" cy="2304000"/>
          </a:xfrm>
          <a:prstGeom prst="ellipse">
            <a:avLst/>
          </a:prstGeom>
          <a:solidFill>
            <a:schemeClr val="accent4">
              <a:alpha val="10000"/>
            </a:schemeClr>
          </a:solidFill>
          <a:ln>
            <a:solidFill>
              <a:schemeClr val="accent4"/>
            </a:solid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6" name="TextBox 5">
            <a:extLst>
              <a:ext uri="{FF2B5EF4-FFF2-40B4-BE49-F238E27FC236}">
                <a16:creationId xmlns:a16="http://schemas.microsoft.com/office/drawing/2014/main" id="{1BC4CE9D-62F6-BAD3-0F3A-D99AD68D31D4}"/>
              </a:ext>
            </a:extLst>
          </p:cNvPr>
          <p:cNvSpPr txBox="1"/>
          <p:nvPr/>
        </p:nvSpPr>
        <p:spPr>
          <a:xfrm>
            <a:off x="7202752" y="2263024"/>
            <a:ext cx="1490519" cy="396070"/>
          </a:xfrm>
          <a:prstGeom prst="rect">
            <a:avLst/>
          </a:prstGeom>
          <a:noFill/>
        </p:spPr>
        <p:txBody>
          <a:bodyPr wrap="square" lIns="0" tIns="0" rIns="0" bIns="0" rtlCol="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all" spc="300" normalizeH="0" baseline="0" noProof="0">
                <a:ln>
                  <a:noFill/>
                </a:ln>
                <a:solidFill>
                  <a:srgbClr val="8353D2"/>
                </a:solidFill>
                <a:effectLst/>
                <a:uLnTx/>
                <a:uFillTx/>
                <a:latin typeface="Calibri" panose="020F0502020204030204" pitchFamily="34" charset="0"/>
                <a:ea typeface="Calibri" panose="020F0502020204030204" pitchFamily="34" charset="0"/>
                <a:cs typeface="Calibri" panose="020F0502020204030204" pitchFamily="34" charset="0"/>
              </a:rPr>
              <a:t>Governance&amp; Monitoring</a:t>
            </a:r>
          </a:p>
        </p:txBody>
      </p:sp>
      <p:sp>
        <p:nvSpPr>
          <p:cNvPr id="8" name="Oval 7">
            <a:extLst>
              <a:ext uri="{FF2B5EF4-FFF2-40B4-BE49-F238E27FC236}">
                <a16:creationId xmlns:a16="http://schemas.microsoft.com/office/drawing/2014/main" id="{046E374B-237F-EAC5-DAA2-BA2CC07DCC6D}"/>
              </a:ext>
            </a:extLst>
          </p:cNvPr>
          <p:cNvSpPr/>
          <p:nvPr/>
        </p:nvSpPr>
        <p:spPr bwMode="auto">
          <a:xfrm>
            <a:off x="7900332" y="3341420"/>
            <a:ext cx="2304000" cy="2304000"/>
          </a:xfrm>
          <a:prstGeom prst="ellipse">
            <a:avLst/>
          </a:prstGeom>
          <a:solidFill>
            <a:schemeClr val="accent6">
              <a:alpha val="10000"/>
            </a:schemeClr>
          </a:solidFill>
          <a:ln>
            <a:solidFill>
              <a:schemeClr val="accent6"/>
            </a:solid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9" name="TextBox 8">
            <a:extLst>
              <a:ext uri="{FF2B5EF4-FFF2-40B4-BE49-F238E27FC236}">
                <a16:creationId xmlns:a16="http://schemas.microsoft.com/office/drawing/2014/main" id="{60C43D62-9462-FDF1-AA73-E6A0D8D4627A}"/>
              </a:ext>
            </a:extLst>
          </p:cNvPr>
          <p:cNvSpPr txBox="1"/>
          <p:nvPr/>
        </p:nvSpPr>
        <p:spPr>
          <a:xfrm>
            <a:off x="8422229" y="4405301"/>
            <a:ext cx="1386947" cy="466680"/>
          </a:xfrm>
          <a:prstGeom prst="rect">
            <a:avLst/>
          </a:prstGeom>
          <a:noFill/>
        </p:spPr>
        <p:txBody>
          <a:bodyPr wrap="square" lIns="0" tIns="0" rIns="0" bIns="0" rtlCol="0">
            <a:no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0B0004020202020204" pitchFamily="34" charset="0"/>
              <a:ea typeface="Human Sans" charset="0"/>
              <a:cs typeface="Human Sans" charset="0"/>
            </a:endParaRPr>
          </a:p>
        </p:txBody>
      </p:sp>
      <p:sp>
        <p:nvSpPr>
          <p:cNvPr id="11" name="Oval 10">
            <a:extLst>
              <a:ext uri="{FF2B5EF4-FFF2-40B4-BE49-F238E27FC236}">
                <a16:creationId xmlns:a16="http://schemas.microsoft.com/office/drawing/2014/main" id="{33B18480-5D3C-C399-54E8-76BA8AEB5EC6}"/>
              </a:ext>
            </a:extLst>
          </p:cNvPr>
          <p:cNvSpPr/>
          <p:nvPr/>
        </p:nvSpPr>
        <p:spPr bwMode="auto">
          <a:xfrm>
            <a:off x="5518707" y="3275281"/>
            <a:ext cx="2376000" cy="2304000"/>
          </a:xfrm>
          <a:prstGeom prst="ellipse">
            <a:avLst/>
          </a:prstGeom>
          <a:solidFill>
            <a:schemeClr val="accent2">
              <a:alpha val="10000"/>
            </a:schemeClr>
          </a:solidFill>
          <a:ln>
            <a:solidFill>
              <a:schemeClr val="accent2"/>
            </a:solid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12" name="TextBox 11">
            <a:extLst>
              <a:ext uri="{FF2B5EF4-FFF2-40B4-BE49-F238E27FC236}">
                <a16:creationId xmlns:a16="http://schemas.microsoft.com/office/drawing/2014/main" id="{72D322D9-0831-1F85-D6BC-86ECC607BFF1}"/>
              </a:ext>
            </a:extLst>
          </p:cNvPr>
          <p:cNvSpPr txBox="1"/>
          <p:nvPr/>
        </p:nvSpPr>
        <p:spPr>
          <a:xfrm>
            <a:off x="8177010" y="4147652"/>
            <a:ext cx="1750644" cy="691536"/>
          </a:xfrm>
          <a:prstGeom prst="rect">
            <a:avLst/>
          </a:prstGeom>
          <a:noFill/>
        </p:spPr>
        <p:txBody>
          <a:bodyPr wrap="square">
            <a:no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all" spc="300" normalizeH="0" baseline="0" noProof="0">
                <a:ln>
                  <a:noFill/>
                </a:ln>
                <a:solidFill>
                  <a:srgbClr val="009CBE"/>
                </a:solidFill>
                <a:effectLst/>
                <a:uLnTx/>
                <a:uFillTx/>
                <a:latin typeface="Calibri" panose="020F0502020204030204" pitchFamily="34" charset="0"/>
                <a:ea typeface="Calibri" panose="020F0502020204030204" pitchFamily="34" charset="0"/>
                <a:cs typeface="Calibri" panose="020F0502020204030204" pitchFamily="34" charset="0"/>
              </a:rPr>
              <a:t>Community &amp; Knowledge Sharing</a:t>
            </a:r>
          </a:p>
        </p:txBody>
      </p:sp>
      <p:sp>
        <p:nvSpPr>
          <p:cNvPr id="13" name="Oval 12">
            <a:extLst>
              <a:ext uri="{FF2B5EF4-FFF2-40B4-BE49-F238E27FC236}">
                <a16:creationId xmlns:a16="http://schemas.microsoft.com/office/drawing/2014/main" id="{C1A25373-0B77-69A7-CDB8-921974C27864}"/>
              </a:ext>
            </a:extLst>
          </p:cNvPr>
          <p:cNvSpPr/>
          <p:nvPr/>
        </p:nvSpPr>
        <p:spPr bwMode="auto">
          <a:xfrm>
            <a:off x="5948679" y="5036404"/>
            <a:ext cx="1440000" cy="1440000"/>
          </a:xfrm>
          <a:prstGeom prst="ellipse">
            <a:avLst/>
          </a:prstGeom>
          <a:solidFill>
            <a:schemeClr val="accent2">
              <a:lumMod val="75000"/>
            </a:schemeClr>
          </a:solidFill>
          <a:ln>
            <a:noFill/>
          </a:ln>
        </p:spPr>
        <p:style>
          <a:lnRef idx="1">
            <a:schemeClr val="accent5"/>
          </a:lnRef>
          <a:fillRef idx="3">
            <a:schemeClr val="accent5"/>
          </a:fillRef>
          <a:effectRef idx="2">
            <a:schemeClr val="accent5"/>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RECOGNITION</a:t>
            </a:r>
          </a:p>
        </p:txBody>
      </p:sp>
      <p:sp>
        <p:nvSpPr>
          <p:cNvPr id="15" name="Oval 14">
            <a:extLst>
              <a:ext uri="{FF2B5EF4-FFF2-40B4-BE49-F238E27FC236}">
                <a16:creationId xmlns:a16="http://schemas.microsoft.com/office/drawing/2014/main" id="{3FA55ADA-9059-327F-49B7-3E644FCCEA48}"/>
              </a:ext>
            </a:extLst>
          </p:cNvPr>
          <p:cNvSpPr/>
          <p:nvPr/>
        </p:nvSpPr>
        <p:spPr bwMode="auto">
          <a:xfrm>
            <a:off x="8654018" y="1108344"/>
            <a:ext cx="1440000" cy="1440000"/>
          </a:xfrm>
          <a:prstGeom prst="ellipse">
            <a:avLst/>
          </a:prstGeom>
          <a:solidFill>
            <a:schemeClr val="accent4">
              <a:lumMod val="75000"/>
            </a:schemeClr>
          </a:solidFill>
          <a:ln>
            <a:noFill/>
          </a:ln>
        </p:spPr>
        <p:style>
          <a:lnRef idx="1">
            <a:schemeClr val="accent5"/>
          </a:lnRef>
          <a:fillRef idx="3">
            <a:schemeClr val="accent5"/>
          </a:fillRef>
          <a:effectRef idx="2">
            <a:schemeClr val="accent5"/>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CHAMPIONS</a:t>
            </a:r>
          </a:p>
        </p:txBody>
      </p:sp>
      <p:sp>
        <p:nvSpPr>
          <p:cNvPr id="16" name="Oval 15">
            <a:extLst>
              <a:ext uri="{FF2B5EF4-FFF2-40B4-BE49-F238E27FC236}">
                <a16:creationId xmlns:a16="http://schemas.microsoft.com/office/drawing/2014/main" id="{EBAB107D-9D2E-212C-F7AF-6E46CA752CA7}"/>
              </a:ext>
            </a:extLst>
          </p:cNvPr>
          <p:cNvSpPr/>
          <p:nvPr/>
        </p:nvSpPr>
        <p:spPr bwMode="auto">
          <a:xfrm>
            <a:off x="9838183" y="3977576"/>
            <a:ext cx="1440000" cy="1440000"/>
          </a:xfrm>
          <a:prstGeom prst="ellipse">
            <a:avLst/>
          </a:prstGeom>
          <a:solidFill>
            <a:schemeClr val="accent6"/>
          </a:solidFill>
          <a:ln>
            <a:noFill/>
            <a:extLst>
              <a:ext uri="{C807C97D-BFC1-408E-A445-0C87EB9F89A2}">
                <ask:lineSketchStyleProps xmlns:ask="http://schemas.microsoft.com/office/drawing/2018/sketchyshapes" sd="1219033472">
                  <a:custGeom>
                    <a:avLst/>
                    <a:gdLst>
                      <a:gd name="connsiteX0" fmla="*/ 0 w 1417983"/>
                      <a:gd name="connsiteY0" fmla="*/ 674732 h 1349463"/>
                      <a:gd name="connsiteX1" fmla="*/ 708992 w 1417983"/>
                      <a:gd name="connsiteY1" fmla="*/ 0 h 1349463"/>
                      <a:gd name="connsiteX2" fmla="*/ 1417984 w 1417983"/>
                      <a:gd name="connsiteY2" fmla="*/ 674732 h 1349463"/>
                      <a:gd name="connsiteX3" fmla="*/ 708992 w 1417983"/>
                      <a:gd name="connsiteY3" fmla="*/ 1349464 h 1349463"/>
                      <a:gd name="connsiteX4" fmla="*/ 0 w 1417983"/>
                      <a:gd name="connsiteY4" fmla="*/ 674732 h 134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983" h="1349463" fill="none" extrusionOk="0">
                        <a:moveTo>
                          <a:pt x="0" y="674732"/>
                        </a:moveTo>
                        <a:cubicBezTo>
                          <a:pt x="37602" y="306549"/>
                          <a:pt x="330205" y="-26297"/>
                          <a:pt x="708992" y="0"/>
                        </a:cubicBezTo>
                        <a:cubicBezTo>
                          <a:pt x="1039456" y="-9357"/>
                          <a:pt x="1403982" y="315271"/>
                          <a:pt x="1417984" y="674732"/>
                        </a:cubicBezTo>
                        <a:cubicBezTo>
                          <a:pt x="1411304" y="983670"/>
                          <a:pt x="1046264" y="1424916"/>
                          <a:pt x="708992" y="1349464"/>
                        </a:cubicBezTo>
                        <a:cubicBezTo>
                          <a:pt x="363736" y="1375390"/>
                          <a:pt x="60970" y="1062035"/>
                          <a:pt x="0" y="674732"/>
                        </a:cubicBezTo>
                        <a:close/>
                      </a:path>
                      <a:path w="1417983" h="1349463" stroke="0" extrusionOk="0">
                        <a:moveTo>
                          <a:pt x="0" y="674732"/>
                        </a:moveTo>
                        <a:cubicBezTo>
                          <a:pt x="-66836" y="260862"/>
                          <a:pt x="290663" y="10045"/>
                          <a:pt x="708992" y="0"/>
                        </a:cubicBezTo>
                        <a:cubicBezTo>
                          <a:pt x="1138320" y="7950"/>
                          <a:pt x="1402334" y="302586"/>
                          <a:pt x="1417984" y="674732"/>
                        </a:cubicBezTo>
                        <a:cubicBezTo>
                          <a:pt x="1379002" y="1085444"/>
                          <a:pt x="1090550" y="1404778"/>
                          <a:pt x="708992" y="1349464"/>
                        </a:cubicBezTo>
                        <a:cubicBezTo>
                          <a:pt x="255530" y="1315599"/>
                          <a:pt x="37860" y="1065466"/>
                          <a:pt x="0" y="674732"/>
                        </a:cubicBezTo>
                        <a:close/>
                      </a:path>
                    </a:pathLst>
                  </a:custGeom>
                  <ask:type>
                    <ask:lineSketchNone/>
                  </ask:type>
                </ask:lineSketchStyleProps>
              </a:ext>
            </a:extLst>
          </a:ln>
        </p:spPr>
        <p:style>
          <a:lnRef idx="1">
            <a:schemeClr val="accent5"/>
          </a:lnRef>
          <a:fillRef idx="3">
            <a:schemeClr val="accent5"/>
          </a:fillRef>
          <a:effectRef idx="2">
            <a:schemeClr val="accent5"/>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COMMUNITY</a:t>
            </a:r>
            <a:endParaRPr kumimoji="0" lang="en-US" sz="11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7" name="Oval 16">
            <a:extLst>
              <a:ext uri="{FF2B5EF4-FFF2-40B4-BE49-F238E27FC236}">
                <a16:creationId xmlns:a16="http://schemas.microsoft.com/office/drawing/2014/main" id="{ABEB0F20-8FA2-FE1C-BB74-185B6FAABD02}"/>
              </a:ext>
            </a:extLst>
          </p:cNvPr>
          <p:cNvSpPr/>
          <p:nvPr/>
        </p:nvSpPr>
        <p:spPr bwMode="auto">
          <a:xfrm>
            <a:off x="4570041" y="4480935"/>
            <a:ext cx="1440000" cy="1440000"/>
          </a:xfrm>
          <a:prstGeom prst="ellipse">
            <a:avLst/>
          </a:prstGeom>
          <a:solidFill>
            <a:schemeClr val="accent2">
              <a:lumMod val="75000"/>
            </a:schemeClr>
          </a:solidFill>
          <a:ln>
            <a:noFill/>
          </a:ln>
        </p:spPr>
        <p:style>
          <a:lnRef idx="1">
            <a:schemeClr val="accent5"/>
          </a:lnRef>
          <a:fillRef idx="3">
            <a:schemeClr val="accent5"/>
          </a:fillRef>
          <a:effectRef idx="2">
            <a:schemeClr val="accent5"/>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RESISTANCE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WORKSHOPS</a:t>
            </a:r>
          </a:p>
        </p:txBody>
      </p:sp>
      <p:sp>
        <p:nvSpPr>
          <p:cNvPr id="26" name="Oval 25">
            <a:extLst>
              <a:ext uri="{FF2B5EF4-FFF2-40B4-BE49-F238E27FC236}">
                <a16:creationId xmlns:a16="http://schemas.microsoft.com/office/drawing/2014/main" id="{EC53C80B-9852-52E7-5E3A-D2A281B48C61}"/>
              </a:ext>
            </a:extLst>
          </p:cNvPr>
          <p:cNvSpPr/>
          <p:nvPr/>
        </p:nvSpPr>
        <p:spPr bwMode="auto">
          <a:xfrm>
            <a:off x="5871792" y="966503"/>
            <a:ext cx="1440000" cy="1440000"/>
          </a:xfrm>
          <a:prstGeom prst="ellipse">
            <a:avLst/>
          </a:prstGeom>
          <a:solidFill>
            <a:schemeClr val="accent4">
              <a:lumMod val="75000"/>
            </a:schemeClr>
          </a:solidFill>
          <a:ln>
            <a:noFill/>
          </a:ln>
        </p:spPr>
        <p:style>
          <a:lnRef idx="1">
            <a:schemeClr val="accent5"/>
          </a:lnRef>
          <a:fillRef idx="3">
            <a:schemeClr val="accent5"/>
          </a:fillRef>
          <a:effectRef idx="2">
            <a:schemeClr val="accent5"/>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COMMITTEE</a:t>
            </a:r>
          </a:p>
        </p:txBody>
      </p:sp>
      <p:sp>
        <p:nvSpPr>
          <p:cNvPr id="29" name="TextBox 28">
            <a:extLst>
              <a:ext uri="{FF2B5EF4-FFF2-40B4-BE49-F238E27FC236}">
                <a16:creationId xmlns:a16="http://schemas.microsoft.com/office/drawing/2014/main" id="{A58D42DF-97C3-6C50-0D66-3B862181C648}"/>
              </a:ext>
            </a:extLst>
          </p:cNvPr>
          <p:cNvSpPr txBox="1"/>
          <p:nvPr/>
        </p:nvSpPr>
        <p:spPr>
          <a:xfrm>
            <a:off x="5809840" y="4183080"/>
            <a:ext cx="1834666" cy="488403"/>
          </a:xfrm>
          <a:prstGeom prst="rect">
            <a:avLst/>
          </a:prstGeom>
          <a:noFill/>
        </p:spPr>
        <p:txBody>
          <a:bodyPr wrap="square">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all" spc="300" normalizeH="0" baseline="0" noProof="0">
                <a:ln>
                  <a:noFill/>
                </a:ln>
                <a:solidFill>
                  <a:srgbClr val="418DFF"/>
                </a:solidFill>
                <a:effectLst/>
                <a:uLnTx/>
                <a:uFillTx/>
                <a:latin typeface="Calibri" panose="020F0502020204030204" pitchFamily="34" charset="0"/>
                <a:ea typeface="Calibri" panose="020F0502020204030204" pitchFamily="34" charset="0"/>
                <a:cs typeface="Calibri" panose="020F0502020204030204" pitchFamily="34" charset="0"/>
              </a:rPr>
              <a:t>Engagement System</a:t>
            </a:r>
          </a:p>
        </p:txBody>
      </p:sp>
      <p:sp>
        <p:nvSpPr>
          <p:cNvPr id="14" name="Oval 13">
            <a:extLst>
              <a:ext uri="{FF2B5EF4-FFF2-40B4-BE49-F238E27FC236}">
                <a16:creationId xmlns:a16="http://schemas.microsoft.com/office/drawing/2014/main" id="{7250EEE8-1DDF-F0FB-9432-252F6BDADFA0}"/>
              </a:ext>
            </a:extLst>
          </p:cNvPr>
          <p:cNvSpPr/>
          <p:nvPr/>
        </p:nvSpPr>
        <p:spPr bwMode="auto">
          <a:xfrm>
            <a:off x="7262905" y="369716"/>
            <a:ext cx="1440000" cy="1440000"/>
          </a:xfrm>
          <a:prstGeom prst="ellipse">
            <a:avLst/>
          </a:prstGeom>
          <a:solidFill>
            <a:schemeClr val="accent4">
              <a:lumMod val="75000"/>
            </a:schemeClr>
          </a:solidFill>
          <a:ln>
            <a:noFill/>
          </a:ln>
        </p:spPr>
        <p:style>
          <a:lnRef idx="1">
            <a:schemeClr val="accent5"/>
          </a:lnRef>
          <a:fillRef idx="3">
            <a:schemeClr val="accent5"/>
          </a:fillRef>
          <a:effectRef idx="2">
            <a:schemeClr val="accent5"/>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TRACKING </a:t>
            </a:r>
            <a:endParaRPr kumimoji="0" lang="ru-RU" sz="1100" b="0" i="0" u="none" strike="noStrike" kern="1200" cap="none" spc="300" normalizeH="0" baseline="0" noProof="0">
              <a:ln>
                <a:noFill/>
              </a:ln>
              <a:solidFill>
                <a:srgbClr val="FFFFFF"/>
              </a:solidFill>
              <a:effectLst/>
              <a:uLnTx/>
              <a:uFillTx/>
              <a:latin typeface="Calibri Bold"/>
              <a:ea typeface="Calibri"/>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MONITORING</a:t>
            </a:r>
          </a:p>
        </p:txBody>
      </p:sp>
      <p:sp>
        <p:nvSpPr>
          <p:cNvPr id="18" name="Oval 17">
            <a:extLst>
              <a:ext uri="{FF2B5EF4-FFF2-40B4-BE49-F238E27FC236}">
                <a16:creationId xmlns:a16="http://schemas.microsoft.com/office/drawing/2014/main" id="{FB060469-DBD9-F98A-933E-373F92696857}"/>
              </a:ext>
            </a:extLst>
          </p:cNvPr>
          <p:cNvSpPr/>
          <p:nvPr/>
        </p:nvSpPr>
        <p:spPr bwMode="auto">
          <a:xfrm>
            <a:off x="8841815" y="5074567"/>
            <a:ext cx="1440000" cy="1440000"/>
          </a:xfrm>
          <a:prstGeom prst="ellipse">
            <a:avLst/>
          </a:prstGeom>
          <a:solidFill>
            <a:schemeClr val="accent6"/>
          </a:solidFill>
          <a:ln>
            <a:noFill/>
            <a:extLst>
              <a:ext uri="{C807C97D-BFC1-408E-A445-0C87EB9F89A2}">
                <ask:lineSketchStyleProps xmlns:ask="http://schemas.microsoft.com/office/drawing/2018/sketchyshapes" sd="1219033472">
                  <a:custGeom>
                    <a:avLst/>
                    <a:gdLst>
                      <a:gd name="connsiteX0" fmla="*/ 0 w 1417983"/>
                      <a:gd name="connsiteY0" fmla="*/ 674732 h 1349463"/>
                      <a:gd name="connsiteX1" fmla="*/ 708992 w 1417983"/>
                      <a:gd name="connsiteY1" fmla="*/ 0 h 1349463"/>
                      <a:gd name="connsiteX2" fmla="*/ 1417984 w 1417983"/>
                      <a:gd name="connsiteY2" fmla="*/ 674732 h 1349463"/>
                      <a:gd name="connsiteX3" fmla="*/ 708992 w 1417983"/>
                      <a:gd name="connsiteY3" fmla="*/ 1349464 h 1349463"/>
                      <a:gd name="connsiteX4" fmla="*/ 0 w 1417983"/>
                      <a:gd name="connsiteY4" fmla="*/ 674732 h 134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983" h="1349463" fill="none" extrusionOk="0">
                        <a:moveTo>
                          <a:pt x="0" y="674732"/>
                        </a:moveTo>
                        <a:cubicBezTo>
                          <a:pt x="37602" y="306549"/>
                          <a:pt x="330205" y="-26297"/>
                          <a:pt x="708992" y="0"/>
                        </a:cubicBezTo>
                        <a:cubicBezTo>
                          <a:pt x="1039456" y="-9357"/>
                          <a:pt x="1403982" y="315271"/>
                          <a:pt x="1417984" y="674732"/>
                        </a:cubicBezTo>
                        <a:cubicBezTo>
                          <a:pt x="1411304" y="983670"/>
                          <a:pt x="1046264" y="1424916"/>
                          <a:pt x="708992" y="1349464"/>
                        </a:cubicBezTo>
                        <a:cubicBezTo>
                          <a:pt x="363736" y="1375390"/>
                          <a:pt x="60970" y="1062035"/>
                          <a:pt x="0" y="674732"/>
                        </a:cubicBezTo>
                        <a:close/>
                      </a:path>
                      <a:path w="1417983" h="1349463" stroke="0" extrusionOk="0">
                        <a:moveTo>
                          <a:pt x="0" y="674732"/>
                        </a:moveTo>
                        <a:cubicBezTo>
                          <a:pt x="-66836" y="260862"/>
                          <a:pt x="290663" y="10045"/>
                          <a:pt x="708992" y="0"/>
                        </a:cubicBezTo>
                        <a:cubicBezTo>
                          <a:pt x="1138320" y="7950"/>
                          <a:pt x="1402334" y="302586"/>
                          <a:pt x="1417984" y="674732"/>
                        </a:cubicBezTo>
                        <a:cubicBezTo>
                          <a:pt x="1379002" y="1085444"/>
                          <a:pt x="1090550" y="1404778"/>
                          <a:pt x="708992" y="1349464"/>
                        </a:cubicBezTo>
                        <a:cubicBezTo>
                          <a:pt x="255530" y="1315599"/>
                          <a:pt x="37860" y="1065466"/>
                          <a:pt x="0" y="674732"/>
                        </a:cubicBezTo>
                        <a:close/>
                      </a:path>
                    </a:pathLst>
                  </a:custGeom>
                  <ask:type>
                    <ask:lineSketchNone/>
                  </ask:type>
                </ask:lineSketchStyleProps>
              </a:ext>
            </a:extLst>
          </a:ln>
        </p:spPr>
        <p:style>
          <a:lnRef idx="1">
            <a:schemeClr val="accent5"/>
          </a:lnRef>
          <a:fillRef idx="3">
            <a:schemeClr val="accent5"/>
          </a:fillRef>
          <a:effectRef idx="2">
            <a:schemeClr val="accent5"/>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KNOWLEGDE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a:noFill/>
                </a:ln>
                <a:solidFill>
                  <a:srgbClr val="FFFFFF"/>
                </a:solidFill>
                <a:effectLst/>
                <a:uLnTx/>
                <a:uFillTx/>
                <a:latin typeface="Calibri Bold"/>
                <a:ea typeface="Calibri"/>
                <a:cs typeface="Calibri"/>
              </a:rPr>
              <a:t> SHARING</a:t>
            </a:r>
            <a:endParaRPr kumimoji="0" lang="en-US" sz="11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Tree>
    <p:extLst>
      <p:ext uri="{BB962C8B-B14F-4D97-AF65-F5344CB8AC3E}">
        <p14:creationId xmlns:p14="http://schemas.microsoft.com/office/powerpoint/2010/main" val="205284842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CEB2D-058A-9A5D-27E3-587959782B0B}"/>
            </a:ext>
          </a:extLst>
        </p:cNvPr>
        <p:cNvGrpSpPr/>
        <p:nvPr/>
      </p:nvGrpSpPr>
      <p:grpSpPr>
        <a:xfrm>
          <a:off x="0" y="0"/>
          <a:ext cx="0" cy="0"/>
          <a:chOff x="0" y="0"/>
          <a:chExt cx="0" cy="0"/>
        </a:xfrm>
      </p:grpSpPr>
      <p:pic>
        <p:nvPicPr>
          <p:cNvPr id="7" name="Picture 6" descr="A close up of a robot&#10;&#10;AI-generated content may be incorrect.">
            <a:extLst>
              <a:ext uri="{FF2B5EF4-FFF2-40B4-BE49-F238E27FC236}">
                <a16:creationId xmlns:a16="http://schemas.microsoft.com/office/drawing/2014/main" id="{5D3CF2FC-0BDD-F7C6-A4F4-E4607CA694A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108B86-2AB4-ADE7-7C7E-BB9D3CF4ADE3}"/>
              </a:ext>
            </a:extLst>
          </p:cNvPr>
          <p:cNvSpPr>
            <a:spLocks noGrp="1"/>
          </p:cNvSpPr>
          <p:nvPr>
            <p:ph type="title"/>
          </p:nvPr>
        </p:nvSpPr>
        <p:spPr>
          <a:xfrm>
            <a:off x="481014" y="1793875"/>
            <a:ext cx="5087580" cy="1908215"/>
          </a:xfrm>
        </p:spPr>
        <p:txBody>
          <a:bodyPr/>
          <a:lstStyle/>
          <a:p>
            <a:r>
              <a:rPr lang="en-US">
                <a:gradFill>
                  <a:gsLst>
                    <a:gs pos="0">
                      <a:schemeClr val="accent2"/>
                    </a:gs>
                    <a:gs pos="49000">
                      <a:schemeClr val="accent2">
                        <a:lumMod val="75000"/>
                      </a:schemeClr>
                    </a:gs>
                    <a:gs pos="100000">
                      <a:schemeClr val="accent4"/>
                    </a:gs>
                  </a:gsLst>
                  <a:lin ang="2700000" scaled="0"/>
                </a:gradFill>
              </a:rPr>
              <a:t>State of AI </a:t>
            </a:r>
            <a:br>
              <a:rPr lang="en-US"/>
            </a:br>
            <a:r>
              <a:rPr lang="en-US" sz="3200"/>
              <a:t>in Software Development: </a:t>
            </a:r>
            <a:br>
              <a:rPr lang="en-US" sz="3200"/>
            </a:br>
            <a:r>
              <a:rPr lang="en-US" sz="3200"/>
              <a:t>Key Themes for 2025</a:t>
            </a:r>
          </a:p>
        </p:txBody>
      </p:sp>
      <p:sp>
        <p:nvSpPr>
          <p:cNvPr id="3" name="Text Placeholder 2">
            <a:extLst>
              <a:ext uri="{FF2B5EF4-FFF2-40B4-BE49-F238E27FC236}">
                <a16:creationId xmlns:a16="http://schemas.microsoft.com/office/drawing/2014/main" id="{C4DF9F79-563E-252C-56AF-BCBF0DCBCE5F}"/>
              </a:ext>
            </a:extLst>
          </p:cNvPr>
          <p:cNvSpPr>
            <a:spLocks noGrp="1"/>
          </p:cNvSpPr>
          <p:nvPr>
            <p:ph type="body" sz="quarter" idx="10"/>
          </p:nvPr>
        </p:nvSpPr>
        <p:spPr>
          <a:xfrm>
            <a:off x="481265" y="1336040"/>
            <a:ext cx="498928" cy="321627"/>
          </a:xfrm>
        </p:spPr>
        <p:txBody>
          <a:bodyPr/>
          <a:lstStyle/>
          <a:p>
            <a:r>
              <a:rPr lang="en-US"/>
              <a:t>01</a:t>
            </a:r>
          </a:p>
        </p:txBody>
      </p:sp>
      <p:sp>
        <p:nvSpPr>
          <p:cNvPr id="6" name="Text Placeholder 5">
            <a:extLst>
              <a:ext uri="{FF2B5EF4-FFF2-40B4-BE49-F238E27FC236}">
                <a16:creationId xmlns:a16="http://schemas.microsoft.com/office/drawing/2014/main" id="{5D8713F1-4B45-B576-F3DA-8D458003BE79}"/>
              </a:ext>
            </a:extLst>
          </p:cNvPr>
          <p:cNvSpPr>
            <a:spLocks noGrp="1"/>
          </p:cNvSpPr>
          <p:nvPr>
            <p:ph type="body" sz="quarter" idx="16"/>
          </p:nvPr>
        </p:nvSpPr>
        <p:spPr>
          <a:xfrm>
            <a:off x="481013" y="3964610"/>
            <a:ext cx="4554537" cy="1166858"/>
          </a:xfrm>
        </p:spPr>
        <p:txBody>
          <a:bodyPr>
            <a:spAutoFit/>
          </a:bodyPr>
          <a:lstStyle/>
          <a:p>
            <a:pPr marL="136800" indent="-136800">
              <a:buFont typeface="Arial" panose="020B0604020202020204" pitchFamily="34" charset="0"/>
              <a:buChar char="•"/>
            </a:pPr>
            <a:r>
              <a:rPr lang="en-US" sz="1400"/>
              <a:t>Industry AI spend</a:t>
            </a:r>
          </a:p>
          <a:p>
            <a:pPr marL="136800" indent="-136800">
              <a:buFont typeface="Arial" panose="020B0604020202020204" pitchFamily="34" charset="0"/>
              <a:buChar char="•"/>
            </a:pPr>
            <a:r>
              <a:rPr lang="en-US" sz="1400"/>
              <a:t>Models rapid progression</a:t>
            </a:r>
          </a:p>
          <a:p>
            <a:pPr marL="136800" indent="-136800">
              <a:buFont typeface="Arial" panose="020B0604020202020204" pitchFamily="34" charset="0"/>
              <a:buChar char="•"/>
            </a:pPr>
            <a:r>
              <a:rPr lang="en-US" sz="1400"/>
              <a:t>Maturing technology and techniques</a:t>
            </a:r>
          </a:p>
          <a:p>
            <a:pPr marL="136800" indent="-136800">
              <a:buFont typeface="Arial" panose="020B0604020202020204" pitchFamily="34" charset="0"/>
              <a:buChar char="•"/>
            </a:pPr>
            <a:r>
              <a:rPr lang="en-US" sz="1400"/>
              <a:t>Main themes and trends</a:t>
            </a:r>
          </a:p>
        </p:txBody>
      </p:sp>
      <p:sp>
        <p:nvSpPr>
          <p:cNvPr id="8" name="TextBox 7">
            <a:extLst>
              <a:ext uri="{FF2B5EF4-FFF2-40B4-BE49-F238E27FC236}">
                <a16:creationId xmlns:a16="http://schemas.microsoft.com/office/drawing/2014/main" id="{C54FB34C-51EB-8614-4C0B-4F777437FF4A}"/>
              </a:ext>
            </a:extLst>
          </p:cNvPr>
          <p:cNvSpPr txBox="1">
            <a:spLocks noGrp="1" noRot="1" noMove="1" noResize="1" noEditPoints="1" noAdjustHandles="1" noChangeArrowheads="1" noChangeShapeType="1"/>
          </p:cNvSpPr>
          <p:nvPr/>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861C3FBD-52A6-107B-1CF8-A96F70432100}"/>
              </a:ext>
            </a:extLst>
          </p:cNvPr>
          <p:cNvSpPr txBox="1">
            <a:spLocks noGrp="1" noRot="1" noMove="1" noResize="1" noEditPoints="1" noAdjustHandles="1" noChangeArrowheads="1" noChangeShapeType="1"/>
          </p:cNvSpPr>
          <p:nvPr/>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4</a:t>
            </a:fld>
            <a:endParaRPr lang="en-US" sz="1000">
              <a:solidFill>
                <a:schemeClr val="bg1"/>
              </a:solidFill>
            </a:endParaRPr>
          </a:p>
        </p:txBody>
      </p:sp>
    </p:spTree>
    <p:extLst>
      <p:ext uri="{BB962C8B-B14F-4D97-AF65-F5344CB8AC3E}">
        <p14:creationId xmlns:p14="http://schemas.microsoft.com/office/powerpoint/2010/main" val="22043386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86FBA-1B63-48AF-A3EB-DEFC7DC49E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FBACA-1295-B552-5AC8-41615C27C160}"/>
              </a:ext>
            </a:extLst>
          </p:cNvPr>
          <p:cNvSpPr>
            <a:spLocks noGrp="1"/>
          </p:cNvSpPr>
          <p:nvPr>
            <p:ph type="title"/>
          </p:nvPr>
        </p:nvSpPr>
        <p:spPr/>
        <p:txBody>
          <a:bodyPr/>
          <a:lstStyle/>
          <a:p>
            <a:r>
              <a:rPr lang="en-US" dirty="0">
                <a:ea typeface="Calibri"/>
                <a:cs typeface="Calibri"/>
              </a:rPr>
              <a:t>Value We Bring to our Clients</a:t>
            </a:r>
            <a:endParaRPr lang="en-US" noProof="0" dirty="0"/>
          </a:p>
        </p:txBody>
      </p:sp>
      <p:sp>
        <p:nvSpPr>
          <p:cNvPr id="3" name="Text Placeholder 2">
            <a:extLst>
              <a:ext uri="{FF2B5EF4-FFF2-40B4-BE49-F238E27FC236}">
                <a16:creationId xmlns:a16="http://schemas.microsoft.com/office/drawing/2014/main" id="{4E6584F3-3841-4E2C-CA71-BDB44AF893A4}"/>
              </a:ext>
            </a:extLst>
          </p:cNvPr>
          <p:cNvSpPr>
            <a:spLocks noGrp="1"/>
          </p:cNvSpPr>
          <p:nvPr>
            <p:ph type="body" sz="quarter" idx="15"/>
          </p:nvPr>
        </p:nvSpPr>
        <p:spPr/>
        <p:txBody>
          <a:bodyPr/>
          <a:lstStyle/>
          <a:p>
            <a:r>
              <a:rPr lang="en-US"/>
              <a:t>Innovation center: People</a:t>
            </a:r>
          </a:p>
        </p:txBody>
      </p:sp>
      <p:sp>
        <p:nvSpPr>
          <p:cNvPr id="4" name="Rectangle 3">
            <a:extLst>
              <a:ext uri="{FF2B5EF4-FFF2-40B4-BE49-F238E27FC236}">
                <a16:creationId xmlns:a16="http://schemas.microsoft.com/office/drawing/2014/main" id="{36C698A0-4D34-CE62-C903-2AAB466E06EF}"/>
              </a:ext>
            </a:extLst>
          </p:cNvPr>
          <p:cNvSpPr/>
          <p:nvPr/>
        </p:nvSpPr>
        <p:spPr bwMode="auto">
          <a:xfrm>
            <a:off x="8144615" y="1474231"/>
            <a:ext cx="3622081" cy="2063391"/>
          </a:xfrm>
          <a:prstGeom prst="rect">
            <a:avLst/>
          </a:prstGeom>
          <a:noFill/>
          <a:ln w="19050">
            <a:solidFill>
              <a:schemeClr val="accent1">
                <a:lumMod val="75000"/>
                <a:lumOff val="25000"/>
              </a:schemeClr>
            </a:solidFill>
          </a:ln>
        </p:spPr>
        <p:txBody>
          <a:bodyPr wrap="square" lIns="396000" tIns="144000" rIns="360000" bIns="108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Calibri"/>
              </a:rPr>
              <a:t>The EPAM GenAI consulting team established foundational GenAI capabilities and an impact measurement framework, delivering </a:t>
            </a:r>
            <a:r>
              <a:rPr kumimoji="0" lang="en-US" sz="1200" b="1" i="0" u="none" strike="noStrike" kern="1200" cap="none" spc="0" normalizeH="0" baseline="0" noProof="0" dirty="0">
                <a:ln>
                  <a:noFill/>
                </a:ln>
                <a:solidFill>
                  <a:srgbClr val="418DFF"/>
                </a:solidFill>
                <a:effectLst/>
                <a:uLnTx/>
                <a:uFillTx/>
                <a:latin typeface="Calibri"/>
                <a:ea typeface="Calibri"/>
                <a:cs typeface="Calibri"/>
              </a:rPr>
              <a:t>$1.1M ROI</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 and a </a:t>
            </a:r>
            <a:r>
              <a:rPr kumimoji="0" lang="en-US" sz="1200" b="1" i="0" u="none" strike="noStrike" kern="1200" cap="none" spc="0" normalizeH="0" baseline="0" noProof="0" dirty="0">
                <a:ln>
                  <a:noFill/>
                </a:ln>
                <a:solidFill>
                  <a:srgbClr val="418DFF"/>
                </a:solidFill>
                <a:effectLst/>
                <a:uLnTx/>
                <a:uFillTx/>
                <a:latin typeface="Calibri"/>
                <a:ea typeface="Calibri"/>
                <a:cs typeface="Calibri"/>
              </a:rPr>
              <a:t>10%</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 boost in team velocity.</a:t>
            </a:r>
            <a:endParaRPr kumimoji="0" lang="en-GB" sz="1300" b="0" i="0" u="none" strike="noStrike" kern="1200" cap="none" spc="0" normalizeH="0" baseline="0" noProof="0" dirty="0">
              <a:ln>
                <a:noFill/>
              </a:ln>
              <a:solidFill>
                <a:srgbClr val="FFFFFF"/>
              </a:solidFill>
              <a:effectLst/>
              <a:uLnTx/>
              <a:uFillTx/>
              <a:latin typeface="Calibri"/>
              <a:ea typeface="Calibri"/>
              <a:cs typeface="Calibri"/>
            </a:endParaRPr>
          </a:p>
        </p:txBody>
      </p:sp>
      <p:sp>
        <p:nvSpPr>
          <p:cNvPr id="5" name="Rectangle 4">
            <a:extLst>
              <a:ext uri="{FF2B5EF4-FFF2-40B4-BE49-F238E27FC236}">
                <a16:creationId xmlns:a16="http://schemas.microsoft.com/office/drawing/2014/main" id="{5FB3C35A-4C57-8FDC-A49C-AC9032373C44}"/>
              </a:ext>
            </a:extLst>
          </p:cNvPr>
          <p:cNvSpPr/>
          <p:nvPr/>
        </p:nvSpPr>
        <p:spPr bwMode="auto">
          <a:xfrm>
            <a:off x="4142198" y="1469603"/>
            <a:ext cx="3693945" cy="2073830"/>
          </a:xfrm>
          <a:prstGeom prst="rect">
            <a:avLst/>
          </a:prstGeom>
          <a:noFill/>
          <a:ln w="19050">
            <a:solidFill>
              <a:schemeClr val="accent1">
                <a:lumMod val="75000"/>
                <a:lumOff val="25000"/>
              </a:schemeClr>
            </a:solidFill>
          </a:ln>
        </p:spPr>
        <p:txBody>
          <a:bodyPr wrap="square" lIns="396000" tIns="144000" rIns="360000" bIns="108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Calibri"/>
              </a:rPr>
              <a:t>The </a:t>
            </a:r>
            <a:r>
              <a:rPr kumimoji="0" lang="en-US" sz="1200" b="0" i="0" u="none" strike="noStrike" kern="1200" cap="none" spc="0" normalizeH="0" baseline="0" noProof="0" dirty="0" err="1">
                <a:ln>
                  <a:noFill/>
                </a:ln>
                <a:solidFill>
                  <a:srgbClr val="FFFFFF"/>
                </a:solidFill>
                <a:effectLst/>
                <a:uLnTx/>
                <a:uFillTx/>
                <a:latin typeface="Calibri"/>
                <a:ea typeface="Calibri"/>
                <a:cs typeface="Calibri"/>
              </a:rPr>
              <a:t>Elitea</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 solution enhanced BA and QA productivity, achieving a </a:t>
            </a:r>
            <a:r>
              <a:rPr kumimoji="0" lang="en-US" sz="1200" b="1" i="0" u="none" strike="noStrike" kern="1200" cap="none" spc="0" normalizeH="0" baseline="0" noProof="0" dirty="0">
                <a:ln>
                  <a:noFill/>
                </a:ln>
                <a:solidFill>
                  <a:srgbClr val="418DFF"/>
                </a:solidFill>
                <a:effectLst/>
                <a:uLnTx/>
                <a:uFillTx/>
                <a:latin typeface="Calibri"/>
                <a:ea typeface="Calibri"/>
                <a:cs typeface="Calibri"/>
              </a:rPr>
              <a:t>62%</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 boost in user story development and a </a:t>
            </a:r>
            <a:r>
              <a:rPr kumimoji="0" lang="en-US" sz="1200" b="1" i="0" u="none" strike="noStrike" kern="1200" cap="none" spc="0" normalizeH="0" baseline="0" noProof="0" dirty="0">
                <a:ln>
                  <a:noFill/>
                </a:ln>
                <a:solidFill>
                  <a:srgbClr val="418DFF"/>
                </a:solidFill>
                <a:effectLst/>
                <a:uLnTx/>
                <a:uFillTx/>
                <a:latin typeface="Calibri"/>
                <a:ea typeface="Calibri"/>
                <a:cs typeface="Calibri"/>
              </a:rPr>
              <a:t>53%</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 increase in test case generation and automation efficiency.</a:t>
            </a:r>
            <a:endParaRPr kumimoji="0" lang="en-GB" sz="1400" b="0" i="0" u="none" strike="noStrike" kern="1200" cap="none" spc="0" normalizeH="0" baseline="0" noProof="0" dirty="0">
              <a:ln>
                <a:noFill/>
              </a:ln>
              <a:solidFill>
                <a:srgbClr val="FFFFFF"/>
              </a:solidFill>
              <a:effectLst/>
              <a:uLnTx/>
              <a:uFillTx/>
              <a:latin typeface="Calibri"/>
              <a:ea typeface="Calibri"/>
              <a:cs typeface="Arial"/>
            </a:endParaRPr>
          </a:p>
        </p:txBody>
      </p:sp>
      <p:sp>
        <p:nvSpPr>
          <p:cNvPr id="18" name="Rectangle 17">
            <a:extLst>
              <a:ext uri="{FF2B5EF4-FFF2-40B4-BE49-F238E27FC236}">
                <a16:creationId xmlns:a16="http://schemas.microsoft.com/office/drawing/2014/main" id="{9B1C92EF-8A4C-6BBA-15B4-EB04CCD70C5F}"/>
              </a:ext>
            </a:extLst>
          </p:cNvPr>
          <p:cNvSpPr/>
          <p:nvPr/>
        </p:nvSpPr>
        <p:spPr bwMode="auto">
          <a:xfrm>
            <a:off x="418686" y="4008148"/>
            <a:ext cx="3443425" cy="2118465"/>
          </a:xfrm>
          <a:prstGeom prst="rect">
            <a:avLst/>
          </a:prstGeom>
          <a:noFill/>
          <a:ln w="19050">
            <a:solidFill>
              <a:schemeClr val="accent1">
                <a:lumMod val="75000"/>
                <a:lumOff val="25000"/>
              </a:schemeClr>
            </a:solidFill>
          </a:ln>
        </p:spPr>
        <p:txBody>
          <a:bodyPr wrap="square" lIns="396000" tIns="144000" rIns="360000" bIns="108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Calibri"/>
              </a:rPr>
              <a:t>Observed a </a:t>
            </a:r>
            <a:r>
              <a:rPr kumimoji="0" lang="en-US" sz="1200" b="1" i="0" u="none" strike="noStrike" kern="1200" cap="none" spc="0" normalizeH="0" baseline="0" noProof="0" dirty="0">
                <a:ln>
                  <a:noFill/>
                </a:ln>
                <a:solidFill>
                  <a:srgbClr val="418DFF"/>
                </a:solidFill>
                <a:effectLst/>
                <a:uLnTx/>
                <a:uFillTx/>
                <a:latin typeface="Calibri"/>
                <a:ea typeface="Calibri"/>
                <a:cs typeface="Calibri"/>
              </a:rPr>
              <a:t>15–35% </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faster delivery of automated test cases due to AI-powered accelerations.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latin typeface="Calibri"/>
              <a:ea typeface="Calibri"/>
              <a:cs typeface="Calibri"/>
            </a:endParaRPr>
          </a:p>
        </p:txBody>
      </p:sp>
      <p:sp>
        <p:nvSpPr>
          <p:cNvPr id="24" name="TextBox 23">
            <a:extLst>
              <a:ext uri="{FF2B5EF4-FFF2-40B4-BE49-F238E27FC236}">
                <a16:creationId xmlns:a16="http://schemas.microsoft.com/office/drawing/2014/main" id="{35FA4CB1-1C96-22B9-755A-25F44B006F6E}"/>
              </a:ext>
            </a:extLst>
          </p:cNvPr>
          <p:cNvSpPr txBox="1"/>
          <p:nvPr/>
        </p:nvSpPr>
        <p:spPr>
          <a:xfrm>
            <a:off x="11268635" y="-658906"/>
            <a:ext cx="65" cy="2769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E"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1" name="Rounded Rectangle 20">
            <a:extLst>
              <a:ext uri="{FF2B5EF4-FFF2-40B4-BE49-F238E27FC236}">
                <a16:creationId xmlns:a16="http://schemas.microsoft.com/office/drawing/2014/main" id="{7D3574B8-9452-6D79-7E0D-412C0998068D}"/>
              </a:ext>
            </a:extLst>
          </p:cNvPr>
          <p:cNvSpPr/>
          <p:nvPr/>
        </p:nvSpPr>
        <p:spPr bwMode="auto">
          <a:xfrm>
            <a:off x="8623655" y="1322773"/>
            <a:ext cx="2664000" cy="350128"/>
          </a:xfrm>
          <a:prstGeom prst="roundRect">
            <a:avLst>
              <a:gd name="adj" fmla="val 50000"/>
            </a:avLst>
          </a:prstGeom>
          <a:solidFill>
            <a:schemeClr val="tx1"/>
          </a:solidFill>
          <a:ln w="15875">
            <a:gradFill>
              <a:gsLst>
                <a:gs pos="0">
                  <a:schemeClr val="accent2"/>
                </a:gs>
                <a:gs pos="59000">
                  <a:schemeClr val="accent2">
                    <a:lumMod val="75000"/>
                  </a:schemeClr>
                </a:gs>
                <a:gs pos="100000">
                  <a:schemeClr val="accent4"/>
                </a:gs>
              </a:gsLst>
              <a:lin ang="6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all" spc="100" normalizeH="0" baseline="0" noProof="0" dirty="0">
                <a:ln>
                  <a:noFill/>
                </a:ln>
                <a:solidFill>
                  <a:srgbClr val="FFFFFF"/>
                </a:solidFill>
                <a:effectLst/>
                <a:uLnTx/>
                <a:uFillTx/>
                <a:latin typeface="Calibri" panose="020F0502020204030204" pitchFamily="34" charset="0"/>
                <a:ea typeface="Calibri"/>
                <a:cs typeface="Arial"/>
              </a:rPr>
              <a:t>Cost Savings</a:t>
            </a:r>
            <a:endParaRPr kumimoji="0" lang="en-US" sz="1000" b="1" i="0" u="none" strike="noStrike" kern="1200" cap="all" spc="100" normalizeH="0" baseline="0" noProof="0" dirty="0">
              <a:ln>
                <a:noFill/>
              </a:ln>
              <a:solidFill>
                <a:srgbClr val="FFFFFF"/>
              </a:solidFill>
              <a:effectLst/>
              <a:uLnTx/>
              <a:uFillTx/>
              <a:latin typeface="Calibri" panose="020F0502020204030204" pitchFamily="34" charset="0"/>
              <a:ea typeface="Calibri"/>
              <a:cs typeface="Arial"/>
            </a:endParaRPr>
          </a:p>
        </p:txBody>
      </p:sp>
      <p:sp>
        <p:nvSpPr>
          <p:cNvPr id="23" name="Rounded Rectangle 22">
            <a:extLst>
              <a:ext uri="{FF2B5EF4-FFF2-40B4-BE49-F238E27FC236}">
                <a16:creationId xmlns:a16="http://schemas.microsoft.com/office/drawing/2014/main" id="{2C420722-1515-35F9-741E-C15709FB5454}"/>
              </a:ext>
            </a:extLst>
          </p:cNvPr>
          <p:cNvSpPr/>
          <p:nvPr/>
        </p:nvSpPr>
        <p:spPr bwMode="auto">
          <a:xfrm>
            <a:off x="4657170" y="1322702"/>
            <a:ext cx="2664000" cy="350128"/>
          </a:xfrm>
          <a:prstGeom prst="roundRect">
            <a:avLst>
              <a:gd name="adj" fmla="val 50000"/>
            </a:avLst>
          </a:prstGeom>
          <a:solidFill>
            <a:schemeClr val="tx1"/>
          </a:solidFill>
          <a:ln w="15875">
            <a:gradFill>
              <a:gsLst>
                <a:gs pos="0">
                  <a:schemeClr val="accent2"/>
                </a:gs>
                <a:gs pos="59000">
                  <a:schemeClr val="accent2">
                    <a:lumMod val="75000"/>
                  </a:schemeClr>
                </a:gs>
                <a:gs pos="100000">
                  <a:schemeClr val="accent4"/>
                </a:gs>
              </a:gsLst>
              <a:lin ang="6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FFFFFF"/>
                </a:solidFill>
                <a:effectLst/>
                <a:uLnTx/>
                <a:uFillTx/>
                <a:latin typeface="Calibri" panose="020F0502020204030204" pitchFamily="34" charset="0"/>
                <a:ea typeface="Calibri"/>
                <a:cs typeface="Arial"/>
              </a:rPr>
              <a:t>INCREASED PRODUCTIVITY</a:t>
            </a:r>
          </a:p>
        </p:txBody>
      </p:sp>
      <p:sp>
        <p:nvSpPr>
          <p:cNvPr id="28" name="Rounded Rectangle 27">
            <a:extLst>
              <a:ext uri="{FF2B5EF4-FFF2-40B4-BE49-F238E27FC236}">
                <a16:creationId xmlns:a16="http://schemas.microsoft.com/office/drawing/2014/main" id="{DA4DA2CA-F47C-EAFD-9AE2-5681014A4076}"/>
              </a:ext>
            </a:extLst>
          </p:cNvPr>
          <p:cNvSpPr/>
          <p:nvPr/>
        </p:nvSpPr>
        <p:spPr bwMode="auto">
          <a:xfrm>
            <a:off x="755782" y="3852337"/>
            <a:ext cx="2664000" cy="350128"/>
          </a:xfrm>
          <a:prstGeom prst="roundRect">
            <a:avLst>
              <a:gd name="adj" fmla="val 50000"/>
            </a:avLst>
          </a:prstGeom>
          <a:solidFill>
            <a:schemeClr val="tx1"/>
          </a:solidFill>
          <a:ln w="15875">
            <a:gradFill>
              <a:gsLst>
                <a:gs pos="0">
                  <a:schemeClr val="accent2"/>
                </a:gs>
                <a:gs pos="59000">
                  <a:schemeClr val="accent2">
                    <a:lumMod val="75000"/>
                  </a:schemeClr>
                </a:gs>
                <a:gs pos="100000">
                  <a:schemeClr val="accent4"/>
                </a:gs>
              </a:gsLst>
              <a:lin ang="6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FFFFFF"/>
                </a:solidFill>
                <a:effectLst/>
                <a:uLnTx/>
                <a:uFillTx/>
                <a:latin typeface="Calibri" panose="020F0502020204030204" pitchFamily="34" charset="0"/>
                <a:ea typeface="Calibri"/>
                <a:cs typeface="Arial"/>
              </a:rPr>
              <a:t>INCREASED PRODUCTIVITY</a:t>
            </a:r>
          </a:p>
        </p:txBody>
      </p:sp>
      <p:pic>
        <p:nvPicPr>
          <p:cNvPr id="2050" name="Picture 2">
            <a:extLst>
              <a:ext uri="{FF2B5EF4-FFF2-40B4-BE49-F238E27FC236}">
                <a16:creationId xmlns:a16="http://schemas.microsoft.com/office/drawing/2014/main" id="{71E0CDC4-4FE5-283D-FEAD-31B3BF1AC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7844" y="1785913"/>
            <a:ext cx="667532" cy="24458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7">
            <a:extLst>
              <a:ext uri="{FF2B5EF4-FFF2-40B4-BE49-F238E27FC236}">
                <a16:creationId xmlns:a16="http://schemas.microsoft.com/office/drawing/2014/main" id="{7D3EC92E-BCC0-7F98-9A98-AB193FAA22AF}"/>
              </a:ext>
            </a:extLst>
          </p:cNvPr>
          <p:cNvSpPr/>
          <p:nvPr/>
        </p:nvSpPr>
        <p:spPr bwMode="auto">
          <a:xfrm>
            <a:off x="420231" y="1473999"/>
            <a:ext cx="3443425" cy="2063391"/>
          </a:xfrm>
          <a:prstGeom prst="rect">
            <a:avLst/>
          </a:prstGeom>
          <a:noFill/>
          <a:ln w="19050">
            <a:solidFill>
              <a:schemeClr val="accent1">
                <a:lumMod val="75000"/>
                <a:lumOff val="25000"/>
              </a:schemeClr>
            </a:solidFill>
          </a:ln>
        </p:spPr>
        <p:txBody>
          <a:bodyPr wrap="square" lIns="396000" tIns="144000" rIns="360000" bIns="108000" anchor="ctr">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Calibri"/>
              </a:rPr>
              <a:t>Implemented end-to-end AI-driven automation for unit test generation, increasing test coverage </a:t>
            </a:r>
            <a:r>
              <a:rPr kumimoji="0" lang="en-US" sz="1200" b="1" i="0" u="none" strike="noStrike" kern="1200" cap="none" spc="0" normalizeH="0" baseline="0" noProof="0" dirty="0">
                <a:ln>
                  <a:noFill/>
                </a:ln>
                <a:solidFill>
                  <a:srgbClr val="418DFF"/>
                </a:solidFill>
                <a:effectLst/>
                <a:uLnTx/>
                <a:uFillTx/>
                <a:latin typeface="Calibri" panose="020F0502020204030204" pitchFamily="34" charset="0"/>
                <a:ea typeface="Calibri"/>
                <a:cs typeface="Calibri" panose="020F0502020204030204" pitchFamily="34" charset="0"/>
              </a:rPr>
              <a:t>from 16% to 46% </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in a single run.</a:t>
            </a:r>
            <a:endParaRPr kumimoji="0" lang="en-GB" sz="1300" b="0" i="0" u="none" strike="noStrike" kern="1200" cap="none" spc="0" normalizeH="0" baseline="0" noProof="0" dirty="0">
              <a:ln>
                <a:noFill/>
              </a:ln>
              <a:solidFill>
                <a:srgbClr val="FFFFFF"/>
              </a:solidFill>
              <a:effectLst/>
              <a:uLnTx/>
              <a:uFillTx/>
              <a:latin typeface="Calibri"/>
              <a:ea typeface="Calibri"/>
              <a:cs typeface="Arial"/>
            </a:endParaRPr>
          </a:p>
        </p:txBody>
      </p:sp>
      <p:sp>
        <p:nvSpPr>
          <p:cNvPr id="22" name="Rounded Rectangle 30">
            <a:extLst>
              <a:ext uri="{FF2B5EF4-FFF2-40B4-BE49-F238E27FC236}">
                <a16:creationId xmlns:a16="http://schemas.microsoft.com/office/drawing/2014/main" id="{4FAD431F-6795-169F-74D1-C4F0E5966C5F}"/>
              </a:ext>
            </a:extLst>
          </p:cNvPr>
          <p:cNvSpPr/>
          <p:nvPr/>
        </p:nvSpPr>
        <p:spPr bwMode="auto">
          <a:xfrm>
            <a:off x="846477" y="1295341"/>
            <a:ext cx="2549179" cy="350128"/>
          </a:xfrm>
          <a:prstGeom prst="roundRect">
            <a:avLst>
              <a:gd name="adj" fmla="val 50000"/>
            </a:avLst>
          </a:prstGeom>
          <a:solidFill>
            <a:schemeClr val="tx1"/>
          </a:solidFill>
          <a:ln w="15875">
            <a:gradFill>
              <a:gsLst>
                <a:gs pos="0">
                  <a:schemeClr val="accent2"/>
                </a:gs>
                <a:gs pos="59000">
                  <a:schemeClr val="accent2">
                    <a:lumMod val="75000"/>
                  </a:schemeClr>
                </a:gs>
                <a:gs pos="100000">
                  <a:schemeClr val="accent4"/>
                </a:gs>
              </a:gsLst>
              <a:lin ang="6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FFFFFF"/>
                </a:solidFill>
                <a:effectLst/>
                <a:uLnTx/>
                <a:uFillTx/>
                <a:latin typeface="Calibri" panose="020F0502020204030204" pitchFamily="34" charset="0"/>
                <a:ea typeface="Calibri"/>
                <a:cs typeface="Arial"/>
              </a:rPr>
              <a:t>INCREASED PRODUCTIVITY</a:t>
            </a:r>
          </a:p>
        </p:txBody>
      </p:sp>
      <p:sp>
        <p:nvSpPr>
          <p:cNvPr id="8" name="Rectangle 7">
            <a:extLst>
              <a:ext uri="{FF2B5EF4-FFF2-40B4-BE49-F238E27FC236}">
                <a16:creationId xmlns:a16="http://schemas.microsoft.com/office/drawing/2014/main" id="{6A94ACCD-CD01-EE27-2517-E27410C8BDEB}"/>
              </a:ext>
            </a:extLst>
          </p:cNvPr>
          <p:cNvSpPr/>
          <p:nvPr/>
        </p:nvSpPr>
        <p:spPr bwMode="auto">
          <a:xfrm>
            <a:off x="8131452" y="4052784"/>
            <a:ext cx="3641862" cy="2073829"/>
          </a:xfrm>
          <a:prstGeom prst="rect">
            <a:avLst/>
          </a:prstGeom>
          <a:noFill/>
          <a:ln w="19050">
            <a:solidFill>
              <a:schemeClr val="accent1">
                <a:lumMod val="75000"/>
                <a:lumOff val="25000"/>
              </a:schemeClr>
            </a:solidFill>
          </a:ln>
        </p:spPr>
        <p:txBody>
          <a:bodyPr wrap="square" lIns="396000" tIns="144000" rIns="360000" bIns="108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Calibri"/>
              </a:rPr>
              <a:t>Enabled GenAI-driven modernization of legacy platforms, including code exploration, reverse engineering, migrations, and enhanced unit and automated test coverage.</a:t>
            </a:r>
          </a:p>
        </p:txBody>
      </p:sp>
      <p:sp>
        <p:nvSpPr>
          <p:cNvPr id="27" name="Rounded Rectangle 25">
            <a:extLst>
              <a:ext uri="{FF2B5EF4-FFF2-40B4-BE49-F238E27FC236}">
                <a16:creationId xmlns:a16="http://schemas.microsoft.com/office/drawing/2014/main" id="{B90C29E6-5B5D-4B70-3979-48B5B6112BC4}"/>
              </a:ext>
            </a:extLst>
          </p:cNvPr>
          <p:cNvSpPr/>
          <p:nvPr/>
        </p:nvSpPr>
        <p:spPr bwMode="auto">
          <a:xfrm>
            <a:off x="8626111" y="3895607"/>
            <a:ext cx="2664000" cy="350128"/>
          </a:xfrm>
          <a:prstGeom prst="roundRect">
            <a:avLst>
              <a:gd name="adj" fmla="val 50000"/>
            </a:avLst>
          </a:prstGeom>
          <a:solidFill>
            <a:schemeClr val="tx1"/>
          </a:solidFill>
          <a:ln w="15875">
            <a:gradFill>
              <a:gsLst>
                <a:gs pos="0">
                  <a:schemeClr val="accent2"/>
                </a:gs>
                <a:gs pos="59000">
                  <a:schemeClr val="accent2">
                    <a:lumMod val="75000"/>
                  </a:schemeClr>
                </a:gs>
                <a:gs pos="100000">
                  <a:schemeClr val="accent4"/>
                </a:gs>
              </a:gsLst>
              <a:lin ang="6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a:ln>
                  <a:noFill/>
                </a:ln>
                <a:solidFill>
                  <a:srgbClr val="FFFFFF"/>
                </a:solidFill>
                <a:effectLst/>
                <a:uLnTx/>
                <a:uFillTx/>
                <a:latin typeface="Calibri" panose="020F0502020204030204" pitchFamily="34" charset="0"/>
                <a:ea typeface="Calibri"/>
                <a:cs typeface="Arial"/>
              </a:rPr>
              <a:t>WOR</a:t>
            </a:r>
            <a:r>
              <a:rPr kumimoji="0" lang="en-GB" sz="1000" b="1" i="0" u="none" strike="noStrike" kern="1200" cap="none" spc="100" normalizeH="0" baseline="0" noProof="0">
                <a:ln>
                  <a:noFill/>
                </a:ln>
                <a:solidFill>
                  <a:srgbClr val="FFFFFF"/>
                </a:solidFill>
                <a:effectLst/>
                <a:uLnTx/>
                <a:uFillTx/>
                <a:latin typeface="Calibri" panose="020F0502020204030204" pitchFamily="34" charset="0"/>
                <a:ea typeface="Calibri"/>
                <a:cs typeface="Arial"/>
              </a:rPr>
              <a:t>K</a:t>
            </a:r>
            <a:r>
              <a:rPr kumimoji="0" lang="en-US" sz="1000" b="1" i="0" u="none" strike="noStrike" kern="1200" cap="none" spc="100" normalizeH="0" baseline="0" noProof="0">
                <a:ln>
                  <a:noFill/>
                </a:ln>
                <a:solidFill>
                  <a:srgbClr val="FFFFFF"/>
                </a:solidFill>
                <a:effectLst/>
                <a:uLnTx/>
                <a:uFillTx/>
                <a:latin typeface="Calibri" panose="020F0502020204030204" pitchFamily="34" charset="0"/>
                <a:ea typeface="Calibri"/>
                <a:cs typeface="Arial"/>
              </a:rPr>
              <a:t>LOAD REDUCTION</a:t>
            </a:r>
          </a:p>
        </p:txBody>
      </p:sp>
      <p:sp>
        <p:nvSpPr>
          <p:cNvPr id="35" name="Rectangle 34">
            <a:extLst>
              <a:ext uri="{FF2B5EF4-FFF2-40B4-BE49-F238E27FC236}">
                <a16:creationId xmlns:a16="http://schemas.microsoft.com/office/drawing/2014/main" id="{792AD63D-425C-FC0D-A2D5-A9E44D238C41}"/>
              </a:ext>
            </a:extLst>
          </p:cNvPr>
          <p:cNvSpPr/>
          <p:nvPr/>
        </p:nvSpPr>
        <p:spPr bwMode="auto">
          <a:xfrm>
            <a:off x="418686" y="3211632"/>
            <a:ext cx="3443425" cy="333486"/>
          </a:xfrm>
          <a:prstGeom prst="rect">
            <a:avLst/>
          </a:prstGeom>
          <a:gradFill flip="none" rotWithShape="1">
            <a:gsLst>
              <a:gs pos="100000">
                <a:schemeClr val="accent2"/>
              </a:gs>
              <a:gs pos="49500">
                <a:schemeClr val="accent5"/>
              </a:gs>
            </a:gsLst>
            <a:lin ang="1080000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Calibri"/>
                <a:cs typeface="Calibri"/>
              </a:rPr>
              <a:t>Unit Testing Automation AI Run Agents</a:t>
            </a:r>
            <a:endParaRPr kumimoji="0" lang="en-US" sz="1050" b="0" i="0" u="none" strike="noStrike" kern="1200" cap="none" spc="0" normalizeH="0" baseline="0" noProof="0" dirty="0">
              <a:ln>
                <a:noFill/>
              </a:ln>
              <a:solidFill>
                <a:srgbClr val="000000"/>
              </a:solidFill>
              <a:effectLst/>
              <a:uLnTx/>
              <a:uFillTx/>
              <a:latin typeface="Calibri"/>
              <a:ea typeface="Calibri"/>
              <a:cs typeface="Arial"/>
            </a:endParaRPr>
          </a:p>
        </p:txBody>
      </p:sp>
      <p:sp>
        <p:nvSpPr>
          <p:cNvPr id="36" name="Rectangle 35">
            <a:extLst>
              <a:ext uri="{FF2B5EF4-FFF2-40B4-BE49-F238E27FC236}">
                <a16:creationId xmlns:a16="http://schemas.microsoft.com/office/drawing/2014/main" id="{5FEC34B6-969C-DC50-29EA-D7F49C2D8BCA}"/>
              </a:ext>
            </a:extLst>
          </p:cNvPr>
          <p:cNvSpPr/>
          <p:nvPr/>
        </p:nvSpPr>
        <p:spPr bwMode="auto">
          <a:xfrm>
            <a:off x="4142547" y="3211632"/>
            <a:ext cx="3693596" cy="333486"/>
          </a:xfrm>
          <a:prstGeom prst="rect">
            <a:avLst/>
          </a:prstGeom>
          <a:gradFill flip="none" rotWithShape="1">
            <a:gsLst>
              <a:gs pos="100000">
                <a:schemeClr val="accent2"/>
              </a:gs>
              <a:gs pos="49500">
                <a:schemeClr val="accent5"/>
              </a:gs>
            </a:gsLst>
            <a:lin ang="1080000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alibri"/>
                <a:ea typeface="Calibri"/>
                <a:cs typeface="Calibri"/>
              </a:rPr>
              <a:t>Acceleration with AI Run Agents </a:t>
            </a:r>
          </a:p>
        </p:txBody>
      </p:sp>
      <p:sp>
        <p:nvSpPr>
          <p:cNvPr id="37" name="Rectangle 36">
            <a:extLst>
              <a:ext uri="{FF2B5EF4-FFF2-40B4-BE49-F238E27FC236}">
                <a16:creationId xmlns:a16="http://schemas.microsoft.com/office/drawing/2014/main" id="{4C9883C9-6A56-79C4-9A71-B4ADB1A03AB0}"/>
              </a:ext>
            </a:extLst>
          </p:cNvPr>
          <p:cNvSpPr/>
          <p:nvPr/>
        </p:nvSpPr>
        <p:spPr bwMode="auto">
          <a:xfrm>
            <a:off x="8131452" y="3211632"/>
            <a:ext cx="3640317" cy="333486"/>
          </a:xfrm>
          <a:prstGeom prst="rect">
            <a:avLst/>
          </a:prstGeom>
          <a:gradFill flip="none" rotWithShape="1">
            <a:gsLst>
              <a:gs pos="100000">
                <a:schemeClr val="accent2"/>
              </a:gs>
              <a:gs pos="49500">
                <a:schemeClr val="accent5"/>
              </a:gs>
            </a:gsLst>
            <a:lin ang="1080000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alibri"/>
                <a:ea typeface="Calibri"/>
                <a:cs typeface="Calibri"/>
              </a:rPr>
              <a:t>Engineering AI Adoption</a:t>
            </a:r>
          </a:p>
        </p:txBody>
      </p:sp>
      <p:sp>
        <p:nvSpPr>
          <p:cNvPr id="30" name="Rectangle 29">
            <a:extLst>
              <a:ext uri="{FF2B5EF4-FFF2-40B4-BE49-F238E27FC236}">
                <a16:creationId xmlns:a16="http://schemas.microsoft.com/office/drawing/2014/main" id="{0762B101-72F6-A0BE-C061-8EB51842112E}"/>
              </a:ext>
            </a:extLst>
          </p:cNvPr>
          <p:cNvSpPr/>
          <p:nvPr/>
        </p:nvSpPr>
        <p:spPr bwMode="auto">
          <a:xfrm>
            <a:off x="414592" y="5797386"/>
            <a:ext cx="3443425" cy="333486"/>
          </a:xfrm>
          <a:prstGeom prst="rect">
            <a:avLst/>
          </a:prstGeom>
          <a:gradFill flip="none" rotWithShape="1">
            <a:gsLst>
              <a:gs pos="100000">
                <a:schemeClr val="accent2"/>
              </a:gs>
              <a:gs pos="49500">
                <a:schemeClr val="accent5"/>
              </a:gs>
            </a:gsLst>
            <a:lin ang="1080000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a:ea typeface="Calibri"/>
                <a:cs typeface="Calibri"/>
              </a:rPr>
              <a:t>Managed Services</a:t>
            </a:r>
          </a:p>
        </p:txBody>
      </p:sp>
      <p:sp>
        <p:nvSpPr>
          <p:cNvPr id="41" name="Rectangle 40">
            <a:extLst>
              <a:ext uri="{FF2B5EF4-FFF2-40B4-BE49-F238E27FC236}">
                <a16:creationId xmlns:a16="http://schemas.microsoft.com/office/drawing/2014/main" id="{2DA1076F-77FE-0912-8106-6AA6A04ED3CC}"/>
              </a:ext>
            </a:extLst>
          </p:cNvPr>
          <p:cNvSpPr/>
          <p:nvPr/>
        </p:nvSpPr>
        <p:spPr bwMode="auto">
          <a:xfrm>
            <a:off x="8131452" y="5795805"/>
            <a:ext cx="3640317" cy="333486"/>
          </a:xfrm>
          <a:prstGeom prst="rect">
            <a:avLst/>
          </a:prstGeom>
          <a:gradFill flip="none" rotWithShape="1">
            <a:gsLst>
              <a:gs pos="100000">
                <a:schemeClr val="accent2"/>
              </a:gs>
              <a:gs pos="49500">
                <a:schemeClr val="accent5"/>
              </a:gs>
            </a:gsLst>
            <a:lin ang="1080000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alibri"/>
                <a:ea typeface="Calibri"/>
                <a:cs typeface="Calibri"/>
              </a:rPr>
              <a:t>Modernization with AI Run Agents</a:t>
            </a:r>
          </a:p>
        </p:txBody>
      </p:sp>
      <p:sp>
        <p:nvSpPr>
          <p:cNvPr id="12" name="TextBox 11">
            <a:extLst>
              <a:ext uri="{FF2B5EF4-FFF2-40B4-BE49-F238E27FC236}">
                <a16:creationId xmlns:a16="http://schemas.microsoft.com/office/drawing/2014/main" id="{D7CADB9A-1F40-A01F-DEFA-0CCD84E40713}"/>
              </a:ext>
            </a:extLst>
          </p:cNvPr>
          <p:cNvSpPr txBox="1"/>
          <p:nvPr/>
        </p:nvSpPr>
        <p:spPr>
          <a:xfrm>
            <a:off x="804604" y="1862703"/>
            <a:ext cx="2148857" cy="144720"/>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900" b="0" i="0" u="none" strike="noStrike" kern="1200" cap="all" spc="30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US e-commerce company</a:t>
            </a:r>
          </a:p>
        </p:txBody>
      </p:sp>
      <p:sp>
        <p:nvSpPr>
          <p:cNvPr id="14" name="TextBox 13">
            <a:extLst>
              <a:ext uri="{FF2B5EF4-FFF2-40B4-BE49-F238E27FC236}">
                <a16:creationId xmlns:a16="http://schemas.microsoft.com/office/drawing/2014/main" id="{E15420A8-61DF-3992-B7A5-733D6F970D37}"/>
              </a:ext>
            </a:extLst>
          </p:cNvPr>
          <p:cNvSpPr txBox="1"/>
          <p:nvPr/>
        </p:nvSpPr>
        <p:spPr>
          <a:xfrm>
            <a:off x="4518726" y="4431663"/>
            <a:ext cx="2956110" cy="144720"/>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900" b="0" i="0" u="none" strike="noStrike" kern="1200" cap="all" spc="30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Insurance payment provider</a:t>
            </a:r>
          </a:p>
        </p:txBody>
      </p:sp>
      <p:sp>
        <p:nvSpPr>
          <p:cNvPr id="15" name="TextBox 14">
            <a:extLst>
              <a:ext uri="{FF2B5EF4-FFF2-40B4-BE49-F238E27FC236}">
                <a16:creationId xmlns:a16="http://schemas.microsoft.com/office/drawing/2014/main" id="{0F00914D-87ED-0967-67AA-949F19FD61C3}"/>
              </a:ext>
            </a:extLst>
          </p:cNvPr>
          <p:cNvSpPr txBox="1"/>
          <p:nvPr/>
        </p:nvSpPr>
        <p:spPr>
          <a:xfrm>
            <a:off x="4534314" y="1862703"/>
            <a:ext cx="2549179" cy="144720"/>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900" b="0" i="0" u="none" strike="noStrike" kern="1200" cap="all" spc="30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Multi-brand retailer</a:t>
            </a:r>
          </a:p>
        </p:txBody>
      </p:sp>
      <p:sp>
        <p:nvSpPr>
          <p:cNvPr id="16" name="TextBox 15">
            <a:extLst>
              <a:ext uri="{FF2B5EF4-FFF2-40B4-BE49-F238E27FC236}">
                <a16:creationId xmlns:a16="http://schemas.microsoft.com/office/drawing/2014/main" id="{254CB26A-720B-F097-9918-FD9FD88C13B3}"/>
              </a:ext>
            </a:extLst>
          </p:cNvPr>
          <p:cNvSpPr txBox="1"/>
          <p:nvPr/>
        </p:nvSpPr>
        <p:spPr>
          <a:xfrm>
            <a:off x="804604" y="4431663"/>
            <a:ext cx="2956110" cy="144720"/>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900" b="0" i="0" u="none" strike="noStrike" kern="1200" cap="all" spc="30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Internet of Things company</a:t>
            </a:r>
          </a:p>
        </p:txBody>
      </p:sp>
      <p:sp>
        <p:nvSpPr>
          <p:cNvPr id="17" name="TextBox 16">
            <a:extLst>
              <a:ext uri="{FF2B5EF4-FFF2-40B4-BE49-F238E27FC236}">
                <a16:creationId xmlns:a16="http://schemas.microsoft.com/office/drawing/2014/main" id="{EB2BCFEC-8644-D848-8B24-74D45AAF17D6}"/>
              </a:ext>
            </a:extLst>
          </p:cNvPr>
          <p:cNvSpPr txBox="1"/>
          <p:nvPr/>
        </p:nvSpPr>
        <p:spPr>
          <a:xfrm>
            <a:off x="8508257" y="4431663"/>
            <a:ext cx="2956110" cy="144720"/>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900" b="0" i="0" u="none" strike="noStrike" kern="1200" cap="all" spc="30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Health technology company</a:t>
            </a:r>
          </a:p>
        </p:txBody>
      </p:sp>
      <p:sp>
        <p:nvSpPr>
          <p:cNvPr id="26" name="Rectangle 25">
            <a:extLst>
              <a:ext uri="{FF2B5EF4-FFF2-40B4-BE49-F238E27FC236}">
                <a16:creationId xmlns:a16="http://schemas.microsoft.com/office/drawing/2014/main" id="{21429BF8-E101-6895-FB24-AB465B051A7D}"/>
              </a:ext>
            </a:extLst>
          </p:cNvPr>
          <p:cNvSpPr/>
          <p:nvPr/>
        </p:nvSpPr>
        <p:spPr bwMode="auto">
          <a:xfrm>
            <a:off x="4135697" y="4042210"/>
            <a:ext cx="3693945" cy="2073829"/>
          </a:xfrm>
          <a:prstGeom prst="rect">
            <a:avLst/>
          </a:prstGeom>
          <a:noFill/>
          <a:ln w="19050">
            <a:solidFill>
              <a:schemeClr val="accent1">
                <a:lumMod val="75000"/>
                <a:lumOff val="25000"/>
              </a:schemeClr>
            </a:solidFill>
          </a:ln>
        </p:spPr>
        <p:txBody>
          <a:bodyPr wrap="square" lIns="396000" tIns="144000" rIns="360000" bIns="108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Calibri"/>
              </a:rPr>
              <a:t>Implemented agentic workflow on EPAM </a:t>
            </a:r>
            <a:r>
              <a:rPr kumimoji="0" lang="en-US" sz="1200" b="0" i="0" u="none" strike="noStrike" kern="1200" cap="none" spc="0" normalizeH="0" baseline="0" noProof="0" dirty="0" err="1">
                <a:ln>
                  <a:noFill/>
                </a:ln>
                <a:solidFill>
                  <a:srgbClr val="FFFFFF"/>
                </a:solidFill>
                <a:effectLst/>
                <a:uLnTx/>
                <a:uFillTx/>
                <a:latin typeface="Calibri"/>
                <a:ea typeface="Calibri"/>
                <a:cs typeface="Calibri"/>
              </a:rPr>
              <a:t>CodeMie</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 platform to analyze </a:t>
            </a:r>
            <a:r>
              <a:rPr kumimoji="0" lang="en-US" sz="1200" b="1" i="0" u="none" strike="noStrike" kern="1200" cap="none" spc="0" normalizeH="0" baseline="0" noProof="0" dirty="0">
                <a:ln>
                  <a:noFill/>
                </a:ln>
                <a:solidFill>
                  <a:srgbClr val="418DFF"/>
                </a:solidFill>
                <a:effectLst/>
                <a:uLnTx/>
                <a:uFillTx/>
                <a:latin typeface="Calibri"/>
                <a:ea typeface="Calibri"/>
                <a:cs typeface="Calibri"/>
              </a:rPr>
              <a:t>100</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 app instances, enabling migration planning and achieving </a:t>
            </a:r>
            <a:r>
              <a:rPr kumimoji="0" lang="en-US" sz="1200" b="1" i="0" u="none" strike="noStrike" kern="1200" cap="none" spc="0" normalizeH="0" baseline="0" noProof="0" dirty="0">
                <a:ln>
                  <a:noFill/>
                </a:ln>
                <a:solidFill>
                  <a:srgbClr val="418DFF"/>
                </a:solidFill>
                <a:effectLst/>
                <a:uLnTx/>
                <a:uFillTx/>
                <a:latin typeface="Calibri"/>
                <a:ea typeface="Calibri"/>
                <a:cs typeface="Calibri"/>
              </a:rPr>
              <a:t>$74.5K</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 savings within </a:t>
            </a:r>
            <a:r>
              <a:rPr kumimoji="0" lang="en-US" sz="1200" b="1" i="0" u="none" strike="noStrike" kern="1200" cap="none" spc="0" normalizeH="0" baseline="0" noProof="0" dirty="0">
                <a:ln>
                  <a:noFill/>
                </a:ln>
                <a:solidFill>
                  <a:srgbClr val="418DFF"/>
                </a:solidFill>
                <a:effectLst/>
                <a:uLnTx/>
                <a:uFillTx/>
                <a:latin typeface="Calibri"/>
                <a:ea typeface="Calibri"/>
                <a:cs typeface="Calibri"/>
              </a:rPr>
              <a:t>3-5 </a:t>
            </a:r>
            <a:r>
              <a:rPr kumimoji="0" lang="en-US" sz="1200" b="0" i="0" u="none" strike="noStrike" kern="1200" cap="none" spc="0" normalizeH="0" baseline="0" noProof="0" dirty="0">
                <a:ln>
                  <a:noFill/>
                </a:ln>
                <a:solidFill>
                  <a:srgbClr val="FFFFFF"/>
                </a:solidFill>
                <a:effectLst/>
                <a:uLnTx/>
                <a:uFillTx/>
                <a:latin typeface="Calibri"/>
                <a:ea typeface="Calibri"/>
                <a:cs typeface="Calibri"/>
              </a:rPr>
              <a:t>months.</a:t>
            </a:r>
            <a:endParaRPr kumimoji="0" lang="en-US" sz="1300" b="0" i="0" u="none" strike="noStrike" kern="1200" cap="none" spc="0" normalizeH="0" baseline="0" noProof="0" dirty="0">
              <a:ln>
                <a:noFill/>
              </a:ln>
              <a:solidFill>
                <a:srgbClr val="FFFFFF"/>
              </a:solidFill>
              <a:effectLst/>
              <a:uLnTx/>
              <a:uFillTx/>
              <a:latin typeface="Calibri"/>
              <a:ea typeface="Calibri"/>
              <a:cs typeface="Calibri"/>
            </a:endParaRPr>
          </a:p>
        </p:txBody>
      </p:sp>
      <p:sp>
        <p:nvSpPr>
          <p:cNvPr id="39" name="Rectangle 38">
            <a:extLst>
              <a:ext uri="{FF2B5EF4-FFF2-40B4-BE49-F238E27FC236}">
                <a16:creationId xmlns:a16="http://schemas.microsoft.com/office/drawing/2014/main" id="{CD69B1CE-9EF3-68F9-ACEF-AB06BF42DE25}"/>
              </a:ext>
            </a:extLst>
          </p:cNvPr>
          <p:cNvSpPr/>
          <p:nvPr/>
        </p:nvSpPr>
        <p:spPr bwMode="auto">
          <a:xfrm>
            <a:off x="4143957" y="5782553"/>
            <a:ext cx="3693596" cy="333486"/>
          </a:xfrm>
          <a:prstGeom prst="rect">
            <a:avLst/>
          </a:prstGeom>
          <a:gradFill flip="none" rotWithShape="1">
            <a:gsLst>
              <a:gs pos="100000">
                <a:schemeClr val="accent2"/>
              </a:gs>
              <a:gs pos="49500">
                <a:schemeClr val="accent5"/>
              </a:gs>
            </a:gsLst>
            <a:lin ang="1080000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Calibri"/>
                <a:ea typeface="Calibri"/>
                <a:cs typeface="Calibri"/>
              </a:rPr>
              <a:t>Projects Delivery with AI Run Agents</a:t>
            </a:r>
            <a:endParaRPr kumimoji="0" lang="en-US" sz="1050" b="0" i="0" u="none" strike="noStrike" kern="1200" cap="none" spc="0" normalizeH="0" baseline="0" noProof="0">
              <a:ln>
                <a:noFill/>
              </a:ln>
              <a:solidFill>
                <a:srgbClr val="000000"/>
              </a:solidFill>
              <a:effectLst/>
              <a:uLnTx/>
              <a:uFillTx/>
              <a:latin typeface="Calibri"/>
              <a:ea typeface="Calibri"/>
              <a:cs typeface="Calibri"/>
            </a:endParaRPr>
          </a:p>
        </p:txBody>
      </p:sp>
      <p:sp>
        <p:nvSpPr>
          <p:cNvPr id="33" name="Rounded Rectangle 32">
            <a:extLst>
              <a:ext uri="{FF2B5EF4-FFF2-40B4-BE49-F238E27FC236}">
                <a16:creationId xmlns:a16="http://schemas.microsoft.com/office/drawing/2014/main" id="{17E31C10-B5E2-5EFD-3EBA-D9D3C01FB654}"/>
              </a:ext>
            </a:extLst>
          </p:cNvPr>
          <p:cNvSpPr/>
          <p:nvPr/>
        </p:nvSpPr>
        <p:spPr bwMode="auto">
          <a:xfrm>
            <a:off x="4658755" y="3852337"/>
            <a:ext cx="2664000" cy="350128"/>
          </a:xfrm>
          <a:prstGeom prst="roundRect">
            <a:avLst>
              <a:gd name="adj" fmla="val 50000"/>
            </a:avLst>
          </a:prstGeom>
          <a:solidFill>
            <a:schemeClr val="tx1"/>
          </a:solidFill>
          <a:ln w="15875">
            <a:gradFill>
              <a:gsLst>
                <a:gs pos="0">
                  <a:schemeClr val="accent2"/>
                </a:gs>
                <a:gs pos="59000">
                  <a:schemeClr val="accent2">
                    <a:lumMod val="75000"/>
                  </a:schemeClr>
                </a:gs>
                <a:gs pos="100000">
                  <a:schemeClr val="accent4"/>
                </a:gs>
              </a:gsLst>
              <a:lin ang="6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all" spc="100" normalizeH="0" baseline="0" noProof="0" dirty="0">
                <a:ln>
                  <a:noFill/>
                </a:ln>
                <a:solidFill>
                  <a:srgbClr val="FFFFFF"/>
                </a:solidFill>
                <a:effectLst/>
                <a:uLnTx/>
                <a:uFillTx/>
                <a:latin typeface="Calibri" panose="020F0502020204030204" pitchFamily="34" charset="0"/>
                <a:ea typeface="Calibri"/>
                <a:cs typeface="Arial"/>
              </a:rPr>
              <a:t>Cost Savings</a:t>
            </a:r>
            <a:endParaRPr kumimoji="0" lang="en-US" sz="1000" b="1" i="0" u="none" strike="noStrike" kern="1200" cap="all" spc="100" normalizeH="0" baseline="0" noProof="0" dirty="0">
              <a:ln>
                <a:noFill/>
              </a:ln>
              <a:solidFill>
                <a:srgbClr val="FFFFFF"/>
              </a:solidFill>
              <a:effectLst/>
              <a:uLnTx/>
              <a:uFillTx/>
              <a:latin typeface="Calibri" panose="020F0502020204030204" pitchFamily="34" charset="0"/>
              <a:ea typeface="Calibri"/>
              <a:cs typeface="Arial"/>
            </a:endParaRPr>
          </a:p>
        </p:txBody>
      </p:sp>
    </p:spTree>
    <p:extLst>
      <p:ext uri="{BB962C8B-B14F-4D97-AF65-F5344CB8AC3E}">
        <p14:creationId xmlns:p14="http://schemas.microsoft.com/office/powerpoint/2010/main" val="218015576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C82D5-664F-9699-528C-0B06EFE2E1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255FBD-0A8A-05B0-E497-29806658C105}"/>
              </a:ext>
            </a:extLst>
          </p:cNvPr>
          <p:cNvSpPr>
            <a:spLocks noGrp="1"/>
          </p:cNvSpPr>
          <p:nvPr>
            <p:ph type="title"/>
          </p:nvPr>
        </p:nvSpPr>
        <p:spPr>
          <a:xfrm>
            <a:off x="481265" y="1793240"/>
            <a:ext cx="10086801" cy="923330"/>
          </a:xfrm>
        </p:spPr>
        <p:txBody>
          <a:bodyPr/>
          <a:lstStyle/>
          <a:p>
            <a:r>
              <a:rPr lang="en-US"/>
              <a:t>AI Adoption Timeline</a:t>
            </a:r>
          </a:p>
        </p:txBody>
      </p:sp>
      <p:sp>
        <p:nvSpPr>
          <p:cNvPr id="5" name="Text Placeholder 4">
            <a:extLst>
              <a:ext uri="{FF2B5EF4-FFF2-40B4-BE49-F238E27FC236}">
                <a16:creationId xmlns:a16="http://schemas.microsoft.com/office/drawing/2014/main" id="{E8784EC4-C1B6-6F10-A59F-FD897BE346B3}"/>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8DE1471-D0C3-BE66-96AB-7BCFE3F5260E}"/>
              </a:ext>
            </a:extLst>
          </p:cNvPr>
          <p:cNvSpPr>
            <a:spLocks noGrp="1"/>
          </p:cNvSpPr>
          <p:nvPr>
            <p:ph type="body" sz="quarter" idx="16"/>
          </p:nvPr>
        </p:nvSpPr>
        <p:spPr>
          <a:xfrm>
            <a:off x="481265" y="2931410"/>
            <a:ext cx="4554537" cy="696729"/>
          </a:xfrm>
        </p:spPr>
        <p:txBody>
          <a:bodyPr/>
          <a:lstStyle/>
          <a:p>
            <a:pPr marL="285750" indent="-285750">
              <a:buClr>
                <a:schemeClr val="bg1"/>
              </a:buClr>
              <a:buFont typeface="Arial" panose="020B0604020202020204" pitchFamily="34" charset="0"/>
              <a:buChar char="•"/>
            </a:pPr>
            <a:r>
              <a:rPr lang="en-US" dirty="0"/>
              <a:t>Typical AI Adoption Timeline</a:t>
            </a:r>
          </a:p>
          <a:p>
            <a:pPr marL="285750" indent="-285750">
              <a:buClr>
                <a:schemeClr val="bg1"/>
              </a:buClr>
              <a:buFont typeface="Arial" panose="020B0604020202020204" pitchFamily="34" charset="0"/>
              <a:buChar char="•"/>
            </a:pPr>
            <a:r>
              <a:rPr lang="en-US" dirty="0"/>
              <a:t>Phased AI Adoption Process</a:t>
            </a:r>
            <a:endParaRPr lang="en-US" sz="1534"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0081944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8FA71-F1BA-37BF-8AE5-10E7095300A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7F22D68-4D8E-3500-B791-BA7DF1F521D7}"/>
              </a:ext>
            </a:extLst>
          </p:cNvPr>
          <p:cNvSpPr/>
          <p:nvPr/>
        </p:nvSpPr>
        <p:spPr>
          <a:xfrm>
            <a:off x="0" y="22887"/>
            <a:ext cx="12192000" cy="2260179"/>
          </a:xfrm>
          <a:prstGeom prst="rect">
            <a:avLst/>
          </a:prstGeom>
          <a:gradFill flip="none" rotWithShape="1">
            <a:gsLst>
              <a:gs pos="0">
                <a:schemeClr val="accent4">
                  <a:lumMod val="75000"/>
                  <a:alpha val="50000"/>
                </a:schemeClr>
              </a:gs>
              <a:gs pos="79000">
                <a:schemeClr val="accent2">
                  <a:lumMod val="75000"/>
                  <a:alpha val="1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Calibri"/>
              <a:cs typeface="Arial"/>
            </a:endParaRPr>
          </a:p>
        </p:txBody>
      </p:sp>
      <p:sp>
        <p:nvSpPr>
          <p:cNvPr id="2" name="Title 1">
            <a:extLst>
              <a:ext uri="{FF2B5EF4-FFF2-40B4-BE49-F238E27FC236}">
                <a16:creationId xmlns:a16="http://schemas.microsoft.com/office/drawing/2014/main" id="{D1C4F9C0-3526-79AC-9748-1BA0FC0121A1}"/>
              </a:ext>
            </a:extLst>
          </p:cNvPr>
          <p:cNvSpPr>
            <a:spLocks noGrp="1"/>
          </p:cNvSpPr>
          <p:nvPr>
            <p:ph type="title"/>
          </p:nvPr>
        </p:nvSpPr>
        <p:spPr/>
        <p:txBody>
          <a:bodyPr/>
          <a:lstStyle/>
          <a:p>
            <a:r>
              <a:rPr lang="en-US"/>
              <a:t>Typical AI Adoption Timeline</a:t>
            </a:r>
          </a:p>
        </p:txBody>
      </p:sp>
      <p:sp>
        <p:nvSpPr>
          <p:cNvPr id="9" name="Text Placeholder 8">
            <a:extLst>
              <a:ext uri="{FF2B5EF4-FFF2-40B4-BE49-F238E27FC236}">
                <a16:creationId xmlns:a16="http://schemas.microsoft.com/office/drawing/2014/main" id="{5C19E833-0E4C-B96F-05EE-28266F295AF0}"/>
              </a:ext>
            </a:extLst>
          </p:cNvPr>
          <p:cNvSpPr>
            <a:spLocks noGrp="1"/>
          </p:cNvSpPr>
          <p:nvPr>
            <p:ph type="body" sz="quarter" idx="15"/>
          </p:nvPr>
        </p:nvSpPr>
        <p:spPr/>
        <p:txBody>
          <a:bodyPr/>
          <a:lstStyle/>
          <a:p>
            <a:r>
              <a:rPr lang="en-US"/>
              <a:t>AI Adoption timeline</a:t>
            </a:r>
          </a:p>
        </p:txBody>
      </p:sp>
      <p:sp>
        <p:nvSpPr>
          <p:cNvPr id="62" name="TextBox 61">
            <a:extLst>
              <a:ext uri="{FF2B5EF4-FFF2-40B4-BE49-F238E27FC236}">
                <a16:creationId xmlns:a16="http://schemas.microsoft.com/office/drawing/2014/main" id="{0AC756A2-B863-37B4-4A6D-D5241A328511}"/>
              </a:ext>
            </a:extLst>
          </p:cNvPr>
          <p:cNvSpPr txBox="1"/>
          <p:nvPr/>
        </p:nvSpPr>
        <p:spPr>
          <a:xfrm>
            <a:off x="9050110" y="2536115"/>
            <a:ext cx="2743200" cy="461665"/>
          </a:xfrm>
          <a:prstGeom prst="rect">
            <a:avLst/>
          </a:prstGeom>
          <a:noFill/>
          <a:ln>
            <a:noFill/>
          </a:ln>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schemeClr val="accent4"/>
                </a:solidFill>
                <a:effectLst/>
                <a:uLnTx/>
                <a:uFillTx/>
                <a:latin typeface="Calibr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8353D2"/>
                </a:solidFill>
                <a:effectLst/>
                <a:uLnTx/>
                <a:uFillTx/>
                <a:latin typeface="Calibri"/>
                <a:ea typeface="Calibri"/>
                <a:cs typeface="Arial"/>
              </a:rPr>
              <a:t>Hand over the steering wheel to Client to sustain changes and continuously improve</a:t>
            </a:r>
          </a:p>
        </p:txBody>
      </p:sp>
      <p:sp>
        <p:nvSpPr>
          <p:cNvPr id="60" name="TextBox 59">
            <a:extLst>
              <a:ext uri="{FF2B5EF4-FFF2-40B4-BE49-F238E27FC236}">
                <a16:creationId xmlns:a16="http://schemas.microsoft.com/office/drawing/2014/main" id="{A88A352E-3329-38DA-67F5-F06EE83D52ED}"/>
              </a:ext>
            </a:extLst>
          </p:cNvPr>
          <p:cNvSpPr txBox="1"/>
          <p:nvPr/>
        </p:nvSpPr>
        <p:spPr>
          <a:xfrm>
            <a:off x="1184664" y="2502233"/>
            <a:ext cx="2743200" cy="461665"/>
          </a:xfrm>
          <a:prstGeom prst="rect">
            <a:avLst/>
          </a:prstGeom>
          <a:noFill/>
          <a:ln>
            <a:noFill/>
          </a:ln>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schemeClr val="accent2"/>
                </a:solidFill>
                <a:effectLst/>
                <a:uLnTx/>
                <a:uFillTx/>
                <a:latin typeface="Calibr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9CBE">
                    <a:lumMod val="75000"/>
                  </a:srgbClr>
                </a:solidFill>
                <a:effectLst/>
                <a:uLnTx/>
                <a:uFillTx/>
                <a:latin typeface="Calibri" panose="020F0502020204030204" pitchFamily="34" charset="0"/>
                <a:ea typeface="Calibri"/>
                <a:cs typeface="Arial"/>
                <a:sym typeface=""/>
              </a:rPr>
              <a:t>Design the future state and prepare it for future Continuous Improvement</a:t>
            </a:r>
            <a:endParaRPr kumimoji="0" lang="en-US" sz="1200" b="0" i="1" u="none" strike="noStrike" kern="1200" cap="none" spc="0" normalizeH="0" baseline="0" noProof="0">
              <a:ln>
                <a:noFill/>
              </a:ln>
              <a:solidFill>
                <a:srgbClr val="009CBE">
                  <a:lumMod val="75000"/>
                </a:srgbClr>
              </a:solidFill>
              <a:effectLst/>
              <a:uLnTx/>
              <a:uFillTx/>
              <a:latin typeface="Calibri" panose="020F0502020204030204" pitchFamily="34" charset="0"/>
              <a:ea typeface="Calibri"/>
              <a:cs typeface="Calibri Regular" charset="0"/>
              <a:sym typeface=""/>
            </a:endParaRPr>
          </a:p>
        </p:txBody>
      </p:sp>
      <p:sp>
        <p:nvSpPr>
          <p:cNvPr id="35" name="Rectangle: Rounded Corners 28">
            <a:extLst>
              <a:ext uri="{FF2B5EF4-FFF2-40B4-BE49-F238E27FC236}">
                <a16:creationId xmlns:a16="http://schemas.microsoft.com/office/drawing/2014/main" id="{307A0E24-7E66-A0E9-6131-F98C3E936AF6}"/>
              </a:ext>
            </a:extLst>
          </p:cNvPr>
          <p:cNvSpPr/>
          <p:nvPr/>
        </p:nvSpPr>
        <p:spPr>
          <a:xfrm>
            <a:off x="469156" y="2022078"/>
            <a:ext cx="3474720" cy="274320"/>
          </a:xfrm>
          <a:prstGeom prst="roundRect">
            <a:avLst>
              <a:gd name="adj" fmla="val 50000"/>
            </a:avLst>
          </a:prstGeom>
          <a:noFill/>
          <a:ln>
            <a:solidFill>
              <a:srgbClr val="146EF5"/>
            </a:solidFill>
          </a:ln>
        </p:spPr>
        <p:style>
          <a:lnRef idx="3">
            <a:schemeClr val="lt1"/>
          </a:lnRef>
          <a:fillRef idx="1">
            <a:schemeClr val="accent4"/>
          </a:fillRef>
          <a:effectRef idx="1">
            <a:schemeClr val="accent4"/>
          </a:effectRef>
          <a:fontRef idx="minor">
            <a:schemeClr val="lt1"/>
          </a:fontRef>
        </p:style>
        <p:txBody>
          <a:bodyPr spcFirstLastPara="0" vert="horz" wrap="square" lIns="74113" tIns="74113" rIns="74113" bIns="74113" numCol="1" spcCol="1270" anchor="ctr" anchorCtr="0">
            <a:noAutofit/>
          </a:bodyPr>
          <a:lstStyle/>
          <a:p>
            <a:pPr marL="0" marR="0" lvl="0" indent="0" algn="ctr" defTabSz="1219108"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33" normalizeH="0" baseline="0" noProof="0">
                <a:ln>
                  <a:noFill/>
                </a:ln>
                <a:solidFill>
                  <a:srgbClr val="FFFFFF"/>
                </a:solidFill>
                <a:effectLst/>
                <a:uLnTx/>
                <a:uFillTx/>
                <a:latin typeface="Calibri" panose="020F0502020204030204" pitchFamily="34" charset="0"/>
                <a:ea typeface="Calibri Regular" charset="0"/>
                <a:cs typeface="Calibri" panose="020F0502020204030204" pitchFamily="34" charset="0"/>
              </a:rPr>
              <a:t>0-6 months</a:t>
            </a:r>
          </a:p>
        </p:txBody>
      </p:sp>
      <p:sp>
        <p:nvSpPr>
          <p:cNvPr id="39" name="Rectangle: Rounded Corners 28">
            <a:extLst>
              <a:ext uri="{FF2B5EF4-FFF2-40B4-BE49-F238E27FC236}">
                <a16:creationId xmlns:a16="http://schemas.microsoft.com/office/drawing/2014/main" id="{B0A5829C-1468-B467-5F0A-20957539D1AC}"/>
              </a:ext>
            </a:extLst>
          </p:cNvPr>
          <p:cNvSpPr/>
          <p:nvPr/>
        </p:nvSpPr>
        <p:spPr>
          <a:xfrm>
            <a:off x="8343890" y="2018864"/>
            <a:ext cx="3474720" cy="274320"/>
          </a:xfrm>
          <a:prstGeom prst="roundRect">
            <a:avLst>
              <a:gd name="adj" fmla="val 50000"/>
            </a:avLst>
          </a:prstGeom>
          <a:noFill/>
          <a:ln>
            <a:solidFill>
              <a:srgbClr val="146EF5"/>
            </a:solidFill>
          </a:ln>
        </p:spPr>
        <p:style>
          <a:lnRef idx="3">
            <a:schemeClr val="lt1"/>
          </a:lnRef>
          <a:fillRef idx="1">
            <a:schemeClr val="accent4"/>
          </a:fillRef>
          <a:effectRef idx="1">
            <a:schemeClr val="accent4"/>
          </a:effectRef>
          <a:fontRef idx="minor">
            <a:schemeClr val="lt1"/>
          </a:fontRef>
        </p:style>
        <p:txBody>
          <a:bodyPr spcFirstLastPara="0" vert="horz" wrap="square" lIns="74113" tIns="74113" rIns="74113" bIns="74113" numCol="1" spcCol="1270" anchor="ctr" anchorCtr="0">
            <a:noAutofit/>
          </a:bodyPr>
          <a:lstStyle/>
          <a:p>
            <a:pPr marL="0" marR="0" lvl="0" indent="0" algn="ctr" defTabSz="1219108"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33"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12-24 months</a:t>
            </a:r>
          </a:p>
        </p:txBody>
      </p:sp>
      <p:sp>
        <p:nvSpPr>
          <p:cNvPr id="20" name="Rectangle 19">
            <a:extLst>
              <a:ext uri="{FF2B5EF4-FFF2-40B4-BE49-F238E27FC236}">
                <a16:creationId xmlns:a16="http://schemas.microsoft.com/office/drawing/2014/main" id="{CDF41C05-0E5B-14B2-A4ED-4210B1B5CB3F}"/>
              </a:ext>
            </a:extLst>
          </p:cNvPr>
          <p:cNvSpPr/>
          <p:nvPr/>
        </p:nvSpPr>
        <p:spPr>
          <a:xfrm>
            <a:off x="469156" y="1247217"/>
            <a:ext cx="3474720"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418DFF"/>
                    </a:gs>
                    <a:gs pos="41000">
                      <a:srgbClr val="418DFF">
                        <a:lumMod val="75000"/>
                      </a:srgbClr>
                    </a:gs>
                    <a:gs pos="100000">
                      <a:srgbClr val="8353D2"/>
                    </a:gs>
                  </a:gsLst>
                  <a:lin ang="4200000" scaled="0"/>
                </a:gradFill>
                <a:effectLst/>
                <a:uLnTx/>
                <a:uFillTx/>
                <a:latin typeface="Calibri"/>
                <a:ea typeface="Calibri"/>
                <a:cs typeface="Arial"/>
              </a:rPr>
              <a:t>Phase I: </a:t>
            </a:r>
            <a:r>
              <a:rPr kumimoji="0" lang="en-US" sz="1400" b="1" i="0" u="none" strike="noStrike" kern="1200" cap="none" spc="0" normalizeH="0" baseline="0" noProof="0">
                <a:ln>
                  <a:noFill/>
                </a:ln>
                <a:solidFill>
                  <a:srgbClr val="FFFFFF"/>
                </a:solidFill>
                <a:effectLst/>
                <a:uLnTx/>
                <a:uFillTx/>
                <a:latin typeface="Calibri"/>
                <a:ea typeface="Calibri"/>
                <a:cs typeface="Arial"/>
              </a:rPr>
              <a:t>Crawl</a:t>
            </a:r>
          </a:p>
        </p:txBody>
      </p:sp>
      <p:sp>
        <p:nvSpPr>
          <p:cNvPr id="66" name="TextBox 65">
            <a:extLst>
              <a:ext uri="{FF2B5EF4-FFF2-40B4-BE49-F238E27FC236}">
                <a16:creationId xmlns:a16="http://schemas.microsoft.com/office/drawing/2014/main" id="{2825AA01-B639-480E-8B51-31E63C5F1BB6}"/>
              </a:ext>
            </a:extLst>
          </p:cNvPr>
          <p:cNvSpPr txBox="1"/>
          <p:nvPr/>
        </p:nvSpPr>
        <p:spPr>
          <a:xfrm>
            <a:off x="458217" y="3098478"/>
            <a:ext cx="3474720" cy="2506804"/>
          </a:xfrm>
          <a:prstGeom prst="rect">
            <a:avLst/>
          </a:prstGeom>
          <a:noFill/>
        </p:spPr>
        <p:txBody>
          <a:bodyPr wrap="square" lIns="144000" tIns="144000" rIns="144000" bIns="144000">
            <a:spAutoFit/>
          </a:bodyPr>
          <a:lstStyle/>
          <a:p>
            <a:pPr marL="0" marR="0" lvl="1" indent="-1440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107E8D"/>
                </a:solidFill>
                <a:effectLst/>
                <a:uLnTx/>
                <a:uFillTx/>
                <a:latin typeface="Calibri"/>
                <a:ea typeface="Calibri"/>
                <a:cs typeface="Calibri Light" panose="020F0302020204030204" pitchFamily="34" charset="0"/>
              </a:rPr>
              <a:t>Discover</a:t>
            </a:r>
            <a:r>
              <a:rPr kumimoji="0" lang="en-US" sz="1200" b="1" i="0" u="none" strike="noStrike" kern="1200" cap="none" spc="0" normalizeH="0" baseline="0" noProof="0">
                <a:ln>
                  <a:noFill/>
                </a:ln>
                <a:solidFill>
                  <a:srgbClr val="000000"/>
                </a:solidFill>
                <a:effectLst/>
                <a:uLnTx/>
                <a:uFillTx/>
                <a:latin typeface="Calibri"/>
                <a:ea typeface="Calibri"/>
                <a:cs typeface="Calibri Light" panose="020F0302020204030204" pitchFamily="34" charset="0"/>
              </a:rPr>
              <a:t> </a:t>
            </a:r>
            <a:r>
              <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rPr>
              <a:t>existing operating model, technical capabilities, and engineering practices</a:t>
            </a:r>
          </a:p>
          <a:p>
            <a:pPr marL="0" marR="0" lvl="1" indent="-1440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200" b="1"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endParaRPr>
          </a:p>
          <a:p>
            <a:pPr marL="0" marR="0" lvl="1" indent="-1440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107E8D"/>
                </a:solidFill>
                <a:effectLst/>
                <a:uLnTx/>
                <a:uFillTx/>
                <a:latin typeface="Calibri"/>
                <a:ea typeface="Calibri"/>
                <a:cs typeface="Calibri Light" panose="020F0302020204030204" pitchFamily="34" charset="0"/>
              </a:rPr>
              <a:t>Establish</a:t>
            </a:r>
            <a:r>
              <a:rPr kumimoji="0" lang="en-US" sz="1200" b="1" i="0" u="none" strike="noStrike" kern="1200" cap="none" spc="0" normalizeH="0" baseline="0" noProof="0">
                <a:ln>
                  <a:noFill/>
                </a:ln>
                <a:solidFill>
                  <a:srgbClr val="000000"/>
                </a:solidFill>
                <a:effectLst/>
                <a:uLnTx/>
                <a:uFillTx/>
                <a:latin typeface="Calibri"/>
                <a:ea typeface="Calibri"/>
                <a:cs typeface="Calibri Light" panose="020F0302020204030204" pitchFamily="34" charset="0"/>
              </a:rPr>
              <a:t> </a:t>
            </a:r>
            <a:r>
              <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rPr>
              <a:t>Prioritized CoE(s) to support IT organization objectives </a:t>
            </a:r>
          </a:p>
          <a:p>
            <a:pPr marL="0" marR="0" lvl="1" indent="-1440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endParaRPr>
          </a:p>
          <a:p>
            <a:pPr marL="0" marR="0" lvl="1" indent="-1440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107E8D"/>
                </a:solidFill>
                <a:effectLst/>
                <a:uLnTx/>
                <a:uFillTx/>
                <a:latin typeface="Calibri"/>
                <a:ea typeface="Calibri"/>
                <a:cs typeface="Calibri Light" panose="020F0302020204030204" pitchFamily="34" charset="0"/>
              </a:rPr>
              <a:t>Formalize </a:t>
            </a:r>
            <a:r>
              <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rPr>
              <a:t>Platform Engineering Function</a:t>
            </a:r>
          </a:p>
          <a:p>
            <a:pPr marL="0" marR="0" lvl="1" indent="-1440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200" b="1"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endParaRPr>
          </a:p>
          <a:p>
            <a:pPr marL="0" marR="0" lvl="1" indent="-1440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107E8D"/>
                </a:solidFill>
                <a:effectLst/>
                <a:uLnTx/>
                <a:uFillTx/>
                <a:latin typeface="Calibri"/>
                <a:ea typeface="Calibri"/>
                <a:cs typeface="Calibri Light" panose="020F0302020204030204" pitchFamily="34" charset="0"/>
              </a:rPr>
              <a:t>Build </a:t>
            </a:r>
            <a:r>
              <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rPr>
              <a:t>prioritized Platform Technical Capabilities</a:t>
            </a:r>
          </a:p>
          <a:p>
            <a:pPr marL="0" marR="0" lvl="1" indent="-1440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endParaRPr>
          </a:p>
          <a:p>
            <a:pPr marL="0" marR="0" lvl="1" indent="-1440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107E8D"/>
                </a:solidFill>
                <a:effectLst/>
                <a:uLnTx/>
                <a:uFillTx/>
                <a:latin typeface="Calibri"/>
                <a:ea typeface="Calibri"/>
                <a:cs typeface="Calibri Light" panose="020F0302020204030204" pitchFamily="34" charset="0"/>
              </a:rPr>
              <a:t>Pilot Adoption </a:t>
            </a:r>
            <a:r>
              <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rPr>
              <a:t>for 1-2 selected teams of prioritized Platform Technical Capabilities</a:t>
            </a:r>
          </a:p>
        </p:txBody>
      </p:sp>
      <p:sp>
        <p:nvSpPr>
          <p:cNvPr id="73" name="Rectangle 72">
            <a:extLst>
              <a:ext uri="{FF2B5EF4-FFF2-40B4-BE49-F238E27FC236}">
                <a16:creationId xmlns:a16="http://schemas.microsoft.com/office/drawing/2014/main" id="{3F94AC08-F3E3-4889-633E-073573035E34}"/>
              </a:ext>
            </a:extLst>
          </p:cNvPr>
          <p:cNvSpPr/>
          <p:nvPr/>
        </p:nvSpPr>
        <p:spPr>
          <a:xfrm>
            <a:off x="8343890" y="1265711"/>
            <a:ext cx="3474720" cy="338554"/>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418DFF"/>
                    </a:gs>
                    <a:gs pos="41000">
                      <a:srgbClr val="418DFF">
                        <a:lumMod val="75000"/>
                      </a:srgbClr>
                    </a:gs>
                    <a:gs pos="100000">
                      <a:srgbClr val="8353D2"/>
                    </a:gs>
                  </a:gsLst>
                  <a:lin ang="4200000" scaled="0"/>
                </a:gradFill>
                <a:effectLst/>
                <a:uLnTx/>
                <a:uFillTx/>
                <a:latin typeface="Calibri"/>
                <a:ea typeface="Calibri"/>
                <a:cs typeface="Arial"/>
              </a:rPr>
              <a:t>Phase III:</a:t>
            </a: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 </a:t>
            </a:r>
            <a:r>
              <a:rPr kumimoji="0" lang="en-US" sz="16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Run</a:t>
            </a:r>
          </a:p>
        </p:txBody>
      </p:sp>
      <p:sp>
        <p:nvSpPr>
          <p:cNvPr id="44" name="Rectangle: Rounded Corners 28">
            <a:extLst>
              <a:ext uri="{FF2B5EF4-FFF2-40B4-BE49-F238E27FC236}">
                <a16:creationId xmlns:a16="http://schemas.microsoft.com/office/drawing/2014/main" id="{47B3795C-B1DC-6881-3089-0C91D661BA0F}"/>
              </a:ext>
            </a:extLst>
          </p:cNvPr>
          <p:cNvSpPr/>
          <p:nvPr/>
        </p:nvSpPr>
        <p:spPr>
          <a:xfrm>
            <a:off x="469156" y="1633784"/>
            <a:ext cx="3474720" cy="274320"/>
          </a:xfrm>
          <a:prstGeom prst="roundRect">
            <a:avLst>
              <a:gd name="adj" fmla="val 50000"/>
            </a:avLst>
          </a:prstGeom>
          <a:noFill/>
          <a:ln>
            <a:noFill/>
          </a:ln>
        </p:spPr>
        <p:style>
          <a:lnRef idx="3">
            <a:schemeClr val="lt1"/>
          </a:lnRef>
          <a:fillRef idx="1">
            <a:schemeClr val="accent4"/>
          </a:fillRef>
          <a:effectRef idx="1">
            <a:schemeClr val="accent4"/>
          </a:effectRef>
          <a:fontRef idx="minor">
            <a:schemeClr val="lt1"/>
          </a:fontRef>
        </p:style>
        <p:txBody>
          <a:bodyPr spcFirstLastPara="0" vert="horz" wrap="square" lIns="74113" tIns="74113" rIns="74113" bIns="74113" numCol="1" spcCol="1270" anchor="ctr" anchorCtr="0">
            <a:noAutofit/>
          </a:bodyPr>
          <a:lstStyle/>
          <a:p>
            <a:pPr marL="0" marR="0" lvl="0" indent="0" algn="ctr" defTabSz="1219139"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50" normalizeH="0" baseline="0" noProof="0">
                <a:ln>
                  <a:noFill/>
                </a:ln>
                <a:solidFill>
                  <a:srgbClr val="FFFFFF"/>
                </a:solidFill>
                <a:effectLst/>
                <a:uLnTx/>
                <a:uFillTx/>
                <a:latin typeface="Calibri"/>
                <a:ea typeface="Calibri Regular" charset="0"/>
                <a:cs typeface="Calibri"/>
              </a:rPr>
              <a:t>CREATE A MOMENTUM</a:t>
            </a:r>
          </a:p>
        </p:txBody>
      </p:sp>
      <p:sp>
        <p:nvSpPr>
          <p:cNvPr id="65" name="Rectangle: Rounded Corners 28">
            <a:extLst>
              <a:ext uri="{FF2B5EF4-FFF2-40B4-BE49-F238E27FC236}">
                <a16:creationId xmlns:a16="http://schemas.microsoft.com/office/drawing/2014/main" id="{7F5BBE6C-7883-99F2-7FAF-1D07E5E97224}"/>
              </a:ext>
            </a:extLst>
          </p:cNvPr>
          <p:cNvSpPr/>
          <p:nvPr/>
        </p:nvSpPr>
        <p:spPr>
          <a:xfrm>
            <a:off x="8343890" y="1667666"/>
            <a:ext cx="3474720" cy="274320"/>
          </a:xfrm>
          <a:prstGeom prst="roundRect">
            <a:avLst>
              <a:gd name="adj" fmla="val 50000"/>
            </a:avLst>
          </a:prstGeom>
          <a:noFill/>
          <a:ln>
            <a:noFill/>
          </a:ln>
        </p:spPr>
        <p:style>
          <a:lnRef idx="3">
            <a:schemeClr val="lt1"/>
          </a:lnRef>
          <a:fillRef idx="1">
            <a:schemeClr val="accent4"/>
          </a:fillRef>
          <a:effectRef idx="1">
            <a:schemeClr val="accent4"/>
          </a:effectRef>
          <a:fontRef idx="minor">
            <a:schemeClr val="lt1"/>
          </a:fontRef>
        </p:style>
        <p:txBody>
          <a:bodyPr spcFirstLastPara="0" vert="horz" wrap="square" lIns="74113" tIns="74113" rIns="74113" bIns="74113" numCol="1" spcCol="1270" anchor="ctr" anchorCtr="0">
            <a:noAutofit/>
          </a:bodyPr>
          <a:lstStyle/>
          <a:p>
            <a:pPr marL="0" marR="0" lvl="0" indent="0" algn="ctr" defTabSz="1219139"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50" normalizeH="0" baseline="0" noProof="0">
                <a:ln>
                  <a:noFill/>
                </a:ln>
                <a:solidFill>
                  <a:srgbClr val="FFFFFF"/>
                </a:solidFill>
                <a:effectLst/>
                <a:uLnTx/>
                <a:uFillTx/>
                <a:latin typeface="Calibri"/>
                <a:ea typeface="Calibri"/>
                <a:cs typeface="Calibri"/>
              </a:rPr>
              <a:t>DRIVE YOUR OWN EXCELLENCE</a:t>
            </a:r>
          </a:p>
        </p:txBody>
      </p:sp>
      <p:sp>
        <p:nvSpPr>
          <p:cNvPr id="4" name="Rectangle: Rounded Corners 28">
            <a:extLst>
              <a:ext uri="{FF2B5EF4-FFF2-40B4-BE49-F238E27FC236}">
                <a16:creationId xmlns:a16="http://schemas.microsoft.com/office/drawing/2014/main" id="{6E5F3593-01DF-A929-170D-5D6AAA9B1FF7}"/>
              </a:ext>
            </a:extLst>
          </p:cNvPr>
          <p:cNvSpPr/>
          <p:nvPr/>
        </p:nvSpPr>
        <p:spPr>
          <a:xfrm>
            <a:off x="457201" y="5854474"/>
            <a:ext cx="7716252" cy="360000"/>
          </a:xfrm>
          <a:prstGeom prst="roundRect">
            <a:avLst>
              <a:gd name="adj" fmla="val 50000"/>
            </a:avLst>
          </a:prstGeom>
          <a:solidFill>
            <a:schemeClr val="tx1">
              <a:alpha val="20000"/>
            </a:schemeClr>
          </a:solidFill>
          <a:ln>
            <a:solidFill>
              <a:schemeClr val="accent2"/>
            </a:solidFill>
          </a:ln>
        </p:spPr>
        <p:style>
          <a:lnRef idx="3">
            <a:schemeClr val="lt1"/>
          </a:lnRef>
          <a:fillRef idx="1">
            <a:schemeClr val="accent4"/>
          </a:fillRef>
          <a:effectRef idx="1">
            <a:schemeClr val="accent4"/>
          </a:effectRef>
          <a:fontRef idx="minor">
            <a:schemeClr val="lt1"/>
          </a:fontRef>
        </p:style>
        <p:txBody>
          <a:bodyPr spcFirstLastPara="0" vert="horz" wrap="square" lIns="251999" tIns="72000" rIns="74113" bIns="72000" numCol="1" spcCol="1270" anchor="ctr" anchorCtr="0">
            <a:noAutofit/>
          </a:bodyPr>
          <a:lstStyle/>
          <a:p>
            <a:pPr marL="0" marR="0" lvl="0" indent="0" algn="l" defTabSz="121913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a:ea typeface="Calibri"/>
                <a:cs typeface="Calibri"/>
              </a:rPr>
              <a:t>Involvement/Expertise</a:t>
            </a:r>
          </a:p>
        </p:txBody>
      </p:sp>
      <p:sp>
        <p:nvSpPr>
          <p:cNvPr id="8" name="Rectangle: Rounded Corners 28">
            <a:extLst>
              <a:ext uri="{FF2B5EF4-FFF2-40B4-BE49-F238E27FC236}">
                <a16:creationId xmlns:a16="http://schemas.microsoft.com/office/drawing/2014/main" id="{62532790-8301-F405-5414-6BD55628BB16}"/>
              </a:ext>
            </a:extLst>
          </p:cNvPr>
          <p:cNvSpPr/>
          <p:nvPr/>
        </p:nvSpPr>
        <p:spPr>
          <a:xfrm>
            <a:off x="3745831" y="5854474"/>
            <a:ext cx="7985791" cy="360000"/>
          </a:xfrm>
          <a:prstGeom prst="roundRect">
            <a:avLst>
              <a:gd name="adj" fmla="val 50000"/>
            </a:avLst>
          </a:prstGeom>
          <a:solidFill>
            <a:schemeClr val="tx1">
              <a:alpha val="20000"/>
            </a:schemeClr>
          </a:solidFill>
          <a:ln>
            <a:solidFill>
              <a:schemeClr val="accent4"/>
            </a:solidFill>
          </a:ln>
        </p:spPr>
        <p:style>
          <a:lnRef idx="3">
            <a:schemeClr val="lt1"/>
          </a:lnRef>
          <a:fillRef idx="1">
            <a:schemeClr val="accent4"/>
          </a:fillRef>
          <a:effectRef idx="1">
            <a:schemeClr val="accent4"/>
          </a:effectRef>
          <a:fontRef idx="minor">
            <a:schemeClr val="lt1"/>
          </a:fontRef>
        </p:style>
        <p:txBody>
          <a:bodyPr spcFirstLastPara="0" vert="horz" wrap="square" lIns="0" tIns="72000" rIns="288000" bIns="72000" numCol="1" spcCol="1270" anchor="ctr" anchorCtr="0">
            <a:noAutofit/>
          </a:bodyPr>
          <a:lstStyle/>
          <a:p>
            <a:pPr marL="0" marR="0" lvl="0" indent="0" algn="r" defTabSz="121913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a:ea typeface="Calibri"/>
                <a:cs typeface="Calibri"/>
              </a:rPr>
              <a:t>Client ownership</a:t>
            </a:r>
          </a:p>
        </p:txBody>
      </p:sp>
      <p:sp>
        <p:nvSpPr>
          <p:cNvPr id="30" name="TextBox 29">
            <a:extLst>
              <a:ext uri="{FF2B5EF4-FFF2-40B4-BE49-F238E27FC236}">
                <a16:creationId xmlns:a16="http://schemas.microsoft.com/office/drawing/2014/main" id="{CDC97D44-3080-48CC-9EBA-EF2A394947F6}"/>
              </a:ext>
            </a:extLst>
          </p:cNvPr>
          <p:cNvSpPr txBox="1"/>
          <p:nvPr/>
        </p:nvSpPr>
        <p:spPr>
          <a:xfrm>
            <a:off x="5157535" y="2509137"/>
            <a:ext cx="2743200" cy="461665"/>
          </a:xfrm>
          <a:prstGeom prst="rect">
            <a:avLst/>
          </a:prstGeom>
          <a:noFill/>
          <a:ln>
            <a:noFill/>
          </a:ln>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schemeClr val="accent2"/>
                </a:solidFill>
                <a:effectLst/>
                <a:uLnTx/>
                <a:uFillTx/>
                <a:latin typeface="Calibr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418DFF">
                    <a:lumMod val="75000"/>
                  </a:srgbClr>
                </a:solidFill>
                <a:effectLst/>
                <a:uLnTx/>
                <a:uFillTx/>
                <a:latin typeface="Calibri"/>
                <a:ea typeface="Calibri"/>
                <a:cs typeface="Arial"/>
              </a:rPr>
              <a:t>Enable Client to transform while</a:t>
            </a:r>
            <a:r>
              <a:rPr kumimoji="0" lang="ru-RU" sz="1200" b="0" i="1" u="none" strike="noStrike" kern="1200" cap="none" spc="0" normalizeH="0" baseline="0" noProof="0">
                <a:ln>
                  <a:noFill/>
                </a:ln>
                <a:solidFill>
                  <a:srgbClr val="418DFF">
                    <a:lumMod val="75000"/>
                  </a:srgbClr>
                </a:solidFill>
                <a:effectLst/>
                <a:uLnTx/>
                <a:uFillTx/>
                <a:latin typeface="Calibri"/>
                <a:ea typeface="Calibri"/>
                <a:cs typeface="Arial"/>
              </a:rPr>
              <a:t> </a:t>
            </a:r>
            <a:r>
              <a:rPr kumimoji="0" lang="en-US" sz="1200" b="0" i="1" u="none" strike="noStrike" kern="1200" cap="none" spc="0" normalizeH="0" baseline="0" noProof="0">
                <a:ln>
                  <a:noFill/>
                </a:ln>
                <a:solidFill>
                  <a:srgbClr val="418DFF">
                    <a:lumMod val="75000"/>
                  </a:srgbClr>
                </a:solidFill>
                <a:effectLst/>
                <a:uLnTx/>
                <a:uFillTx/>
                <a:latin typeface="Calibri"/>
                <a:ea typeface="Calibri"/>
                <a:cs typeface="Arial"/>
              </a:rPr>
              <a:t>carefully building the required capabilities </a:t>
            </a:r>
          </a:p>
        </p:txBody>
      </p:sp>
      <p:sp>
        <p:nvSpPr>
          <p:cNvPr id="31" name="Rectangle: Rounded Corners 28">
            <a:extLst>
              <a:ext uri="{FF2B5EF4-FFF2-40B4-BE49-F238E27FC236}">
                <a16:creationId xmlns:a16="http://schemas.microsoft.com/office/drawing/2014/main" id="{05928B64-D74D-F770-83A8-964253EB22BD}"/>
              </a:ext>
            </a:extLst>
          </p:cNvPr>
          <p:cNvSpPr/>
          <p:nvPr/>
        </p:nvSpPr>
        <p:spPr>
          <a:xfrm>
            <a:off x="4449868" y="2028982"/>
            <a:ext cx="3474720" cy="274320"/>
          </a:xfrm>
          <a:prstGeom prst="roundRect">
            <a:avLst>
              <a:gd name="adj" fmla="val 50000"/>
            </a:avLst>
          </a:prstGeom>
          <a:noFill/>
          <a:ln>
            <a:solidFill>
              <a:srgbClr val="146EF5"/>
            </a:solidFill>
          </a:ln>
        </p:spPr>
        <p:style>
          <a:lnRef idx="3">
            <a:schemeClr val="lt1"/>
          </a:lnRef>
          <a:fillRef idx="1">
            <a:schemeClr val="accent4"/>
          </a:fillRef>
          <a:effectRef idx="1">
            <a:schemeClr val="accent4"/>
          </a:effectRef>
          <a:fontRef idx="minor">
            <a:schemeClr val="lt1"/>
          </a:fontRef>
        </p:style>
        <p:txBody>
          <a:bodyPr spcFirstLastPara="0" vert="horz" wrap="square" lIns="74113" tIns="74113" rIns="74113" bIns="74113" numCol="1" spcCol="1270" anchor="ctr" anchorCtr="0">
            <a:noAutofit/>
          </a:bodyPr>
          <a:lstStyle/>
          <a:p>
            <a:pPr marL="0" marR="0" lvl="0" indent="0" algn="ctr" defTabSz="1219108"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33" normalizeH="0" baseline="0" noProof="0">
                <a:ln>
                  <a:noFill/>
                </a:ln>
                <a:solidFill>
                  <a:srgbClr val="FFFFFF"/>
                </a:solidFill>
                <a:effectLst/>
                <a:uLnTx/>
                <a:uFillTx/>
                <a:latin typeface="Calibri" panose="020F0502020204030204" pitchFamily="34" charset="0"/>
                <a:ea typeface="Calibri Regular" charset="0"/>
                <a:cs typeface="Calibri" panose="020F0502020204030204" pitchFamily="34" charset="0"/>
              </a:rPr>
              <a:t>6-12 months</a:t>
            </a:r>
          </a:p>
        </p:txBody>
      </p:sp>
      <p:sp>
        <p:nvSpPr>
          <p:cNvPr id="33" name="Rectangle 32">
            <a:extLst>
              <a:ext uri="{FF2B5EF4-FFF2-40B4-BE49-F238E27FC236}">
                <a16:creationId xmlns:a16="http://schemas.microsoft.com/office/drawing/2014/main" id="{28D28909-6AF6-8813-627D-5149B9F12269}"/>
              </a:ext>
            </a:extLst>
          </p:cNvPr>
          <p:cNvSpPr/>
          <p:nvPr/>
        </p:nvSpPr>
        <p:spPr>
          <a:xfrm>
            <a:off x="4449868" y="1238733"/>
            <a:ext cx="3474720" cy="338554"/>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418DFF"/>
                    </a:gs>
                    <a:gs pos="41000">
                      <a:srgbClr val="418DFF">
                        <a:lumMod val="75000"/>
                      </a:srgbClr>
                    </a:gs>
                    <a:gs pos="100000">
                      <a:srgbClr val="8353D2"/>
                    </a:gs>
                  </a:gsLst>
                  <a:lin ang="4200000" scaled="0"/>
                </a:gradFill>
                <a:effectLst/>
                <a:uLnTx/>
                <a:uFillTx/>
                <a:latin typeface="Calibri"/>
                <a:ea typeface="Calibri"/>
                <a:cs typeface="Arial"/>
              </a:rPr>
              <a:t>Phase II : </a:t>
            </a:r>
            <a:r>
              <a:rPr kumimoji="0" lang="en-US" sz="1600" b="1"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Walk</a:t>
            </a:r>
          </a:p>
        </p:txBody>
      </p:sp>
      <p:sp>
        <p:nvSpPr>
          <p:cNvPr id="32" name="TextBox 31">
            <a:extLst>
              <a:ext uri="{FF2B5EF4-FFF2-40B4-BE49-F238E27FC236}">
                <a16:creationId xmlns:a16="http://schemas.microsoft.com/office/drawing/2014/main" id="{284C2ABF-2718-63A8-8EC8-43FE03877C09}"/>
              </a:ext>
            </a:extLst>
          </p:cNvPr>
          <p:cNvSpPr txBox="1"/>
          <p:nvPr/>
        </p:nvSpPr>
        <p:spPr>
          <a:xfrm>
            <a:off x="4449868" y="3097924"/>
            <a:ext cx="3474720" cy="2122083"/>
          </a:xfrm>
          <a:prstGeom prst="rect">
            <a:avLst/>
          </a:prstGeom>
          <a:noFill/>
        </p:spPr>
        <p:txBody>
          <a:bodyPr wrap="square" lIns="144000" tIns="144000" rIns="144000" bIns="144000">
            <a:spAutoFit/>
          </a:bodyPr>
          <a:lstStyle/>
          <a:p>
            <a:pPr marL="144000" marR="0" lvl="1" indent="-144000" algn="l" defTabSz="914400" rtl="0" eaLnBrk="1" fontAlgn="auto" latinLnBrk="0" hangingPunct="1">
              <a:lnSpc>
                <a:spcPct val="100000"/>
              </a:lnSpc>
              <a:spcBef>
                <a:spcPts val="600"/>
              </a:spcBef>
              <a:spcAft>
                <a:spcPts val="80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418DFF">
                    <a:lumMod val="75000"/>
                  </a:srgbClr>
                </a:solidFill>
                <a:effectLst/>
                <a:uLnTx/>
                <a:uFillTx/>
                <a:latin typeface="Calibri"/>
                <a:ea typeface="Calibri"/>
                <a:cs typeface="Calibri Light" panose="020F0302020204030204" pitchFamily="34" charset="0"/>
              </a:rPr>
              <a:t>Formalize </a:t>
            </a:r>
            <a:r>
              <a:rPr kumimoji="0" lang="en-US" sz="1200" b="0" i="0" u="none" strike="noStrike" kern="1200" cap="none" spc="0" normalizeH="0" baseline="0" noProof="0">
                <a:ln>
                  <a:noFill/>
                </a:ln>
                <a:solidFill>
                  <a:srgbClr val="FFFFFF"/>
                </a:solidFill>
                <a:effectLst/>
                <a:uLnTx/>
                <a:uFillTx/>
                <a:latin typeface="Calibri" panose="020F0502020204030204"/>
                <a:ea typeface="Calibri"/>
                <a:cs typeface="Calibri" panose="020F0502020204030204"/>
              </a:rPr>
              <a:t>enablement function</a:t>
            </a:r>
            <a:endParaRPr kumimoji="0" lang="en-US" sz="1200" b="1"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endParaRPr>
          </a:p>
          <a:p>
            <a:pPr marL="144000" marR="0" lvl="1" indent="-144000" algn="l" defTabSz="914400" rtl="0" eaLnBrk="1" fontAlgn="auto" latinLnBrk="0" hangingPunct="1">
              <a:lnSpc>
                <a:spcPct val="100000"/>
              </a:lnSpc>
              <a:spcBef>
                <a:spcPts val="600"/>
              </a:spcBef>
              <a:spcAft>
                <a:spcPts val="80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418DFF">
                    <a:lumMod val="75000"/>
                  </a:srgbClr>
                </a:solidFill>
                <a:effectLst/>
                <a:uLnTx/>
                <a:uFillTx/>
                <a:latin typeface="Calibri"/>
                <a:ea typeface="Calibri"/>
                <a:cs typeface="Calibri Light" panose="020F0302020204030204" pitchFamily="34" charset="0"/>
              </a:rPr>
              <a:t>Adopt</a:t>
            </a:r>
            <a:r>
              <a:rPr kumimoji="0" lang="en-US" sz="1200" b="0" i="0" u="none" strike="noStrike" kern="1200" cap="none" spc="0" normalizeH="0" baseline="0" noProof="0">
                <a:ln>
                  <a:noFill/>
                </a:ln>
                <a:solidFill>
                  <a:srgbClr val="000000"/>
                </a:solidFill>
                <a:effectLst/>
                <a:uLnTx/>
                <a:uFillTx/>
                <a:latin typeface="Calibri"/>
                <a:ea typeface="Calibri"/>
                <a:cs typeface="Arial"/>
              </a:rPr>
              <a:t> </a:t>
            </a:r>
            <a:r>
              <a:rPr kumimoji="0" lang="en-US" sz="1200" b="0" i="0" u="none" strike="noStrike" kern="1200" cap="none" spc="0" normalizeH="0" baseline="0" noProof="0">
                <a:ln>
                  <a:noFill/>
                </a:ln>
                <a:solidFill>
                  <a:srgbClr val="FFFFFF"/>
                </a:solidFill>
                <a:effectLst/>
                <a:uLnTx/>
                <a:uFillTx/>
                <a:latin typeface="Calibri"/>
                <a:ea typeface="Calibri"/>
                <a:cs typeface="Arial"/>
              </a:rPr>
              <a:t>Continuous Improvement Program for selected teams</a:t>
            </a:r>
          </a:p>
          <a:p>
            <a:pPr marL="144000" marR="0" lvl="1" indent="-144000" algn="l" defTabSz="914400" rtl="0" eaLnBrk="1" fontAlgn="auto" latinLnBrk="0" hangingPunct="1">
              <a:lnSpc>
                <a:spcPct val="100000"/>
              </a:lnSpc>
              <a:spcBef>
                <a:spcPts val="600"/>
              </a:spcBef>
              <a:spcAft>
                <a:spcPts val="80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418DFF">
                    <a:lumMod val="75000"/>
                  </a:srgbClr>
                </a:solidFill>
                <a:effectLst/>
                <a:uLnTx/>
                <a:uFillTx/>
                <a:latin typeface="Calibri"/>
                <a:ea typeface="Calibri"/>
                <a:cs typeface="Calibri Light" panose="020F0302020204030204" pitchFamily="34" charset="0"/>
              </a:rPr>
              <a:t>Continue </a:t>
            </a:r>
            <a:r>
              <a:rPr kumimoji="0" lang="en-US" sz="1200" b="0" i="0" u="none" strike="noStrike" kern="1200" cap="none" spc="0" normalizeH="0" baseline="0" noProof="0">
                <a:ln>
                  <a:noFill/>
                </a:ln>
                <a:solidFill>
                  <a:srgbClr val="FFFFFF"/>
                </a:solidFill>
                <a:effectLst/>
                <a:uLnTx/>
                <a:uFillTx/>
                <a:latin typeface="Calibri" panose="020F0502020204030204"/>
                <a:ea typeface="Calibri"/>
                <a:cs typeface="Calibri" panose="020F0502020204030204"/>
              </a:rPr>
              <a:t>improvement of CoE(s) and  the Platform Technical Capabilities to support organization objectives </a:t>
            </a:r>
          </a:p>
          <a:p>
            <a:pPr marL="144000" marR="0" lvl="1" indent="-144000" algn="l" defTabSz="914400" rtl="0" eaLnBrk="1" fontAlgn="auto" latinLnBrk="0" hangingPunct="1">
              <a:lnSpc>
                <a:spcPct val="100000"/>
              </a:lnSpc>
              <a:spcBef>
                <a:spcPts val="600"/>
              </a:spcBef>
              <a:spcAft>
                <a:spcPts val="800"/>
              </a:spcAft>
              <a:buClr>
                <a:srgbClr val="FFFFFF"/>
              </a:buClr>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Calibri"/>
              <a:ea typeface="Calibri"/>
              <a:cs typeface="Arial"/>
            </a:endParaRPr>
          </a:p>
        </p:txBody>
      </p:sp>
      <p:sp>
        <p:nvSpPr>
          <p:cNvPr id="34" name="Rectangle: Rounded Corners 28">
            <a:extLst>
              <a:ext uri="{FF2B5EF4-FFF2-40B4-BE49-F238E27FC236}">
                <a16:creationId xmlns:a16="http://schemas.microsoft.com/office/drawing/2014/main" id="{BCF0FBBD-8201-FB82-92F1-046C7830A1F4}"/>
              </a:ext>
            </a:extLst>
          </p:cNvPr>
          <p:cNvSpPr/>
          <p:nvPr/>
        </p:nvSpPr>
        <p:spPr>
          <a:xfrm>
            <a:off x="4449868" y="1640688"/>
            <a:ext cx="3474720" cy="274320"/>
          </a:xfrm>
          <a:prstGeom prst="roundRect">
            <a:avLst>
              <a:gd name="adj" fmla="val 50000"/>
            </a:avLst>
          </a:prstGeom>
          <a:noFill/>
          <a:ln>
            <a:noFill/>
          </a:ln>
        </p:spPr>
        <p:style>
          <a:lnRef idx="3">
            <a:schemeClr val="lt1"/>
          </a:lnRef>
          <a:fillRef idx="1">
            <a:schemeClr val="accent4"/>
          </a:fillRef>
          <a:effectRef idx="1">
            <a:schemeClr val="accent4"/>
          </a:effectRef>
          <a:fontRef idx="minor">
            <a:schemeClr val="lt1"/>
          </a:fontRef>
        </p:style>
        <p:txBody>
          <a:bodyPr spcFirstLastPara="0" vert="horz" wrap="square" lIns="74113" tIns="74113" rIns="74113" bIns="74113" numCol="1" spcCol="1270" anchor="ctr" anchorCtr="0">
            <a:noAutofit/>
          </a:bodyPr>
          <a:lstStyle/>
          <a:p>
            <a:pPr marL="0" marR="0" lvl="0" indent="0" algn="ctr" defTabSz="1219139"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50" normalizeH="0" baseline="0" noProof="0">
                <a:ln>
                  <a:noFill/>
                </a:ln>
                <a:solidFill>
                  <a:srgbClr val="FFFFFF"/>
                </a:solidFill>
                <a:effectLst/>
                <a:uLnTx/>
                <a:uFillTx/>
                <a:latin typeface="Calibri"/>
                <a:ea typeface="Calibri"/>
                <a:cs typeface="Calibri"/>
              </a:rPr>
              <a:t>ENABLE TO SUCCEED</a:t>
            </a:r>
          </a:p>
        </p:txBody>
      </p:sp>
      <p:pic>
        <p:nvPicPr>
          <p:cNvPr id="37" name="Graphic 36">
            <a:extLst>
              <a:ext uri="{FF2B5EF4-FFF2-40B4-BE49-F238E27FC236}">
                <a16:creationId xmlns:a16="http://schemas.microsoft.com/office/drawing/2014/main" id="{6162B963-67BE-C34A-1D15-CA0980EF241C}"/>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495610" y="2452377"/>
            <a:ext cx="576000" cy="576000"/>
          </a:xfrm>
          <a:prstGeom prst="rect">
            <a:avLst/>
          </a:prstGeom>
        </p:spPr>
      </p:pic>
      <p:pic>
        <p:nvPicPr>
          <p:cNvPr id="38" name="Graphic 37">
            <a:extLst>
              <a:ext uri="{FF2B5EF4-FFF2-40B4-BE49-F238E27FC236}">
                <a16:creationId xmlns:a16="http://schemas.microsoft.com/office/drawing/2014/main" id="{041EEC2A-F6D2-5827-8931-14B3D6F78432}"/>
              </a:ext>
            </a:extLst>
          </p:cNvPr>
          <p:cNvPicPr>
            <a:picLocks noChangeAspect="1"/>
          </p:cNvPicPr>
          <p:nvPr/>
        </p:nvPicPr>
        <p:blipFill>
          <a:blip r:embed="rId5">
            <a:extLst>
              <a:ext uri="{96DAC541-7B7A-43D3-8B79-37D633B846F1}">
                <asvg:svgBlip xmlns:asvg="http://schemas.microsoft.com/office/drawing/2016/SVG/main" r:embed="rId6"/>
              </a:ext>
            </a:extLst>
          </a:blip>
          <a:stretch/>
        </p:blipFill>
        <p:spPr>
          <a:xfrm>
            <a:off x="8384530" y="2488774"/>
            <a:ext cx="576000" cy="576000"/>
          </a:xfrm>
          <a:prstGeom prst="rect">
            <a:avLst/>
          </a:prstGeom>
        </p:spPr>
      </p:pic>
      <p:pic>
        <p:nvPicPr>
          <p:cNvPr id="3" name="Graphic 2">
            <a:extLst>
              <a:ext uri="{FF2B5EF4-FFF2-40B4-BE49-F238E27FC236}">
                <a16:creationId xmlns:a16="http://schemas.microsoft.com/office/drawing/2014/main" id="{CF0C75CC-8705-BE09-819D-48751514F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993791">
            <a:off x="4458959" y="2412680"/>
            <a:ext cx="674233" cy="674233"/>
          </a:xfrm>
          <a:prstGeom prst="rect">
            <a:avLst/>
          </a:prstGeom>
        </p:spPr>
      </p:pic>
      <p:sp>
        <p:nvSpPr>
          <p:cNvPr id="42" name="TextBox 41">
            <a:extLst>
              <a:ext uri="{FF2B5EF4-FFF2-40B4-BE49-F238E27FC236}">
                <a16:creationId xmlns:a16="http://schemas.microsoft.com/office/drawing/2014/main" id="{4F06CF8A-3F2A-1018-DD78-6C61D7574D42}"/>
              </a:ext>
            </a:extLst>
          </p:cNvPr>
          <p:cNvSpPr txBox="1"/>
          <p:nvPr/>
        </p:nvSpPr>
        <p:spPr>
          <a:xfrm>
            <a:off x="8302293" y="3098478"/>
            <a:ext cx="3474720" cy="2199027"/>
          </a:xfrm>
          <a:prstGeom prst="rect">
            <a:avLst/>
          </a:prstGeom>
          <a:noFill/>
        </p:spPr>
        <p:txBody>
          <a:bodyPr wrap="square" lIns="144000" tIns="144000" rIns="144000" bIns="144000">
            <a:spAutoFit/>
          </a:bodyPr>
          <a:lstStyle>
            <a:defPPr>
              <a:defRPr lang="en-US"/>
            </a:defPPr>
            <a:lvl2pPr marL="144000" lvl="1" indent="-144000">
              <a:spcAft>
                <a:spcPts val="1600"/>
              </a:spcAft>
              <a:buClr>
                <a:schemeClr val="bg1"/>
              </a:buClr>
              <a:buFont typeface="Arial" panose="020B0604020202020204" pitchFamily="34" charset="0"/>
              <a:buChar char="•"/>
              <a:defRPr sz="1000" b="1">
                <a:solidFill>
                  <a:schemeClr val="accent2"/>
                </a:solidFill>
                <a:latin typeface="Calibri"/>
                <a:cs typeface="Calibri Light" panose="020F0302020204030204" pitchFamily="34" charset="0"/>
              </a:defRPr>
            </a:lvl2pPr>
            <a:lvl3pPr marL="628650" lvl="2" indent="-171450" defTabSz="1219140">
              <a:spcAft>
                <a:spcPts val="1200"/>
              </a:spcAft>
              <a:buClr>
                <a:schemeClr val="tx1"/>
              </a:buClr>
              <a:buFont typeface="Arial" panose="020B0604020202020204" pitchFamily="34" charset="0"/>
              <a:buChar char="•"/>
              <a:defRPr sz="1100">
                <a:solidFill>
                  <a:srgbClr val="222222"/>
                </a:solidFill>
                <a:latin typeface="Calibri" panose="020F0502020204030204"/>
                <a:ea typeface="+mn-lt"/>
                <a:cs typeface="Calibri" panose="020F0502020204030204"/>
              </a:defRPr>
            </a:lvl3pPr>
          </a:lstStyle>
          <a:p>
            <a:pPr marL="144000" marR="0" lvl="1" indent="-144000" algn="l" defTabSz="914400"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8353D2"/>
                </a:solidFill>
                <a:effectLst/>
                <a:uLnTx/>
                <a:uFillTx/>
                <a:latin typeface="Calibri"/>
                <a:ea typeface="Calibri"/>
                <a:cs typeface="Calibri Light" panose="020F0302020204030204" pitchFamily="34" charset="0"/>
              </a:rPr>
              <a:t>Mass rollout  </a:t>
            </a:r>
            <a:r>
              <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rPr>
              <a:t>adoption of target IT Operating Model for the rest of the organization</a:t>
            </a:r>
          </a:p>
          <a:p>
            <a:pPr marL="144000" marR="0" lvl="1" indent="-144000" algn="l" defTabSz="914400"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8353D2"/>
                </a:solidFill>
                <a:effectLst/>
                <a:uLnTx/>
                <a:uFillTx/>
                <a:latin typeface="Calibri"/>
                <a:ea typeface="Calibri"/>
                <a:cs typeface="Calibri Light" panose="020F0302020204030204" pitchFamily="34" charset="0"/>
              </a:rPr>
              <a:t>Embrace and Support </a:t>
            </a:r>
            <a:r>
              <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rPr>
              <a:t>Continuous Improvement Culture with Client</a:t>
            </a:r>
          </a:p>
          <a:p>
            <a:pPr marL="144000" marR="0" lvl="1" indent="-144000" algn="l" defTabSz="914400"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200" b="1" i="0" u="none" strike="noStrike" kern="1200" cap="none" spc="0" normalizeH="0" baseline="0" noProof="0">
                <a:ln>
                  <a:noFill/>
                </a:ln>
                <a:solidFill>
                  <a:srgbClr val="8353D2"/>
                </a:solidFill>
                <a:effectLst/>
                <a:uLnTx/>
                <a:uFillTx/>
                <a:latin typeface="Calibri"/>
                <a:ea typeface="Calibri"/>
                <a:cs typeface="Calibri Light" panose="020F0302020204030204" pitchFamily="34" charset="0"/>
              </a:rPr>
              <a:t>Reallocate resources </a:t>
            </a:r>
            <a:r>
              <a:rPr kumimoji="0" lang="en-US" sz="1200" b="0" i="0" u="none" strike="noStrike" kern="1200" cap="none" spc="0" normalizeH="0" baseline="0" noProof="0">
                <a:ln>
                  <a:noFill/>
                </a:ln>
                <a:solidFill>
                  <a:srgbClr val="FFFFFF"/>
                </a:solidFill>
                <a:effectLst/>
                <a:uLnTx/>
                <a:uFillTx/>
                <a:latin typeface="Calibri"/>
                <a:ea typeface="Calibri"/>
                <a:cs typeface="Calibri Light" panose="020F0302020204030204" pitchFamily="34" charset="0"/>
              </a:rPr>
              <a:t>to move Client ownership of the Foundation Platform</a:t>
            </a:r>
          </a:p>
          <a:p>
            <a:pPr marL="144000" marR="0" lvl="1" indent="-144000" algn="l" defTabSz="914400"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Calibri"/>
              <a:ea typeface="Calibri"/>
              <a:cs typeface="Calibri Light" panose="020F0302020204030204" pitchFamily="34" charset="0"/>
            </a:endParaRPr>
          </a:p>
        </p:txBody>
      </p:sp>
    </p:spTree>
    <p:extLst>
      <p:ext uri="{BB962C8B-B14F-4D97-AF65-F5344CB8AC3E}">
        <p14:creationId xmlns:p14="http://schemas.microsoft.com/office/powerpoint/2010/main" val="4319756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B52B-1AD4-81BE-3FA5-2F1C7E13E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4FE90-7DEA-66E6-6BAE-AD81F0CCFAD4}"/>
              </a:ext>
            </a:extLst>
          </p:cNvPr>
          <p:cNvSpPr>
            <a:spLocks noGrp="1"/>
          </p:cNvSpPr>
          <p:nvPr>
            <p:ph type="title"/>
          </p:nvPr>
        </p:nvSpPr>
        <p:spPr/>
        <p:txBody>
          <a:bodyPr/>
          <a:lstStyle/>
          <a:p>
            <a:r>
              <a:rPr lang="en-US"/>
              <a:t>Getting Ready for Crawl Phase: Pilot Approach</a:t>
            </a:r>
          </a:p>
        </p:txBody>
      </p:sp>
      <p:sp>
        <p:nvSpPr>
          <p:cNvPr id="3" name="TextBox 2">
            <a:extLst>
              <a:ext uri="{FF2B5EF4-FFF2-40B4-BE49-F238E27FC236}">
                <a16:creationId xmlns:a16="http://schemas.microsoft.com/office/drawing/2014/main" id="{6F9C7559-C4D7-377E-6266-E721CB6D1945}"/>
              </a:ext>
            </a:extLst>
          </p:cNvPr>
          <p:cNvSpPr txBox="1"/>
          <p:nvPr/>
        </p:nvSpPr>
        <p:spPr>
          <a:xfrm>
            <a:off x="1363248" y="1411851"/>
            <a:ext cx="2530628" cy="215444"/>
          </a:xfrm>
          <a:prstGeom prst="rect">
            <a:avLst/>
          </a:prstGeom>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AI Adoption Program Objectives</a:t>
            </a:r>
          </a:p>
        </p:txBody>
      </p:sp>
      <p:sp>
        <p:nvSpPr>
          <p:cNvPr id="8" name="Rectangle: Rounded Corners 7">
            <a:extLst>
              <a:ext uri="{FF2B5EF4-FFF2-40B4-BE49-F238E27FC236}">
                <a16:creationId xmlns:a16="http://schemas.microsoft.com/office/drawing/2014/main" id="{5BDDD6FF-10E1-7A2C-A307-F2057DB30FD5}"/>
              </a:ext>
            </a:extLst>
          </p:cNvPr>
          <p:cNvSpPr/>
          <p:nvPr/>
        </p:nvSpPr>
        <p:spPr bwMode="auto">
          <a:xfrm>
            <a:off x="457200" y="2560164"/>
            <a:ext cx="11274552" cy="3278751"/>
          </a:xfrm>
          <a:prstGeom prst="roundRect">
            <a:avLst>
              <a:gd name="adj" fmla="val 6646"/>
            </a:avLst>
          </a:prstGeom>
          <a:gradFill>
            <a:gsLst>
              <a:gs pos="0">
                <a:schemeClr val="accent5">
                  <a:lumMod val="50000"/>
                  <a:alpha val="25000"/>
                </a:schemeClr>
              </a:gs>
              <a:gs pos="100000">
                <a:schemeClr val="accent4">
                  <a:lumMod val="50000"/>
                  <a:alpha val="25000"/>
                </a:schemeClr>
              </a:gs>
            </a:gsLst>
            <a:lin ang="18900000" scaled="1"/>
          </a:gradFill>
          <a:ln w="9525">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8" name="TextBox 17">
            <a:extLst>
              <a:ext uri="{FF2B5EF4-FFF2-40B4-BE49-F238E27FC236}">
                <a16:creationId xmlns:a16="http://schemas.microsoft.com/office/drawing/2014/main" id="{45D95D90-94DD-0A6E-2410-DE8D81FC2C3A}"/>
              </a:ext>
            </a:extLst>
          </p:cNvPr>
          <p:cNvSpPr txBox="1"/>
          <p:nvPr/>
        </p:nvSpPr>
        <p:spPr>
          <a:xfrm>
            <a:off x="9752806" y="3825107"/>
            <a:ext cx="1980000" cy="21544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lumMod val="60000"/>
                    <a:lumOff val="40000"/>
                  </a:srgbClr>
                </a:solidFill>
                <a:effectLst/>
                <a:uLnTx/>
                <a:uFillTx/>
                <a:latin typeface="Calibri"/>
                <a:ea typeface="Calibri"/>
                <a:cs typeface="Arial"/>
              </a:rPr>
              <a:t>Select Pilot Teams</a:t>
            </a:r>
          </a:p>
        </p:txBody>
      </p:sp>
      <p:sp>
        <p:nvSpPr>
          <p:cNvPr id="20" name="TextBox 19">
            <a:extLst>
              <a:ext uri="{FF2B5EF4-FFF2-40B4-BE49-F238E27FC236}">
                <a16:creationId xmlns:a16="http://schemas.microsoft.com/office/drawing/2014/main" id="{E54F9DE4-D0A5-6906-8FE8-44943964B59A}"/>
              </a:ext>
            </a:extLst>
          </p:cNvPr>
          <p:cNvSpPr txBox="1"/>
          <p:nvPr/>
        </p:nvSpPr>
        <p:spPr>
          <a:xfrm>
            <a:off x="9752806" y="4217921"/>
            <a:ext cx="1887814" cy="1461939"/>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CRITERIA:</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Healthy delivery process</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Metrics baseline available</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Representative backlog of what to expect at scale</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No near-term delivery pressure</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Named candidates for AI champions </a:t>
            </a:r>
          </a:p>
        </p:txBody>
      </p:sp>
      <p:sp>
        <p:nvSpPr>
          <p:cNvPr id="21" name="TextBox 20">
            <a:extLst>
              <a:ext uri="{FF2B5EF4-FFF2-40B4-BE49-F238E27FC236}">
                <a16:creationId xmlns:a16="http://schemas.microsoft.com/office/drawing/2014/main" id="{89B6FB80-C742-3138-F61B-E44341F9862B}"/>
              </a:ext>
            </a:extLst>
          </p:cNvPr>
          <p:cNvSpPr txBox="1"/>
          <p:nvPr/>
        </p:nvSpPr>
        <p:spPr>
          <a:xfrm>
            <a:off x="869576" y="3822481"/>
            <a:ext cx="1980000" cy="21544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lumMod val="60000"/>
                    <a:lumOff val="40000"/>
                  </a:srgbClr>
                </a:solidFill>
                <a:effectLst/>
                <a:uLnTx/>
                <a:uFillTx/>
                <a:latin typeface="Calibri"/>
                <a:ea typeface="Calibri"/>
                <a:cs typeface="Arial"/>
              </a:rPr>
              <a:t>Outline AI Use Cases</a:t>
            </a:r>
          </a:p>
        </p:txBody>
      </p:sp>
      <p:sp>
        <p:nvSpPr>
          <p:cNvPr id="22" name="TextBox 21">
            <a:extLst>
              <a:ext uri="{FF2B5EF4-FFF2-40B4-BE49-F238E27FC236}">
                <a16:creationId xmlns:a16="http://schemas.microsoft.com/office/drawing/2014/main" id="{5B6F414A-8C5A-D573-8519-C982A0EFD897}"/>
              </a:ext>
            </a:extLst>
          </p:cNvPr>
          <p:cNvSpPr txBox="1"/>
          <p:nvPr/>
        </p:nvSpPr>
        <p:spPr>
          <a:xfrm>
            <a:off x="869576" y="4217921"/>
            <a:ext cx="1980000" cy="1115690"/>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APPROACH:</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Review value stream</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Identify top time-consuming activities</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Outline repetitive tasks</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Catch easy to automate tasks</a:t>
            </a:r>
          </a:p>
        </p:txBody>
      </p:sp>
      <p:sp>
        <p:nvSpPr>
          <p:cNvPr id="27" name="TextBox 26">
            <a:extLst>
              <a:ext uri="{FF2B5EF4-FFF2-40B4-BE49-F238E27FC236}">
                <a16:creationId xmlns:a16="http://schemas.microsoft.com/office/drawing/2014/main" id="{705906E1-5166-667E-7924-3165DF9D008D}"/>
              </a:ext>
            </a:extLst>
          </p:cNvPr>
          <p:cNvSpPr txBox="1"/>
          <p:nvPr/>
        </p:nvSpPr>
        <p:spPr>
          <a:xfrm>
            <a:off x="3098295" y="3822481"/>
            <a:ext cx="1980000" cy="21544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lumMod val="60000"/>
                    <a:lumOff val="40000"/>
                  </a:srgbClr>
                </a:solidFill>
                <a:effectLst/>
                <a:uLnTx/>
                <a:uFillTx/>
                <a:latin typeface="Calibri"/>
                <a:ea typeface="Calibri"/>
                <a:cs typeface="Arial"/>
              </a:rPr>
              <a:t>Define AI Ecosystem </a:t>
            </a:r>
          </a:p>
        </p:txBody>
      </p:sp>
      <p:sp>
        <p:nvSpPr>
          <p:cNvPr id="30" name="TextBox 29">
            <a:extLst>
              <a:ext uri="{FF2B5EF4-FFF2-40B4-BE49-F238E27FC236}">
                <a16:creationId xmlns:a16="http://schemas.microsoft.com/office/drawing/2014/main" id="{2EA9A363-9AA5-067F-DF37-4E2C0BB1A74F}"/>
              </a:ext>
            </a:extLst>
          </p:cNvPr>
          <p:cNvSpPr txBox="1"/>
          <p:nvPr/>
        </p:nvSpPr>
        <p:spPr>
          <a:xfrm>
            <a:off x="3098295" y="4217921"/>
            <a:ext cx="1980000" cy="769441"/>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APPROACH:</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Define key  success metrics</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Select AI tools</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Define AI adoption roles</a:t>
            </a:r>
          </a:p>
        </p:txBody>
      </p:sp>
      <p:sp>
        <p:nvSpPr>
          <p:cNvPr id="33" name="TextBox 32">
            <a:extLst>
              <a:ext uri="{FF2B5EF4-FFF2-40B4-BE49-F238E27FC236}">
                <a16:creationId xmlns:a16="http://schemas.microsoft.com/office/drawing/2014/main" id="{5802FB8E-96DE-05AB-4CC8-B11C3B8D9298}"/>
              </a:ext>
            </a:extLst>
          </p:cNvPr>
          <p:cNvSpPr txBox="1"/>
          <p:nvPr/>
        </p:nvSpPr>
        <p:spPr>
          <a:xfrm>
            <a:off x="5327014" y="3822480"/>
            <a:ext cx="1980000" cy="21544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lumMod val="60000"/>
                    <a:lumOff val="40000"/>
                  </a:srgbClr>
                </a:solidFill>
                <a:effectLst/>
                <a:uLnTx/>
                <a:uFillTx/>
                <a:latin typeface="Calibri"/>
                <a:ea typeface="Calibri"/>
                <a:cs typeface="Arial"/>
              </a:rPr>
              <a:t>Identify Trainings</a:t>
            </a:r>
          </a:p>
        </p:txBody>
      </p:sp>
      <p:sp>
        <p:nvSpPr>
          <p:cNvPr id="39" name="TextBox 38">
            <a:extLst>
              <a:ext uri="{FF2B5EF4-FFF2-40B4-BE49-F238E27FC236}">
                <a16:creationId xmlns:a16="http://schemas.microsoft.com/office/drawing/2014/main" id="{D534769A-4E9C-303D-CD67-709CEC4E1951}"/>
              </a:ext>
            </a:extLst>
          </p:cNvPr>
          <p:cNvSpPr txBox="1"/>
          <p:nvPr/>
        </p:nvSpPr>
        <p:spPr>
          <a:xfrm>
            <a:off x="5327014" y="4217921"/>
            <a:ext cx="1980000" cy="1115690"/>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APPROACH:</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Gauge current level of AI literacy</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Assess existing AI training</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identify additional upskilling needs</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Evaluate the need for Centers of Excellence</a:t>
            </a:r>
          </a:p>
        </p:txBody>
      </p:sp>
      <p:sp>
        <p:nvSpPr>
          <p:cNvPr id="40" name="TextBox 39">
            <a:extLst>
              <a:ext uri="{FF2B5EF4-FFF2-40B4-BE49-F238E27FC236}">
                <a16:creationId xmlns:a16="http://schemas.microsoft.com/office/drawing/2014/main" id="{7E933B4F-9556-A7F0-314E-547711DFED07}"/>
              </a:ext>
            </a:extLst>
          </p:cNvPr>
          <p:cNvSpPr txBox="1"/>
          <p:nvPr/>
        </p:nvSpPr>
        <p:spPr>
          <a:xfrm>
            <a:off x="7555733" y="3822479"/>
            <a:ext cx="1980000" cy="21544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lumMod val="60000"/>
                    <a:lumOff val="40000"/>
                  </a:srgbClr>
                </a:solidFill>
                <a:effectLst/>
                <a:uLnTx/>
                <a:uFillTx/>
                <a:latin typeface="Calibri"/>
                <a:ea typeface="Calibri"/>
                <a:cs typeface="Arial"/>
              </a:rPr>
              <a:t>Establish Governance</a:t>
            </a:r>
          </a:p>
        </p:txBody>
      </p:sp>
      <p:sp>
        <p:nvSpPr>
          <p:cNvPr id="41" name="TextBox 40">
            <a:extLst>
              <a:ext uri="{FF2B5EF4-FFF2-40B4-BE49-F238E27FC236}">
                <a16:creationId xmlns:a16="http://schemas.microsoft.com/office/drawing/2014/main" id="{1D81EE3E-8F99-0414-DA8E-90BC7B9AB422}"/>
              </a:ext>
            </a:extLst>
          </p:cNvPr>
          <p:cNvSpPr txBox="1"/>
          <p:nvPr/>
        </p:nvSpPr>
        <p:spPr>
          <a:xfrm>
            <a:off x="7555733" y="4217921"/>
            <a:ext cx="1980000" cy="1077218"/>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APPROACH:</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Outline reward strategies</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Identify involved  AI change personas</a:t>
            </a:r>
          </a:p>
          <a:p>
            <a:pPr marL="180975" marR="0" lvl="0" indent="-180975" algn="l" defTabSz="914400" rtl="0" eaLnBrk="1" fontAlgn="auto" latinLnBrk="0" hangingPunct="1">
              <a:lnSpc>
                <a:spcPct val="100000"/>
              </a:lnSpc>
              <a:spcBef>
                <a:spcPts val="0"/>
              </a:spcBef>
              <a:spcAft>
                <a:spcPts val="30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Develop a communication and change plan</a:t>
            </a:r>
          </a:p>
        </p:txBody>
      </p:sp>
      <p:sp>
        <p:nvSpPr>
          <p:cNvPr id="45" name="Down Arrow 44">
            <a:extLst>
              <a:ext uri="{FF2B5EF4-FFF2-40B4-BE49-F238E27FC236}">
                <a16:creationId xmlns:a16="http://schemas.microsoft.com/office/drawing/2014/main" id="{B9D6B083-76DE-4ADA-FA29-7DC9CE85B5D1}"/>
              </a:ext>
            </a:extLst>
          </p:cNvPr>
          <p:cNvSpPr/>
          <p:nvPr/>
        </p:nvSpPr>
        <p:spPr bwMode="auto">
          <a:xfrm rot="10800000">
            <a:off x="3301164" y="7674686"/>
            <a:ext cx="173700" cy="313010"/>
          </a:xfrm>
          <a:prstGeom prst="downArrow">
            <a:avLst/>
          </a:prstGeom>
          <a:solidFill>
            <a:schemeClr val="bg1"/>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FFFFFF"/>
                </a:solid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6" name="Down Arrow 45">
            <a:extLst>
              <a:ext uri="{FF2B5EF4-FFF2-40B4-BE49-F238E27FC236}">
                <a16:creationId xmlns:a16="http://schemas.microsoft.com/office/drawing/2014/main" id="{81EC533B-6ED2-3FAF-7D5E-0C3E3E3E858B}"/>
              </a:ext>
            </a:extLst>
          </p:cNvPr>
          <p:cNvSpPr/>
          <p:nvPr/>
        </p:nvSpPr>
        <p:spPr bwMode="auto">
          <a:xfrm rot="10800000">
            <a:off x="5507996" y="7648957"/>
            <a:ext cx="173700" cy="313010"/>
          </a:xfrm>
          <a:prstGeom prst="downArrow">
            <a:avLst/>
          </a:prstGeom>
          <a:solidFill>
            <a:schemeClr val="bg1"/>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FFFFFF"/>
                </a:solid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7" name="Down Arrow 46">
            <a:extLst>
              <a:ext uri="{FF2B5EF4-FFF2-40B4-BE49-F238E27FC236}">
                <a16:creationId xmlns:a16="http://schemas.microsoft.com/office/drawing/2014/main" id="{59967F3B-0A42-ABEB-F19B-E38FC7E5A90A}"/>
              </a:ext>
            </a:extLst>
          </p:cNvPr>
          <p:cNvSpPr/>
          <p:nvPr/>
        </p:nvSpPr>
        <p:spPr bwMode="auto">
          <a:xfrm rot="10800000">
            <a:off x="7560613" y="7672104"/>
            <a:ext cx="173700" cy="313010"/>
          </a:xfrm>
          <a:prstGeom prst="downArrow">
            <a:avLst/>
          </a:prstGeom>
          <a:solidFill>
            <a:schemeClr val="bg1"/>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FFFFFF"/>
                </a:solid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8" name="Down Arrow 47">
            <a:extLst>
              <a:ext uri="{FF2B5EF4-FFF2-40B4-BE49-F238E27FC236}">
                <a16:creationId xmlns:a16="http://schemas.microsoft.com/office/drawing/2014/main" id="{762827CE-907D-696B-9F53-4A8ACC29AFA1}"/>
              </a:ext>
            </a:extLst>
          </p:cNvPr>
          <p:cNvSpPr/>
          <p:nvPr/>
        </p:nvSpPr>
        <p:spPr bwMode="auto">
          <a:xfrm rot="10800000">
            <a:off x="10247892" y="7646375"/>
            <a:ext cx="173700" cy="313010"/>
          </a:xfrm>
          <a:prstGeom prst="downArrow">
            <a:avLst/>
          </a:prstGeom>
          <a:solidFill>
            <a:schemeClr val="bg1"/>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solidFill>
                  <a:srgbClr val="FFFFFF"/>
                </a:solidFill>
              </a:ln>
              <a:solidFill>
                <a:srgbClr val="FFFFFF"/>
              </a:solidFill>
              <a:effectLst/>
              <a:uLnTx/>
              <a:uFillTx/>
              <a:latin typeface="Calibri Light" panose="020F0302020204030204" pitchFamily="34" charset="0"/>
              <a:ea typeface="Human Sans ExtraLight" charset="0"/>
              <a:cs typeface="Human Sans ExtraLight" charset="0"/>
            </a:endParaRPr>
          </a:p>
        </p:txBody>
      </p:sp>
      <p:grpSp>
        <p:nvGrpSpPr>
          <p:cNvPr id="51" name="Group 50">
            <a:extLst>
              <a:ext uri="{FF2B5EF4-FFF2-40B4-BE49-F238E27FC236}">
                <a16:creationId xmlns:a16="http://schemas.microsoft.com/office/drawing/2014/main" id="{AC45220A-433C-C996-8101-34AA6414AE8D}"/>
              </a:ext>
            </a:extLst>
          </p:cNvPr>
          <p:cNvGrpSpPr/>
          <p:nvPr/>
        </p:nvGrpSpPr>
        <p:grpSpPr>
          <a:xfrm>
            <a:off x="9752806" y="2956672"/>
            <a:ext cx="636905" cy="636905"/>
            <a:chOff x="1100454" y="2802406"/>
            <a:chExt cx="636905" cy="636905"/>
          </a:xfrm>
        </p:grpSpPr>
        <p:sp>
          <p:nvSpPr>
            <p:cNvPr id="5" name="Oval 4">
              <a:extLst>
                <a:ext uri="{FF2B5EF4-FFF2-40B4-BE49-F238E27FC236}">
                  <a16:creationId xmlns:a16="http://schemas.microsoft.com/office/drawing/2014/main" id="{21CDB92A-3E8B-9E21-A78B-A8941FFEC7CD}"/>
                </a:ext>
              </a:extLst>
            </p:cNvPr>
            <p:cNvSpPr/>
            <p:nvPr/>
          </p:nvSpPr>
          <p:spPr bwMode="auto">
            <a:xfrm>
              <a:off x="1100454" y="2802406"/>
              <a:ext cx="636905" cy="636905"/>
            </a:xfrm>
            <a:prstGeom prst="ellipse">
              <a:avLst/>
            </a:prstGeom>
            <a:gradFill>
              <a:gsLst>
                <a:gs pos="0">
                  <a:schemeClr val="accent2"/>
                </a:gs>
                <a:gs pos="48000">
                  <a:schemeClr val="accent2">
                    <a:lumMod val="75000"/>
                  </a:schemeClr>
                </a:gs>
                <a:gs pos="100000">
                  <a:schemeClr val="accent4"/>
                </a:gs>
              </a:gsLst>
              <a:lin ang="2400000" scaled="0"/>
            </a:gradFill>
            <a:ln w="12700" cmpd="tri">
              <a:solidFill>
                <a:schemeClr val="bg1">
                  <a:alpha val="0"/>
                </a:schemeClr>
              </a:solidFill>
              <a:prstDash val="solid"/>
              <a:extLst>
                <a:ext uri="{C807C97D-BFC1-408E-A445-0C87EB9F89A2}">
                  <ask:lineSketchStyleProps xmlns:ask="http://schemas.microsoft.com/office/drawing/2018/sketchyshapes" sd="1219033472">
                    <a:custGeom>
                      <a:avLst/>
                      <a:gdLst>
                        <a:gd name="connsiteX0" fmla="*/ 0 w 4638263"/>
                        <a:gd name="connsiteY0" fmla="*/ 2337021 h 4674042"/>
                        <a:gd name="connsiteX1" fmla="*/ 2319132 w 4638263"/>
                        <a:gd name="connsiteY1" fmla="*/ 0 h 4674042"/>
                        <a:gd name="connsiteX2" fmla="*/ 4638264 w 4638263"/>
                        <a:gd name="connsiteY2" fmla="*/ 2337021 h 4674042"/>
                        <a:gd name="connsiteX3" fmla="*/ 2319132 w 4638263"/>
                        <a:gd name="connsiteY3" fmla="*/ 4674042 h 4674042"/>
                        <a:gd name="connsiteX4" fmla="*/ 0 w 4638263"/>
                        <a:gd name="connsiteY4" fmla="*/ 2337021 h 467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8263" h="4674042" extrusionOk="0">
                          <a:moveTo>
                            <a:pt x="0" y="2337021"/>
                          </a:moveTo>
                          <a:cubicBezTo>
                            <a:pt x="-200990" y="922345"/>
                            <a:pt x="868076" y="63892"/>
                            <a:pt x="2319132" y="0"/>
                          </a:cubicBezTo>
                          <a:cubicBezTo>
                            <a:pt x="3905175" y="64257"/>
                            <a:pt x="4374402" y="1054710"/>
                            <a:pt x="4638264" y="2337021"/>
                          </a:cubicBezTo>
                          <a:cubicBezTo>
                            <a:pt x="4584132" y="3680584"/>
                            <a:pt x="3571037" y="4833870"/>
                            <a:pt x="2319132" y="4674042"/>
                          </a:cubicBezTo>
                          <a:cubicBezTo>
                            <a:pt x="752703" y="4517779"/>
                            <a:pt x="86502" y="3669054"/>
                            <a:pt x="0" y="2337021"/>
                          </a:cubicBezTo>
                          <a:close/>
                        </a:path>
                      </a:pathLst>
                    </a:custGeom>
                    <ask:type>
                      <ask:lineSketchNone/>
                    </ask:type>
                  </ask:lineSketchStyleProps>
                </a:ext>
              </a:extLst>
            </a:ln>
            <a:effectLst>
              <a:outerShdw blurRad="50800" dist="38100" dir="2700000" sx="1000" sy="1000" algn="tl" rotWithShape="0">
                <a:prstClr val="black">
                  <a:alpha val="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pic>
          <p:nvPicPr>
            <p:cNvPr id="4" name="Graphic 3">
              <a:extLst>
                <a:ext uri="{FF2B5EF4-FFF2-40B4-BE49-F238E27FC236}">
                  <a16:creationId xmlns:a16="http://schemas.microsoft.com/office/drawing/2014/main" id="{B8D46187-A81C-A03F-2118-EE1D4196683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77570" y="2848706"/>
              <a:ext cx="498830" cy="498830"/>
            </a:xfrm>
            <a:prstGeom prst="rect">
              <a:avLst/>
            </a:prstGeom>
          </p:spPr>
        </p:pic>
      </p:grpSp>
      <p:grpSp>
        <p:nvGrpSpPr>
          <p:cNvPr id="38" name="Group 37">
            <a:extLst>
              <a:ext uri="{FF2B5EF4-FFF2-40B4-BE49-F238E27FC236}">
                <a16:creationId xmlns:a16="http://schemas.microsoft.com/office/drawing/2014/main" id="{1745C2F3-1A9A-1A99-A02C-F178DF5FA2D8}"/>
              </a:ext>
            </a:extLst>
          </p:cNvPr>
          <p:cNvGrpSpPr/>
          <p:nvPr/>
        </p:nvGrpSpPr>
        <p:grpSpPr>
          <a:xfrm>
            <a:off x="3098295" y="3016306"/>
            <a:ext cx="636905" cy="636905"/>
            <a:chOff x="5459094" y="2853206"/>
            <a:chExt cx="636905" cy="636905"/>
          </a:xfrm>
        </p:grpSpPr>
        <p:sp>
          <p:nvSpPr>
            <p:cNvPr id="32" name="Oval 31">
              <a:extLst>
                <a:ext uri="{FF2B5EF4-FFF2-40B4-BE49-F238E27FC236}">
                  <a16:creationId xmlns:a16="http://schemas.microsoft.com/office/drawing/2014/main" id="{F3F092E4-2BD6-4A6F-5147-8F9831B64C5F}"/>
                </a:ext>
              </a:extLst>
            </p:cNvPr>
            <p:cNvSpPr/>
            <p:nvPr/>
          </p:nvSpPr>
          <p:spPr bwMode="auto">
            <a:xfrm>
              <a:off x="5459094" y="2853206"/>
              <a:ext cx="636905" cy="636905"/>
            </a:xfrm>
            <a:prstGeom prst="ellipse">
              <a:avLst/>
            </a:prstGeom>
            <a:gradFill>
              <a:gsLst>
                <a:gs pos="0">
                  <a:schemeClr val="accent2"/>
                </a:gs>
                <a:gs pos="48000">
                  <a:schemeClr val="accent2">
                    <a:lumMod val="75000"/>
                  </a:schemeClr>
                </a:gs>
                <a:gs pos="100000">
                  <a:schemeClr val="accent4"/>
                </a:gs>
              </a:gsLst>
              <a:lin ang="2400000" scaled="0"/>
            </a:gradFill>
            <a:ln w="12700" cmpd="tri">
              <a:solidFill>
                <a:schemeClr val="bg1">
                  <a:alpha val="0"/>
                </a:schemeClr>
              </a:solidFill>
              <a:prstDash val="solid"/>
              <a:extLst>
                <a:ext uri="{C807C97D-BFC1-408E-A445-0C87EB9F89A2}">
                  <ask:lineSketchStyleProps xmlns:ask="http://schemas.microsoft.com/office/drawing/2018/sketchyshapes" sd="1219033472">
                    <a:custGeom>
                      <a:avLst/>
                      <a:gdLst>
                        <a:gd name="connsiteX0" fmla="*/ 0 w 4638263"/>
                        <a:gd name="connsiteY0" fmla="*/ 2337021 h 4674042"/>
                        <a:gd name="connsiteX1" fmla="*/ 2319132 w 4638263"/>
                        <a:gd name="connsiteY1" fmla="*/ 0 h 4674042"/>
                        <a:gd name="connsiteX2" fmla="*/ 4638264 w 4638263"/>
                        <a:gd name="connsiteY2" fmla="*/ 2337021 h 4674042"/>
                        <a:gd name="connsiteX3" fmla="*/ 2319132 w 4638263"/>
                        <a:gd name="connsiteY3" fmla="*/ 4674042 h 4674042"/>
                        <a:gd name="connsiteX4" fmla="*/ 0 w 4638263"/>
                        <a:gd name="connsiteY4" fmla="*/ 2337021 h 467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8263" h="4674042" extrusionOk="0">
                          <a:moveTo>
                            <a:pt x="0" y="2337021"/>
                          </a:moveTo>
                          <a:cubicBezTo>
                            <a:pt x="-200990" y="922345"/>
                            <a:pt x="868076" y="63892"/>
                            <a:pt x="2319132" y="0"/>
                          </a:cubicBezTo>
                          <a:cubicBezTo>
                            <a:pt x="3905175" y="64257"/>
                            <a:pt x="4374402" y="1054710"/>
                            <a:pt x="4638264" y="2337021"/>
                          </a:cubicBezTo>
                          <a:cubicBezTo>
                            <a:pt x="4584132" y="3680584"/>
                            <a:pt x="3571037" y="4833870"/>
                            <a:pt x="2319132" y="4674042"/>
                          </a:cubicBezTo>
                          <a:cubicBezTo>
                            <a:pt x="752703" y="4517779"/>
                            <a:pt x="86502" y="3669054"/>
                            <a:pt x="0" y="2337021"/>
                          </a:cubicBezTo>
                          <a:close/>
                        </a:path>
                      </a:pathLst>
                    </a:custGeom>
                    <ask:type>
                      <ask:lineSketchNone/>
                    </ask:type>
                  </ask:lineSketchStyleProps>
                </a:ext>
              </a:extLst>
            </a:ln>
            <a:effectLst>
              <a:outerShdw blurRad="50800" dist="38100" dir="2700000" sx="1000" sy="1000" algn="tl" rotWithShape="0">
                <a:prstClr val="black">
                  <a:alpha val="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pic>
          <p:nvPicPr>
            <p:cNvPr id="19" name="Graphic 18">
              <a:extLst>
                <a:ext uri="{FF2B5EF4-FFF2-40B4-BE49-F238E27FC236}">
                  <a16:creationId xmlns:a16="http://schemas.microsoft.com/office/drawing/2014/main" id="{B02C551C-E949-6B10-7563-65662672B99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81541" y="2988493"/>
              <a:ext cx="404114" cy="404114"/>
            </a:xfrm>
            <a:prstGeom prst="rect">
              <a:avLst/>
            </a:prstGeom>
          </p:spPr>
        </p:pic>
      </p:grpSp>
      <p:grpSp>
        <p:nvGrpSpPr>
          <p:cNvPr id="50" name="Group 49">
            <a:extLst>
              <a:ext uri="{FF2B5EF4-FFF2-40B4-BE49-F238E27FC236}">
                <a16:creationId xmlns:a16="http://schemas.microsoft.com/office/drawing/2014/main" id="{0298BEFA-277C-9E01-FC07-BF5C89D4B3D0}"/>
              </a:ext>
            </a:extLst>
          </p:cNvPr>
          <p:cNvGrpSpPr/>
          <p:nvPr/>
        </p:nvGrpSpPr>
        <p:grpSpPr>
          <a:xfrm>
            <a:off x="869576" y="3016306"/>
            <a:ext cx="636905" cy="636905"/>
            <a:chOff x="3234054" y="2832886"/>
            <a:chExt cx="636905" cy="636905"/>
          </a:xfrm>
        </p:grpSpPr>
        <p:sp>
          <p:nvSpPr>
            <p:cNvPr id="31" name="Oval 30">
              <a:extLst>
                <a:ext uri="{FF2B5EF4-FFF2-40B4-BE49-F238E27FC236}">
                  <a16:creationId xmlns:a16="http://schemas.microsoft.com/office/drawing/2014/main" id="{F3B5BD48-56E6-4D99-5DE9-80DC1BEEAEE6}"/>
                </a:ext>
              </a:extLst>
            </p:cNvPr>
            <p:cNvSpPr/>
            <p:nvPr/>
          </p:nvSpPr>
          <p:spPr bwMode="auto">
            <a:xfrm>
              <a:off x="3234054" y="2832886"/>
              <a:ext cx="636905" cy="636905"/>
            </a:xfrm>
            <a:prstGeom prst="ellipse">
              <a:avLst/>
            </a:prstGeom>
            <a:gradFill>
              <a:gsLst>
                <a:gs pos="0">
                  <a:schemeClr val="accent2"/>
                </a:gs>
                <a:gs pos="48000">
                  <a:schemeClr val="accent2">
                    <a:lumMod val="75000"/>
                  </a:schemeClr>
                </a:gs>
                <a:gs pos="100000">
                  <a:schemeClr val="accent4"/>
                </a:gs>
              </a:gsLst>
              <a:lin ang="2400000" scaled="0"/>
            </a:gradFill>
            <a:ln w="12700" cmpd="tri">
              <a:solidFill>
                <a:schemeClr val="bg1">
                  <a:alpha val="0"/>
                </a:schemeClr>
              </a:solidFill>
              <a:prstDash val="solid"/>
              <a:extLst>
                <a:ext uri="{C807C97D-BFC1-408E-A445-0C87EB9F89A2}">
                  <ask:lineSketchStyleProps xmlns:ask="http://schemas.microsoft.com/office/drawing/2018/sketchyshapes" sd="1219033472">
                    <a:custGeom>
                      <a:avLst/>
                      <a:gdLst>
                        <a:gd name="connsiteX0" fmla="*/ 0 w 4638263"/>
                        <a:gd name="connsiteY0" fmla="*/ 2337021 h 4674042"/>
                        <a:gd name="connsiteX1" fmla="*/ 2319132 w 4638263"/>
                        <a:gd name="connsiteY1" fmla="*/ 0 h 4674042"/>
                        <a:gd name="connsiteX2" fmla="*/ 4638264 w 4638263"/>
                        <a:gd name="connsiteY2" fmla="*/ 2337021 h 4674042"/>
                        <a:gd name="connsiteX3" fmla="*/ 2319132 w 4638263"/>
                        <a:gd name="connsiteY3" fmla="*/ 4674042 h 4674042"/>
                        <a:gd name="connsiteX4" fmla="*/ 0 w 4638263"/>
                        <a:gd name="connsiteY4" fmla="*/ 2337021 h 467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8263" h="4674042" extrusionOk="0">
                          <a:moveTo>
                            <a:pt x="0" y="2337021"/>
                          </a:moveTo>
                          <a:cubicBezTo>
                            <a:pt x="-200990" y="922345"/>
                            <a:pt x="868076" y="63892"/>
                            <a:pt x="2319132" y="0"/>
                          </a:cubicBezTo>
                          <a:cubicBezTo>
                            <a:pt x="3905175" y="64257"/>
                            <a:pt x="4374402" y="1054710"/>
                            <a:pt x="4638264" y="2337021"/>
                          </a:cubicBezTo>
                          <a:cubicBezTo>
                            <a:pt x="4584132" y="3680584"/>
                            <a:pt x="3571037" y="4833870"/>
                            <a:pt x="2319132" y="4674042"/>
                          </a:cubicBezTo>
                          <a:cubicBezTo>
                            <a:pt x="752703" y="4517779"/>
                            <a:pt x="86502" y="3669054"/>
                            <a:pt x="0" y="2337021"/>
                          </a:cubicBezTo>
                          <a:close/>
                        </a:path>
                      </a:pathLst>
                    </a:custGeom>
                    <ask:type>
                      <ask:lineSketchNone/>
                    </ask:type>
                  </ask:lineSketchStyleProps>
                </a:ext>
              </a:extLst>
            </a:ln>
            <a:effectLst>
              <a:outerShdw blurRad="50800" dist="38100" dir="2700000" sx="1000" sy="1000" algn="tl" rotWithShape="0">
                <a:prstClr val="black">
                  <a:alpha val="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pic>
          <p:nvPicPr>
            <p:cNvPr id="23" name="Graphic 22">
              <a:extLst>
                <a:ext uri="{FF2B5EF4-FFF2-40B4-BE49-F238E27FC236}">
                  <a16:creationId xmlns:a16="http://schemas.microsoft.com/office/drawing/2014/main" id="{3CB8062A-12E9-D8AA-95D3-7BE55CC0D71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344055" y="2932327"/>
              <a:ext cx="432816" cy="432816"/>
            </a:xfrm>
            <a:prstGeom prst="rect">
              <a:avLst/>
            </a:prstGeom>
          </p:spPr>
        </p:pic>
      </p:grpSp>
      <p:grpSp>
        <p:nvGrpSpPr>
          <p:cNvPr id="37" name="Group 36">
            <a:extLst>
              <a:ext uri="{FF2B5EF4-FFF2-40B4-BE49-F238E27FC236}">
                <a16:creationId xmlns:a16="http://schemas.microsoft.com/office/drawing/2014/main" id="{675ABE44-2B8E-2184-2721-B2576B0836D1}"/>
              </a:ext>
            </a:extLst>
          </p:cNvPr>
          <p:cNvGrpSpPr/>
          <p:nvPr/>
        </p:nvGrpSpPr>
        <p:grpSpPr>
          <a:xfrm>
            <a:off x="5327014" y="3016306"/>
            <a:ext cx="636905" cy="636905"/>
            <a:chOff x="7521574" y="2853206"/>
            <a:chExt cx="636905" cy="636905"/>
          </a:xfrm>
        </p:grpSpPr>
        <p:sp>
          <p:nvSpPr>
            <p:cNvPr id="34" name="Oval 33">
              <a:extLst>
                <a:ext uri="{FF2B5EF4-FFF2-40B4-BE49-F238E27FC236}">
                  <a16:creationId xmlns:a16="http://schemas.microsoft.com/office/drawing/2014/main" id="{0C0C4393-C66E-FAC7-F39D-4BDDF140C915}"/>
                </a:ext>
              </a:extLst>
            </p:cNvPr>
            <p:cNvSpPr/>
            <p:nvPr/>
          </p:nvSpPr>
          <p:spPr bwMode="auto">
            <a:xfrm>
              <a:off x="7521574" y="2853206"/>
              <a:ext cx="636905" cy="636905"/>
            </a:xfrm>
            <a:prstGeom prst="ellipse">
              <a:avLst/>
            </a:prstGeom>
            <a:gradFill>
              <a:gsLst>
                <a:gs pos="0">
                  <a:schemeClr val="accent2"/>
                </a:gs>
                <a:gs pos="48000">
                  <a:schemeClr val="accent2">
                    <a:lumMod val="75000"/>
                  </a:schemeClr>
                </a:gs>
                <a:gs pos="100000">
                  <a:schemeClr val="accent4"/>
                </a:gs>
              </a:gsLst>
              <a:lin ang="2400000" scaled="0"/>
            </a:gradFill>
            <a:ln w="12700" cmpd="tri">
              <a:solidFill>
                <a:schemeClr val="bg1">
                  <a:alpha val="0"/>
                </a:schemeClr>
              </a:solidFill>
              <a:prstDash val="solid"/>
              <a:extLst>
                <a:ext uri="{C807C97D-BFC1-408E-A445-0C87EB9F89A2}">
                  <ask:lineSketchStyleProps xmlns:ask="http://schemas.microsoft.com/office/drawing/2018/sketchyshapes" sd="1219033472">
                    <a:custGeom>
                      <a:avLst/>
                      <a:gdLst>
                        <a:gd name="connsiteX0" fmla="*/ 0 w 4638263"/>
                        <a:gd name="connsiteY0" fmla="*/ 2337021 h 4674042"/>
                        <a:gd name="connsiteX1" fmla="*/ 2319132 w 4638263"/>
                        <a:gd name="connsiteY1" fmla="*/ 0 h 4674042"/>
                        <a:gd name="connsiteX2" fmla="*/ 4638264 w 4638263"/>
                        <a:gd name="connsiteY2" fmla="*/ 2337021 h 4674042"/>
                        <a:gd name="connsiteX3" fmla="*/ 2319132 w 4638263"/>
                        <a:gd name="connsiteY3" fmla="*/ 4674042 h 4674042"/>
                        <a:gd name="connsiteX4" fmla="*/ 0 w 4638263"/>
                        <a:gd name="connsiteY4" fmla="*/ 2337021 h 467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8263" h="4674042" extrusionOk="0">
                          <a:moveTo>
                            <a:pt x="0" y="2337021"/>
                          </a:moveTo>
                          <a:cubicBezTo>
                            <a:pt x="-200990" y="922345"/>
                            <a:pt x="868076" y="63892"/>
                            <a:pt x="2319132" y="0"/>
                          </a:cubicBezTo>
                          <a:cubicBezTo>
                            <a:pt x="3905175" y="64257"/>
                            <a:pt x="4374402" y="1054710"/>
                            <a:pt x="4638264" y="2337021"/>
                          </a:cubicBezTo>
                          <a:cubicBezTo>
                            <a:pt x="4584132" y="3680584"/>
                            <a:pt x="3571037" y="4833870"/>
                            <a:pt x="2319132" y="4674042"/>
                          </a:cubicBezTo>
                          <a:cubicBezTo>
                            <a:pt x="752703" y="4517779"/>
                            <a:pt x="86502" y="3669054"/>
                            <a:pt x="0" y="2337021"/>
                          </a:cubicBezTo>
                          <a:close/>
                        </a:path>
                      </a:pathLst>
                    </a:custGeom>
                    <ask:type>
                      <ask:lineSketchNone/>
                    </ask:type>
                  </ask:lineSketchStyleProps>
                </a:ext>
              </a:extLst>
            </a:ln>
            <a:effectLst>
              <a:outerShdw blurRad="50800" dist="38100" dir="2700000" sx="1000" sy="1000" algn="tl" rotWithShape="0">
                <a:prstClr val="black">
                  <a:alpha val="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pic>
          <p:nvPicPr>
            <p:cNvPr id="25" name="Graphic 24">
              <a:extLst>
                <a:ext uri="{FF2B5EF4-FFF2-40B4-BE49-F238E27FC236}">
                  <a16:creationId xmlns:a16="http://schemas.microsoft.com/office/drawing/2014/main" id="{70BDA706-ACB2-DFB6-6FBD-912FDC3477C2}"/>
                </a:ext>
              </a:extLst>
            </p:cNvPr>
            <p:cNvPicPr>
              <a:picLocks noChangeAspect="1"/>
            </p:cNvPicPr>
            <p:nvPr/>
          </p:nvPicPr>
          <p:blipFill>
            <a:blip r:embed="rId9">
              <a:extLst>
                <a:ext uri="{96DAC541-7B7A-43D3-8B79-37D633B846F1}">
                  <asvg:svgBlip xmlns:asvg="http://schemas.microsoft.com/office/drawing/2016/SVG/main" r:embed="rId10"/>
                </a:ext>
              </a:extLst>
            </a:blip>
            <a:srcRect l="166" r="166"/>
            <a:stretch/>
          </p:blipFill>
          <p:spPr>
            <a:xfrm>
              <a:off x="7645182" y="2964985"/>
              <a:ext cx="409448" cy="410816"/>
            </a:xfrm>
            <a:prstGeom prst="rect">
              <a:avLst/>
            </a:prstGeom>
          </p:spPr>
        </p:pic>
      </p:grpSp>
      <p:grpSp>
        <p:nvGrpSpPr>
          <p:cNvPr id="36" name="Group 35">
            <a:extLst>
              <a:ext uri="{FF2B5EF4-FFF2-40B4-BE49-F238E27FC236}">
                <a16:creationId xmlns:a16="http://schemas.microsoft.com/office/drawing/2014/main" id="{78BC0477-61BB-5022-F918-0D0FC0E03F7A}"/>
              </a:ext>
            </a:extLst>
          </p:cNvPr>
          <p:cNvGrpSpPr/>
          <p:nvPr/>
        </p:nvGrpSpPr>
        <p:grpSpPr>
          <a:xfrm>
            <a:off x="7555733" y="3016306"/>
            <a:ext cx="636905" cy="636905"/>
            <a:chOff x="9990454" y="2893846"/>
            <a:chExt cx="636905" cy="636905"/>
          </a:xfrm>
        </p:grpSpPr>
        <p:sp>
          <p:nvSpPr>
            <p:cNvPr id="35" name="Oval 34">
              <a:extLst>
                <a:ext uri="{FF2B5EF4-FFF2-40B4-BE49-F238E27FC236}">
                  <a16:creationId xmlns:a16="http://schemas.microsoft.com/office/drawing/2014/main" id="{BFEFABE1-8AF6-71FC-9C89-F09A5A60D972}"/>
                </a:ext>
              </a:extLst>
            </p:cNvPr>
            <p:cNvSpPr/>
            <p:nvPr/>
          </p:nvSpPr>
          <p:spPr bwMode="auto">
            <a:xfrm>
              <a:off x="9990454" y="2893846"/>
              <a:ext cx="636905" cy="636905"/>
            </a:xfrm>
            <a:prstGeom prst="ellipse">
              <a:avLst/>
            </a:prstGeom>
            <a:gradFill>
              <a:gsLst>
                <a:gs pos="0">
                  <a:schemeClr val="accent2"/>
                </a:gs>
                <a:gs pos="48000">
                  <a:schemeClr val="accent2">
                    <a:lumMod val="75000"/>
                  </a:schemeClr>
                </a:gs>
                <a:gs pos="100000">
                  <a:schemeClr val="accent4"/>
                </a:gs>
              </a:gsLst>
              <a:lin ang="2400000" scaled="0"/>
            </a:gradFill>
            <a:ln w="12700" cmpd="tri">
              <a:solidFill>
                <a:schemeClr val="bg1">
                  <a:alpha val="0"/>
                </a:schemeClr>
              </a:solidFill>
              <a:prstDash val="solid"/>
              <a:extLst>
                <a:ext uri="{C807C97D-BFC1-408E-A445-0C87EB9F89A2}">
                  <ask:lineSketchStyleProps xmlns:ask="http://schemas.microsoft.com/office/drawing/2018/sketchyshapes" sd="1219033472">
                    <a:custGeom>
                      <a:avLst/>
                      <a:gdLst>
                        <a:gd name="connsiteX0" fmla="*/ 0 w 4638263"/>
                        <a:gd name="connsiteY0" fmla="*/ 2337021 h 4674042"/>
                        <a:gd name="connsiteX1" fmla="*/ 2319132 w 4638263"/>
                        <a:gd name="connsiteY1" fmla="*/ 0 h 4674042"/>
                        <a:gd name="connsiteX2" fmla="*/ 4638264 w 4638263"/>
                        <a:gd name="connsiteY2" fmla="*/ 2337021 h 4674042"/>
                        <a:gd name="connsiteX3" fmla="*/ 2319132 w 4638263"/>
                        <a:gd name="connsiteY3" fmla="*/ 4674042 h 4674042"/>
                        <a:gd name="connsiteX4" fmla="*/ 0 w 4638263"/>
                        <a:gd name="connsiteY4" fmla="*/ 2337021 h 467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8263" h="4674042" extrusionOk="0">
                          <a:moveTo>
                            <a:pt x="0" y="2337021"/>
                          </a:moveTo>
                          <a:cubicBezTo>
                            <a:pt x="-200990" y="922345"/>
                            <a:pt x="868076" y="63892"/>
                            <a:pt x="2319132" y="0"/>
                          </a:cubicBezTo>
                          <a:cubicBezTo>
                            <a:pt x="3905175" y="64257"/>
                            <a:pt x="4374402" y="1054710"/>
                            <a:pt x="4638264" y="2337021"/>
                          </a:cubicBezTo>
                          <a:cubicBezTo>
                            <a:pt x="4584132" y="3680584"/>
                            <a:pt x="3571037" y="4833870"/>
                            <a:pt x="2319132" y="4674042"/>
                          </a:cubicBezTo>
                          <a:cubicBezTo>
                            <a:pt x="752703" y="4517779"/>
                            <a:pt x="86502" y="3669054"/>
                            <a:pt x="0" y="2337021"/>
                          </a:cubicBezTo>
                          <a:close/>
                        </a:path>
                      </a:pathLst>
                    </a:custGeom>
                    <ask:type>
                      <ask:lineSketchNone/>
                    </ask:type>
                  </ask:lineSketchStyleProps>
                </a:ext>
              </a:extLst>
            </a:ln>
            <a:effectLst>
              <a:outerShdw blurRad="50800" dist="38100" dir="2700000" sx="1000" sy="1000" algn="tl" rotWithShape="0">
                <a:prstClr val="black">
                  <a:alpha val="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pic>
          <p:nvPicPr>
            <p:cNvPr id="26" name="Graphic 25">
              <a:extLst>
                <a:ext uri="{FF2B5EF4-FFF2-40B4-BE49-F238E27FC236}">
                  <a16:creationId xmlns:a16="http://schemas.microsoft.com/office/drawing/2014/main" id="{6C3356E4-D3E4-1AC6-999A-D4BC92A11F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8404" y="2998634"/>
              <a:ext cx="417195" cy="417195"/>
            </a:xfrm>
            <a:prstGeom prst="rect">
              <a:avLst/>
            </a:prstGeom>
          </p:spPr>
        </p:pic>
      </p:grpSp>
      <p:sp>
        <p:nvSpPr>
          <p:cNvPr id="52" name="Rectangle: Rounded Corners 51">
            <a:extLst>
              <a:ext uri="{FF2B5EF4-FFF2-40B4-BE49-F238E27FC236}">
                <a16:creationId xmlns:a16="http://schemas.microsoft.com/office/drawing/2014/main" id="{C8F3DD67-5B23-521E-AFF0-62DFC3D7D125}"/>
              </a:ext>
            </a:extLst>
          </p:cNvPr>
          <p:cNvSpPr/>
          <p:nvPr/>
        </p:nvSpPr>
        <p:spPr bwMode="auto">
          <a:xfrm>
            <a:off x="3967481" y="2294588"/>
            <a:ext cx="3920794" cy="509222"/>
          </a:xfrm>
          <a:prstGeom prst="roundRect">
            <a:avLst/>
          </a:prstGeom>
          <a:solidFill>
            <a:schemeClr val="accent1"/>
          </a:solidFill>
          <a:ln>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2" name="TextBox 41">
            <a:extLst>
              <a:ext uri="{FF2B5EF4-FFF2-40B4-BE49-F238E27FC236}">
                <a16:creationId xmlns:a16="http://schemas.microsoft.com/office/drawing/2014/main" id="{4A2911AC-9C8D-728A-0CFC-3ED70B041A47}"/>
              </a:ext>
            </a:extLst>
          </p:cNvPr>
          <p:cNvSpPr txBox="1"/>
          <p:nvPr/>
        </p:nvSpPr>
        <p:spPr>
          <a:xfrm>
            <a:off x="4087021" y="2306680"/>
            <a:ext cx="3683064" cy="457199"/>
          </a:xfrm>
          <a:prstGeom prst="rect">
            <a:avLst/>
          </a:prstGeom>
          <a:noFill/>
          <a:ln>
            <a:no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a:ea typeface="Calibri"/>
                <a:cs typeface="Arial"/>
              </a:rPr>
              <a:t>AI Adoption Workshop: The Pilot</a:t>
            </a:r>
          </a:p>
        </p:txBody>
      </p:sp>
      <p:sp>
        <p:nvSpPr>
          <p:cNvPr id="24" name="Arrow: Bent 23">
            <a:extLst>
              <a:ext uri="{FF2B5EF4-FFF2-40B4-BE49-F238E27FC236}">
                <a16:creationId xmlns:a16="http://schemas.microsoft.com/office/drawing/2014/main" id="{A0F674E8-1C94-3F45-375E-3F21808ACE86}"/>
              </a:ext>
            </a:extLst>
          </p:cNvPr>
          <p:cNvSpPr/>
          <p:nvPr/>
        </p:nvSpPr>
        <p:spPr bwMode="auto">
          <a:xfrm rot="5400000">
            <a:off x="2336899" y="57092"/>
            <a:ext cx="573240" cy="3795684"/>
          </a:xfrm>
          <a:prstGeom prst="bentArrow">
            <a:avLst>
              <a:gd name="adj1" fmla="val 31646"/>
              <a:gd name="adj2" fmla="val 39954"/>
              <a:gd name="adj3" fmla="val 30539"/>
              <a:gd name="adj4" fmla="val 69461"/>
            </a:avLst>
          </a:prstGeom>
          <a:gradFill flip="none" rotWithShape="1">
            <a:gsLst>
              <a:gs pos="0">
                <a:schemeClr val="tx1">
                  <a:alpha val="0"/>
                </a:schemeClr>
              </a:gs>
              <a:gs pos="45000">
                <a:schemeClr val="accent2">
                  <a:lumMod val="75000"/>
                </a:schemeClr>
              </a:gs>
              <a:gs pos="100000">
                <a:schemeClr val="accent4"/>
              </a:gs>
            </a:gsLst>
            <a:lin ang="1620000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3" name="Arrow: Bent 42">
            <a:extLst>
              <a:ext uri="{FF2B5EF4-FFF2-40B4-BE49-F238E27FC236}">
                <a16:creationId xmlns:a16="http://schemas.microsoft.com/office/drawing/2014/main" id="{A06BCC0D-FA6F-D60A-78F4-A6DAB0E0464C}"/>
              </a:ext>
            </a:extLst>
          </p:cNvPr>
          <p:cNvSpPr/>
          <p:nvPr/>
        </p:nvSpPr>
        <p:spPr bwMode="auto">
          <a:xfrm>
            <a:off x="6924482" y="1487122"/>
            <a:ext cx="3553018" cy="769981"/>
          </a:xfrm>
          <a:prstGeom prst="bentArrow">
            <a:avLst>
              <a:gd name="adj1" fmla="val 23271"/>
              <a:gd name="adj2" fmla="val 30819"/>
              <a:gd name="adj3" fmla="val 30539"/>
              <a:gd name="adj4" fmla="val 69461"/>
            </a:avLst>
          </a:prstGeom>
          <a:gradFill flip="none" rotWithShape="1">
            <a:gsLst>
              <a:gs pos="0">
                <a:schemeClr val="tx1">
                  <a:alpha val="0"/>
                </a:schemeClr>
              </a:gs>
              <a:gs pos="53000">
                <a:schemeClr val="accent2">
                  <a:lumMod val="75000"/>
                </a:schemeClr>
              </a:gs>
              <a:gs pos="100000">
                <a:schemeClr val="accent4"/>
              </a:gs>
            </a:gsLst>
            <a:lin ang="1890000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3" name="TextBox 52">
            <a:extLst>
              <a:ext uri="{FF2B5EF4-FFF2-40B4-BE49-F238E27FC236}">
                <a16:creationId xmlns:a16="http://schemas.microsoft.com/office/drawing/2014/main" id="{FB83B7D4-5E7F-5394-1322-6F4676C99F96}"/>
              </a:ext>
            </a:extLst>
          </p:cNvPr>
          <p:cNvSpPr txBox="1"/>
          <p:nvPr/>
        </p:nvSpPr>
        <p:spPr>
          <a:xfrm>
            <a:off x="8022810" y="1411851"/>
            <a:ext cx="2530628" cy="215444"/>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Crawl Phase Readiness</a:t>
            </a:r>
          </a:p>
        </p:txBody>
      </p:sp>
    </p:spTree>
    <p:extLst>
      <p:ext uri="{BB962C8B-B14F-4D97-AF65-F5344CB8AC3E}">
        <p14:creationId xmlns:p14="http://schemas.microsoft.com/office/powerpoint/2010/main" val="276939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05DE1-D7B9-F915-A088-AAD65ABCF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1C1350-936C-B83D-90BA-C3790660ADAD}"/>
              </a:ext>
            </a:extLst>
          </p:cNvPr>
          <p:cNvSpPr>
            <a:spLocks noGrp="1"/>
          </p:cNvSpPr>
          <p:nvPr>
            <p:ph type="title"/>
          </p:nvPr>
        </p:nvSpPr>
        <p:spPr>
          <a:xfrm>
            <a:off x="481265" y="1793240"/>
            <a:ext cx="9983535" cy="1846659"/>
          </a:xfrm>
        </p:spPr>
        <p:txBody>
          <a:bodyPr/>
          <a:lstStyle/>
          <a:p>
            <a:r>
              <a:rPr lang="en-US"/>
              <a:t>EPAM’s Expertise &amp; Experience in End-to-End SDLC Capabilities</a:t>
            </a:r>
          </a:p>
        </p:txBody>
      </p:sp>
      <p:sp>
        <p:nvSpPr>
          <p:cNvPr id="3" name="Text Placeholder 2">
            <a:extLst>
              <a:ext uri="{FF2B5EF4-FFF2-40B4-BE49-F238E27FC236}">
                <a16:creationId xmlns:a16="http://schemas.microsoft.com/office/drawing/2014/main" id="{A4FEEE96-58B5-6640-A5D9-E3AE4817BDB1}"/>
              </a:ext>
            </a:extLst>
          </p:cNvPr>
          <p:cNvSpPr>
            <a:spLocks noGrp="1"/>
          </p:cNvSpPr>
          <p:nvPr>
            <p:ph type="body" sz="quarter" idx="10"/>
          </p:nvPr>
        </p:nvSpPr>
        <p:spPr/>
        <p:txBody>
          <a:bodyPr/>
          <a:lstStyle/>
          <a:p>
            <a:r>
              <a:rPr lang="en-US"/>
              <a:t>03</a:t>
            </a:r>
            <a:endParaRPr lang="en-GE"/>
          </a:p>
        </p:txBody>
      </p:sp>
    </p:spTree>
    <p:extLst>
      <p:ext uri="{BB962C8B-B14F-4D97-AF65-F5344CB8AC3E}">
        <p14:creationId xmlns:p14="http://schemas.microsoft.com/office/powerpoint/2010/main" val="34605915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5EE2-EBE4-4541-1CD4-1B64194C1BCC}"/>
              </a:ext>
            </a:extLst>
          </p:cNvPr>
          <p:cNvSpPr>
            <a:spLocks noGrp="1"/>
          </p:cNvSpPr>
          <p:nvPr>
            <p:ph type="title"/>
          </p:nvPr>
        </p:nvSpPr>
        <p:spPr/>
        <p:txBody>
          <a:bodyPr/>
          <a:lstStyle/>
          <a:p>
            <a:r>
              <a:rPr lang="en-US" sz="2200" dirty="0">
                <a:solidFill>
                  <a:schemeClr val="bg1"/>
                </a:solidFill>
                <a:latin typeface="Calibri" panose="020F0502020204030204" pitchFamily="34" charset="0"/>
              </a:rPr>
              <a:t>AI Run - Collaboration Platform for Teams</a:t>
            </a:r>
            <a:endParaRPr lang="en-GE" dirty="0">
              <a:latin typeface="Calibri" panose="020F0502020204030204" pitchFamily="34" charset="0"/>
            </a:endParaRPr>
          </a:p>
        </p:txBody>
      </p:sp>
      <p:sp>
        <p:nvSpPr>
          <p:cNvPr id="3" name="Text Placeholder 2">
            <a:extLst>
              <a:ext uri="{FF2B5EF4-FFF2-40B4-BE49-F238E27FC236}">
                <a16:creationId xmlns:a16="http://schemas.microsoft.com/office/drawing/2014/main" id="{7A57FD30-CEA4-5ED6-AA66-AD1F5EE1078D}"/>
              </a:ext>
            </a:extLst>
          </p:cNvPr>
          <p:cNvSpPr>
            <a:spLocks noGrp="1"/>
          </p:cNvSpPr>
          <p:nvPr>
            <p:ph type="body" sz="quarter" idx="15"/>
          </p:nvPr>
        </p:nvSpPr>
        <p:spPr/>
        <p:txBody>
          <a:bodyPr/>
          <a:lstStyle/>
          <a:p>
            <a:endParaRPr lang="en-GE"/>
          </a:p>
        </p:txBody>
      </p:sp>
      <p:sp>
        <p:nvSpPr>
          <p:cNvPr id="38" name="Rounded Rectangle 37">
            <a:extLst>
              <a:ext uri="{FF2B5EF4-FFF2-40B4-BE49-F238E27FC236}">
                <a16:creationId xmlns:a16="http://schemas.microsoft.com/office/drawing/2014/main" id="{D18085D8-035F-245A-C626-88BB1F14F556}"/>
              </a:ext>
            </a:extLst>
          </p:cNvPr>
          <p:cNvSpPr/>
          <p:nvPr/>
        </p:nvSpPr>
        <p:spPr>
          <a:xfrm>
            <a:off x="2941978" y="4287738"/>
            <a:ext cx="2271441" cy="2271441"/>
          </a:xfrm>
          <a:prstGeom prst="roundRect">
            <a:avLst>
              <a:gd name="adj" fmla="val 5192"/>
            </a:avLst>
          </a:prstGeom>
          <a:solidFill>
            <a:schemeClr val="accent6"/>
          </a:solidFill>
          <a:ln>
            <a:noFill/>
          </a:ln>
          <a:scene3d>
            <a:camera prst="isometricTopUp"/>
            <a:lightRig rig="threePt" dir="t"/>
          </a:scene3d>
          <a:sp3d extrusionH="31750" prstMaterial="matte">
            <a:bevelB w="0" h="2540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39" name="TextBox 38">
            <a:extLst>
              <a:ext uri="{FF2B5EF4-FFF2-40B4-BE49-F238E27FC236}">
                <a16:creationId xmlns:a16="http://schemas.microsoft.com/office/drawing/2014/main" id="{5B4299CB-9D39-974A-70D4-52833A596054}"/>
              </a:ext>
            </a:extLst>
          </p:cNvPr>
          <p:cNvSpPr txBox="1"/>
          <p:nvPr/>
        </p:nvSpPr>
        <p:spPr>
          <a:xfrm>
            <a:off x="464818" y="5080684"/>
            <a:ext cx="222880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rPr>
              <a:t>AI MODELS GOVERNANCE</a:t>
            </a:r>
          </a:p>
        </p:txBody>
      </p:sp>
      <p:cxnSp>
        <p:nvCxnSpPr>
          <p:cNvPr id="40" name="Straight Connector 39">
            <a:extLst>
              <a:ext uri="{FF2B5EF4-FFF2-40B4-BE49-F238E27FC236}">
                <a16:creationId xmlns:a16="http://schemas.microsoft.com/office/drawing/2014/main" id="{6C908CC1-BC39-C479-0892-DCA1A6F97370}"/>
              </a:ext>
            </a:extLst>
          </p:cNvPr>
          <p:cNvCxnSpPr>
            <a:cxnSpLocks/>
          </p:cNvCxnSpPr>
          <p:nvPr/>
        </p:nvCxnSpPr>
        <p:spPr>
          <a:xfrm>
            <a:off x="464820" y="5342294"/>
            <a:ext cx="2469185"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E3D10C8E-8861-90CA-A7B4-07CEF1369866}"/>
              </a:ext>
            </a:extLst>
          </p:cNvPr>
          <p:cNvSpPr txBox="1"/>
          <p:nvPr/>
        </p:nvSpPr>
        <p:spPr>
          <a:xfrm>
            <a:off x="8252460" y="5519306"/>
            <a:ext cx="33663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Connect AI model provider of your choice or use privately hosted models to unify and simplify access</a:t>
            </a:r>
          </a:p>
        </p:txBody>
      </p:sp>
      <p:sp>
        <p:nvSpPr>
          <p:cNvPr id="43" name="TextBox 42">
            <a:extLst>
              <a:ext uri="{FF2B5EF4-FFF2-40B4-BE49-F238E27FC236}">
                <a16:creationId xmlns:a16="http://schemas.microsoft.com/office/drawing/2014/main" id="{0855F43B-45EF-8B18-BC6D-08A56DFB5E01}"/>
              </a:ext>
            </a:extLst>
          </p:cNvPr>
          <p:cNvSpPr txBox="1"/>
          <p:nvPr/>
        </p:nvSpPr>
        <p:spPr>
          <a:xfrm>
            <a:off x="4168314" y="5642276"/>
            <a:ext cx="1372235" cy="369332"/>
          </a:xfrm>
          <a:prstGeom prst="rect">
            <a:avLst/>
          </a:prstGeom>
          <a:noFill/>
        </p:spPr>
        <p:txBody>
          <a:bodyPr wrap="none" rtlCol="0">
            <a:spAutoFit/>
            <a:scene3d>
              <a:camera prst="isometricTopUp"/>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rPr>
              <a:t>LLM ACCESS</a:t>
            </a:r>
          </a:p>
        </p:txBody>
      </p:sp>
      <p:sp>
        <p:nvSpPr>
          <p:cNvPr id="44" name="Freeform 43">
            <a:extLst>
              <a:ext uri="{FF2B5EF4-FFF2-40B4-BE49-F238E27FC236}">
                <a16:creationId xmlns:a16="http://schemas.microsoft.com/office/drawing/2014/main" id="{967496F0-BAA5-B92D-1BAC-339E2F396D88}"/>
              </a:ext>
            </a:extLst>
          </p:cNvPr>
          <p:cNvSpPr/>
          <p:nvPr/>
        </p:nvSpPr>
        <p:spPr>
          <a:xfrm>
            <a:off x="5249354" y="5286183"/>
            <a:ext cx="2194560" cy="512781"/>
          </a:xfrm>
          <a:custGeom>
            <a:avLst/>
            <a:gdLst>
              <a:gd name="connsiteX0" fmla="*/ 0 w 2194560"/>
              <a:gd name="connsiteY0" fmla="*/ 0 h 512781"/>
              <a:gd name="connsiteX1" fmla="*/ 828339 w 2194560"/>
              <a:gd name="connsiteY1" fmla="*/ 0 h 512781"/>
              <a:gd name="connsiteX2" fmla="*/ 1341120 w 2194560"/>
              <a:gd name="connsiteY2" fmla="*/ 512781 h 512781"/>
              <a:gd name="connsiteX3" fmla="*/ 1394908 w 2194560"/>
              <a:gd name="connsiteY3" fmla="*/ 512781 h 512781"/>
              <a:gd name="connsiteX4" fmla="*/ 2194560 w 2194560"/>
              <a:gd name="connsiteY4" fmla="*/ 512781 h 5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0" h="512781">
                <a:moveTo>
                  <a:pt x="0" y="0"/>
                </a:moveTo>
                <a:lnTo>
                  <a:pt x="828339" y="0"/>
                </a:lnTo>
                <a:lnTo>
                  <a:pt x="1341120" y="512781"/>
                </a:lnTo>
                <a:lnTo>
                  <a:pt x="1394908" y="512781"/>
                </a:lnTo>
                <a:lnTo>
                  <a:pt x="2194560" y="512781"/>
                </a:lnTo>
              </a:path>
            </a:pathLst>
          </a:custGeom>
          <a:noFill/>
          <a:ln>
            <a:solidFill>
              <a:schemeClr val="bg1"/>
            </a:solidFill>
            <a:headEnd type="ova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46" name="Rounded Rectangle 45">
            <a:extLst>
              <a:ext uri="{FF2B5EF4-FFF2-40B4-BE49-F238E27FC236}">
                <a16:creationId xmlns:a16="http://schemas.microsoft.com/office/drawing/2014/main" id="{2FA173CA-1DBB-7076-44C2-8F3C302D4642}"/>
              </a:ext>
            </a:extLst>
          </p:cNvPr>
          <p:cNvSpPr/>
          <p:nvPr/>
        </p:nvSpPr>
        <p:spPr>
          <a:xfrm>
            <a:off x="2939322" y="3485233"/>
            <a:ext cx="2271440" cy="2271440"/>
          </a:xfrm>
          <a:prstGeom prst="roundRect">
            <a:avLst>
              <a:gd name="adj" fmla="val 5192"/>
            </a:avLst>
          </a:prstGeom>
          <a:solidFill>
            <a:srgbClr val="3A75EF"/>
          </a:solidFill>
          <a:ln>
            <a:noFill/>
          </a:ln>
          <a:scene3d>
            <a:camera prst="isometricTopUp"/>
            <a:lightRig rig="threePt" dir="t"/>
          </a:scene3d>
          <a:sp3d extrusionH="31750" prstMaterial="matte">
            <a:bevelB w="0" h="2540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47" name="TextBox 46">
            <a:extLst>
              <a:ext uri="{FF2B5EF4-FFF2-40B4-BE49-F238E27FC236}">
                <a16:creationId xmlns:a16="http://schemas.microsoft.com/office/drawing/2014/main" id="{7C212DA4-7A3E-4253-2E46-4871ED18A904}"/>
              </a:ext>
            </a:extLst>
          </p:cNvPr>
          <p:cNvSpPr txBox="1"/>
          <p:nvPr/>
        </p:nvSpPr>
        <p:spPr>
          <a:xfrm>
            <a:off x="464817" y="4288939"/>
            <a:ext cx="222090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rPr>
              <a:t>PROJECTS AND USERS</a:t>
            </a:r>
          </a:p>
        </p:txBody>
      </p:sp>
      <p:cxnSp>
        <p:nvCxnSpPr>
          <p:cNvPr id="48" name="Straight Connector 47">
            <a:extLst>
              <a:ext uri="{FF2B5EF4-FFF2-40B4-BE49-F238E27FC236}">
                <a16:creationId xmlns:a16="http://schemas.microsoft.com/office/drawing/2014/main" id="{100D2597-A78A-2A6D-6D93-8C5C95CF9240}"/>
              </a:ext>
            </a:extLst>
          </p:cNvPr>
          <p:cNvCxnSpPr>
            <a:cxnSpLocks/>
          </p:cNvCxnSpPr>
          <p:nvPr/>
        </p:nvCxnSpPr>
        <p:spPr>
          <a:xfrm>
            <a:off x="464820" y="4550549"/>
            <a:ext cx="2469185"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A0382158-7EFF-DB71-1032-50370000C03A}"/>
              </a:ext>
            </a:extLst>
          </p:cNvPr>
          <p:cNvSpPr txBox="1"/>
          <p:nvPr/>
        </p:nvSpPr>
        <p:spPr>
          <a:xfrm>
            <a:off x="8252460" y="4770624"/>
            <a:ext cx="33663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User and team management with advanced RBAC and data level isolation to work in secured way</a:t>
            </a:r>
          </a:p>
        </p:txBody>
      </p:sp>
      <p:sp>
        <p:nvSpPr>
          <p:cNvPr id="51" name="TextBox 50">
            <a:extLst>
              <a:ext uri="{FF2B5EF4-FFF2-40B4-BE49-F238E27FC236}">
                <a16:creationId xmlns:a16="http://schemas.microsoft.com/office/drawing/2014/main" id="{B569E04D-8609-5232-D948-85BAC3113418}"/>
              </a:ext>
            </a:extLst>
          </p:cNvPr>
          <p:cNvSpPr txBox="1"/>
          <p:nvPr/>
        </p:nvSpPr>
        <p:spPr>
          <a:xfrm>
            <a:off x="4417517" y="4852113"/>
            <a:ext cx="857927" cy="369332"/>
          </a:xfrm>
          <a:prstGeom prst="rect">
            <a:avLst/>
          </a:prstGeom>
          <a:noFill/>
        </p:spPr>
        <p:txBody>
          <a:bodyPr wrap="none" rtlCol="0">
            <a:spAutoFit/>
            <a:scene3d>
              <a:camera prst="isometricTopUp"/>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rPr>
              <a:t>TEAMS</a:t>
            </a:r>
          </a:p>
        </p:txBody>
      </p:sp>
      <p:sp>
        <p:nvSpPr>
          <p:cNvPr id="52" name="Freeform 51">
            <a:extLst>
              <a:ext uri="{FF2B5EF4-FFF2-40B4-BE49-F238E27FC236}">
                <a16:creationId xmlns:a16="http://schemas.microsoft.com/office/drawing/2014/main" id="{3086131F-B227-42BE-2258-3652FFC38D8A}"/>
              </a:ext>
            </a:extLst>
          </p:cNvPr>
          <p:cNvSpPr/>
          <p:nvPr/>
        </p:nvSpPr>
        <p:spPr>
          <a:xfrm>
            <a:off x="5246759" y="4463870"/>
            <a:ext cx="2194560" cy="512781"/>
          </a:xfrm>
          <a:custGeom>
            <a:avLst/>
            <a:gdLst>
              <a:gd name="connsiteX0" fmla="*/ 0 w 2194560"/>
              <a:gd name="connsiteY0" fmla="*/ 0 h 512781"/>
              <a:gd name="connsiteX1" fmla="*/ 828339 w 2194560"/>
              <a:gd name="connsiteY1" fmla="*/ 0 h 512781"/>
              <a:gd name="connsiteX2" fmla="*/ 1341120 w 2194560"/>
              <a:gd name="connsiteY2" fmla="*/ 512781 h 512781"/>
              <a:gd name="connsiteX3" fmla="*/ 1394908 w 2194560"/>
              <a:gd name="connsiteY3" fmla="*/ 512781 h 512781"/>
              <a:gd name="connsiteX4" fmla="*/ 2194560 w 2194560"/>
              <a:gd name="connsiteY4" fmla="*/ 512781 h 5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0" h="512781">
                <a:moveTo>
                  <a:pt x="0" y="0"/>
                </a:moveTo>
                <a:lnTo>
                  <a:pt x="828339" y="0"/>
                </a:lnTo>
                <a:lnTo>
                  <a:pt x="1341120" y="512781"/>
                </a:lnTo>
                <a:lnTo>
                  <a:pt x="1394908" y="512781"/>
                </a:lnTo>
                <a:lnTo>
                  <a:pt x="2194560" y="512781"/>
                </a:lnTo>
              </a:path>
            </a:pathLst>
          </a:custGeom>
          <a:noFill/>
          <a:ln>
            <a:solidFill>
              <a:schemeClr val="bg1"/>
            </a:solidFill>
            <a:headEnd type="ova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54" name="Rounded Rectangle 53">
            <a:extLst>
              <a:ext uri="{FF2B5EF4-FFF2-40B4-BE49-F238E27FC236}">
                <a16:creationId xmlns:a16="http://schemas.microsoft.com/office/drawing/2014/main" id="{A348DDB9-6E12-D5D1-9372-8DD66C96C2CB}"/>
              </a:ext>
            </a:extLst>
          </p:cNvPr>
          <p:cNvSpPr/>
          <p:nvPr/>
        </p:nvSpPr>
        <p:spPr>
          <a:xfrm>
            <a:off x="2941979" y="2682728"/>
            <a:ext cx="2271441" cy="2271441"/>
          </a:xfrm>
          <a:prstGeom prst="roundRect">
            <a:avLst>
              <a:gd name="adj" fmla="val 5192"/>
            </a:avLst>
          </a:prstGeom>
          <a:solidFill>
            <a:srgbClr val="FF8500"/>
          </a:solidFill>
          <a:ln>
            <a:noFill/>
          </a:ln>
          <a:scene3d>
            <a:camera prst="isometricTopUp"/>
            <a:lightRig rig="threePt" dir="t"/>
          </a:scene3d>
          <a:sp3d extrusionH="31750" prstMaterial="matte">
            <a:bevelB w="0" h="2540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55" name="TextBox 54">
            <a:extLst>
              <a:ext uri="{FF2B5EF4-FFF2-40B4-BE49-F238E27FC236}">
                <a16:creationId xmlns:a16="http://schemas.microsoft.com/office/drawing/2014/main" id="{73AFF544-5997-A95D-24A9-F6EAD479B6FB}"/>
              </a:ext>
            </a:extLst>
          </p:cNvPr>
          <p:cNvSpPr txBox="1"/>
          <p:nvPr/>
        </p:nvSpPr>
        <p:spPr>
          <a:xfrm>
            <a:off x="464816" y="3473879"/>
            <a:ext cx="222881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rPr>
              <a:t>AI ASSETS MANAGEMENT</a:t>
            </a:r>
          </a:p>
        </p:txBody>
      </p:sp>
      <p:cxnSp>
        <p:nvCxnSpPr>
          <p:cNvPr id="56" name="Straight Connector 55">
            <a:extLst>
              <a:ext uri="{FF2B5EF4-FFF2-40B4-BE49-F238E27FC236}">
                <a16:creationId xmlns:a16="http://schemas.microsoft.com/office/drawing/2014/main" id="{B7D53E54-9A95-FE99-AB80-A8C54084A298}"/>
              </a:ext>
            </a:extLst>
          </p:cNvPr>
          <p:cNvCxnSpPr>
            <a:cxnSpLocks/>
          </p:cNvCxnSpPr>
          <p:nvPr/>
        </p:nvCxnSpPr>
        <p:spPr>
          <a:xfrm>
            <a:off x="457200" y="3735489"/>
            <a:ext cx="2486510"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FAD322F6-CE9C-4694-2C69-F836F41766EE}"/>
              </a:ext>
            </a:extLst>
          </p:cNvPr>
          <p:cNvSpPr txBox="1"/>
          <p:nvPr/>
        </p:nvSpPr>
        <p:spPr>
          <a:xfrm>
            <a:off x="3725404" y="4061120"/>
            <a:ext cx="2242152" cy="369332"/>
          </a:xfrm>
          <a:prstGeom prst="rect">
            <a:avLst/>
          </a:prstGeom>
          <a:noFill/>
        </p:spPr>
        <p:txBody>
          <a:bodyPr wrap="none" rtlCol="0">
            <a:spAutoFit/>
            <a:scene3d>
              <a:camera prst="isometricTopUp"/>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rPr>
              <a:t>PROMPTS AND DATA</a:t>
            </a:r>
          </a:p>
        </p:txBody>
      </p:sp>
      <p:sp>
        <p:nvSpPr>
          <p:cNvPr id="58" name="TextBox 57">
            <a:extLst>
              <a:ext uri="{FF2B5EF4-FFF2-40B4-BE49-F238E27FC236}">
                <a16:creationId xmlns:a16="http://schemas.microsoft.com/office/drawing/2014/main" id="{2AB4D08D-3001-DE38-0B4B-B617F293D43F}"/>
              </a:ext>
            </a:extLst>
          </p:cNvPr>
          <p:cNvSpPr txBox="1"/>
          <p:nvPr/>
        </p:nvSpPr>
        <p:spPr>
          <a:xfrm>
            <a:off x="8252460" y="3889056"/>
            <a:ext cx="33663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Every user and teams create, update, version, test prompts and data</a:t>
            </a:r>
            <a:r>
              <a:rPr kumimoji="0" lang="ru-RU"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sources to easily experiment and collaborate</a:t>
            </a:r>
          </a:p>
        </p:txBody>
      </p:sp>
      <p:sp>
        <p:nvSpPr>
          <p:cNvPr id="60" name="Freeform 59">
            <a:extLst>
              <a:ext uri="{FF2B5EF4-FFF2-40B4-BE49-F238E27FC236}">
                <a16:creationId xmlns:a16="http://schemas.microsoft.com/office/drawing/2014/main" id="{F3F9CA6B-3040-61C7-6628-FE48AD4FE402}"/>
              </a:ext>
            </a:extLst>
          </p:cNvPr>
          <p:cNvSpPr/>
          <p:nvPr/>
        </p:nvSpPr>
        <p:spPr>
          <a:xfrm>
            <a:off x="5244164" y="3667890"/>
            <a:ext cx="2194560" cy="512781"/>
          </a:xfrm>
          <a:custGeom>
            <a:avLst/>
            <a:gdLst>
              <a:gd name="connsiteX0" fmla="*/ 0 w 2194560"/>
              <a:gd name="connsiteY0" fmla="*/ 0 h 512781"/>
              <a:gd name="connsiteX1" fmla="*/ 828339 w 2194560"/>
              <a:gd name="connsiteY1" fmla="*/ 0 h 512781"/>
              <a:gd name="connsiteX2" fmla="*/ 1341120 w 2194560"/>
              <a:gd name="connsiteY2" fmla="*/ 512781 h 512781"/>
              <a:gd name="connsiteX3" fmla="*/ 1394908 w 2194560"/>
              <a:gd name="connsiteY3" fmla="*/ 512781 h 512781"/>
              <a:gd name="connsiteX4" fmla="*/ 2194560 w 2194560"/>
              <a:gd name="connsiteY4" fmla="*/ 512781 h 5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0" h="512781">
                <a:moveTo>
                  <a:pt x="0" y="0"/>
                </a:moveTo>
                <a:lnTo>
                  <a:pt x="828339" y="0"/>
                </a:lnTo>
                <a:lnTo>
                  <a:pt x="1341120" y="512781"/>
                </a:lnTo>
                <a:lnTo>
                  <a:pt x="1394908" y="512781"/>
                </a:lnTo>
                <a:lnTo>
                  <a:pt x="2194560" y="512781"/>
                </a:lnTo>
              </a:path>
            </a:pathLst>
          </a:custGeom>
          <a:noFill/>
          <a:ln>
            <a:solidFill>
              <a:schemeClr val="bg1"/>
            </a:solidFill>
            <a:headEnd type="ova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62" name="TextBox 61">
            <a:extLst>
              <a:ext uri="{FF2B5EF4-FFF2-40B4-BE49-F238E27FC236}">
                <a16:creationId xmlns:a16="http://schemas.microsoft.com/office/drawing/2014/main" id="{5F145383-3150-80B6-F406-95A007781F9C}"/>
              </a:ext>
            </a:extLst>
          </p:cNvPr>
          <p:cNvSpPr txBox="1"/>
          <p:nvPr/>
        </p:nvSpPr>
        <p:spPr>
          <a:xfrm>
            <a:off x="464816" y="2614673"/>
            <a:ext cx="222090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rPr>
              <a:t>AGENTS AND PIPELINES</a:t>
            </a:r>
          </a:p>
        </p:txBody>
      </p:sp>
      <p:sp>
        <p:nvSpPr>
          <p:cNvPr id="63" name="Rounded Rectangle 62">
            <a:extLst>
              <a:ext uri="{FF2B5EF4-FFF2-40B4-BE49-F238E27FC236}">
                <a16:creationId xmlns:a16="http://schemas.microsoft.com/office/drawing/2014/main" id="{D33B4B27-7BAD-B3AF-3162-578AB444BD19}"/>
              </a:ext>
            </a:extLst>
          </p:cNvPr>
          <p:cNvSpPr/>
          <p:nvPr/>
        </p:nvSpPr>
        <p:spPr>
          <a:xfrm>
            <a:off x="2934005" y="1880224"/>
            <a:ext cx="2271440" cy="2271440"/>
          </a:xfrm>
          <a:prstGeom prst="roundRect">
            <a:avLst>
              <a:gd name="adj" fmla="val 5192"/>
            </a:avLst>
          </a:prstGeom>
          <a:solidFill>
            <a:schemeClr val="accent4"/>
          </a:solidFill>
          <a:ln>
            <a:noFill/>
          </a:ln>
          <a:scene3d>
            <a:camera prst="isometricTopUp"/>
            <a:lightRig rig="threePt" dir="t"/>
          </a:scene3d>
          <a:sp3d extrusionH="31750" prstMaterial="matte">
            <a:bevelB w="0" h="2540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cxnSp>
        <p:nvCxnSpPr>
          <p:cNvPr id="64" name="Straight Connector 63">
            <a:extLst>
              <a:ext uri="{FF2B5EF4-FFF2-40B4-BE49-F238E27FC236}">
                <a16:creationId xmlns:a16="http://schemas.microsoft.com/office/drawing/2014/main" id="{B5B42132-6237-9CC2-67DD-251BC48F29D5}"/>
              </a:ext>
            </a:extLst>
          </p:cNvPr>
          <p:cNvCxnSpPr>
            <a:cxnSpLocks/>
          </p:cNvCxnSpPr>
          <p:nvPr/>
        </p:nvCxnSpPr>
        <p:spPr>
          <a:xfrm>
            <a:off x="464820" y="2876283"/>
            <a:ext cx="2477158"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42A33CBD-515C-5B9A-7E6F-F0BFDB6B3269}"/>
              </a:ext>
            </a:extLst>
          </p:cNvPr>
          <p:cNvSpPr txBox="1"/>
          <p:nvPr/>
        </p:nvSpPr>
        <p:spPr>
          <a:xfrm>
            <a:off x="4103488" y="3225784"/>
            <a:ext cx="1485984" cy="369332"/>
          </a:xfrm>
          <a:prstGeom prst="rect">
            <a:avLst/>
          </a:prstGeom>
          <a:noFill/>
        </p:spPr>
        <p:txBody>
          <a:bodyPr wrap="none" rtlCol="0">
            <a:spAutoFit/>
            <a:scene3d>
              <a:camera prst="isometricTopUp"/>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rPr>
              <a:t>WORKFLOWS</a:t>
            </a:r>
          </a:p>
        </p:txBody>
      </p:sp>
      <p:sp>
        <p:nvSpPr>
          <p:cNvPr id="66" name="TextBox 65">
            <a:extLst>
              <a:ext uri="{FF2B5EF4-FFF2-40B4-BE49-F238E27FC236}">
                <a16:creationId xmlns:a16="http://schemas.microsoft.com/office/drawing/2014/main" id="{BB40A21D-657B-E2C0-A717-DC95CEAE3098}"/>
              </a:ext>
            </a:extLst>
          </p:cNvPr>
          <p:cNvSpPr txBox="1"/>
          <p:nvPr/>
        </p:nvSpPr>
        <p:spPr>
          <a:xfrm>
            <a:off x="8252460" y="3162965"/>
            <a:ext cx="33663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Automate workflows using AI Agents and Pipelines to get the most out of selected use-cases</a:t>
            </a:r>
          </a:p>
        </p:txBody>
      </p:sp>
      <p:sp>
        <p:nvSpPr>
          <p:cNvPr id="68" name="Freeform 67">
            <a:extLst>
              <a:ext uri="{FF2B5EF4-FFF2-40B4-BE49-F238E27FC236}">
                <a16:creationId xmlns:a16="http://schemas.microsoft.com/office/drawing/2014/main" id="{554834D5-F829-88FC-C1BC-0A91DDB89A64}"/>
              </a:ext>
            </a:extLst>
          </p:cNvPr>
          <p:cNvSpPr/>
          <p:nvPr/>
        </p:nvSpPr>
        <p:spPr>
          <a:xfrm>
            <a:off x="5241569" y="2871910"/>
            <a:ext cx="2194560" cy="512781"/>
          </a:xfrm>
          <a:custGeom>
            <a:avLst/>
            <a:gdLst>
              <a:gd name="connsiteX0" fmla="*/ 0 w 2194560"/>
              <a:gd name="connsiteY0" fmla="*/ 0 h 512781"/>
              <a:gd name="connsiteX1" fmla="*/ 828339 w 2194560"/>
              <a:gd name="connsiteY1" fmla="*/ 0 h 512781"/>
              <a:gd name="connsiteX2" fmla="*/ 1341120 w 2194560"/>
              <a:gd name="connsiteY2" fmla="*/ 512781 h 512781"/>
              <a:gd name="connsiteX3" fmla="*/ 1394908 w 2194560"/>
              <a:gd name="connsiteY3" fmla="*/ 512781 h 512781"/>
              <a:gd name="connsiteX4" fmla="*/ 2194560 w 2194560"/>
              <a:gd name="connsiteY4" fmla="*/ 512781 h 5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0" h="512781">
                <a:moveTo>
                  <a:pt x="0" y="0"/>
                </a:moveTo>
                <a:lnTo>
                  <a:pt x="828339" y="0"/>
                </a:lnTo>
                <a:lnTo>
                  <a:pt x="1341120" y="512781"/>
                </a:lnTo>
                <a:lnTo>
                  <a:pt x="1394908" y="512781"/>
                </a:lnTo>
                <a:lnTo>
                  <a:pt x="2194560" y="512781"/>
                </a:lnTo>
              </a:path>
            </a:pathLst>
          </a:custGeom>
          <a:noFill/>
          <a:ln>
            <a:solidFill>
              <a:schemeClr val="bg1"/>
            </a:solidFill>
            <a:headEnd type="ova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71" name="TextBox 70">
            <a:extLst>
              <a:ext uri="{FF2B5EF4-FFF2-40B4-BE49-F238E27FC236}">
                <a16:creationId xmlns:a16="http://schemas.microsoft.com/office/drawing/2014/main" id="{F0F19B4F-E4FC-3D95-D947-1477F385636E}"/>
              </a:ext>
            </a:extLst>
          </p:cNvPr>
          <p:cNvSpPr txBox="1"/>
          <p:nvPr/>
        </p:nvSpPr>
        <p:spPr>
          <a:xfrm>
            <a:off x="419753" y="1822929"/>
            <a:ext cx="2273876"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rPr>
              <a:t>USER INTERFACE AND EXPERIENCE</a:t>
            </a:r>
          </a:p>
        </p:txBody>
      </p:sp>
      <p:sp>
        <p:nvSpPr>
          <p:cNvPr id="72" name="Rounded Rectangle 71">
            <a:extLst>
              <a:ext uri="{FF2B5EF4-FFF2-40B4-BE49-F238E27FC236}">
                <a16:creationId xmlns:a16="http://schemas.microsoft.com/office/drawing/2014/main" id="{9D45CCAC-BBC0-8F81-AC3F-17F7E11FEEA3}"/>
              </a:ext>
            </a:extLst>
          </p:cNvPr>
          <p:cNvSpPr/>
          <p:nvPr/>
        </p:nvSpPr>
        <p:spPr>
          <a:xfrm>
            <a:off x="2936662" y="1097355"/>
            <a:ext cx="2271441" cy="2271441"/>
          </a:xfrm>
          <a:prstGeom prst="roundRect">
            <a:avLst>
              <a:gd name="adj" fmla="val 5192"/>
            </a:avLst>
          </a:prstGeom>
          <a:solidFill>
            <a:srgbClr val="9BC838"/>
          </a:solidFill>
          <a:ln>
            <a:noFill/>
          </a:ln>
          <a:scene3d>
            <a:camera prst="isometricTopUp"/>
            <a:lightRig rig="threePt" dir="t"/>
          </a:scene3d>
          <a:sp3d extrusionH="31750" prstMaterial="matte">
            <a:bevelB w="0" h="2540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cxnSp>
        <p:nvCxnSpPr>
          <p:cNvPr id="73" name="Straight Connector 72">
            <a:extLst>
              <a:ext uri="{FF2B5EF4-FFF2-40B4-BE49-F238E27FC236}">
                <a16:creationId xmlns:a16="http://schemas.microsoft.com/office/drawing/2014/main" id="{973FB969-9072-116C-1780-F49365261558}"/>
              </a:ext>
            </a:extLst>
          </p:cNvPr>
          <p:cNvCxnSpPr>
            <a:cxnSpLocks/>
          </p:cNvCxnSpPr>
          <p:nvPr/>
        </p:nvCxnSpPr>
        <p:spPr>
          <a:xfrm>
            <a:off x="464820" y="2084539"/>
            <a:ext cx="2477158" cy="0"/>
          </a:xfrm>
          <a:prstGeom prst="line">
            <a:avLst/>
          </a:prstGeom>
          <a:ln>
            <a:solidFill>
              <a:schemeClr val="bg1"/>
            </a:solidFill>
            <a:tailEnd type="oval"/>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966793AC-593E-66A9-86C9-BE876AD54309}"/>
              </a:ext>
            </a:extLst>
          </p:cNvPr>
          <p:cNvSpPr txBox="1"/>
          <p:nvPr/>
        </p:nvSpPr>
        <p:spPr>
          <a:xfrm>
            <a:off x="3847979" y="2441734"/>
            <a:ext cx="1908856" cy="369332"/>
          </a:xfrm>
          <a:prstGeom prst="rect">
            <a:avLst/>
          </a:prstGeom>
          <a:noFill/>
        </p:spPr>
        <p:txBody>
          <a:bodyPr wrap="none" rtlCol="0">
            <a:spAutoFit/>
            <a:scene3d>
              <a:camera prst="isometricTopUp"/>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rPr>
              <a:t>AIIA EXPERIENCES</a:t>
            </a:r>
          </a:p>
        </p:txBody>
      </p:sp>
      <p:sp>
        <p:nvSpPr>
          <p:cNvPr id="76" name="TextBox 75">
            <a:extLst>
              <a:ext uri="{FF2B5EF4-FFF2-40B4-BE49-F238E27FC236}">
                <a16:creationId xmlns:a16="http://schemas.microsoft.com/office/drawing/2014/main" id="{6FFEC8BF-AD0A-44B6-365A-605AD885CC1F}"/>
              </a:ext>
            </a:extLst>
          </p:cNvPr>
          <p:cNvSpPr txBox="1"/>
          <p:nvPr/>
        </p:nvSpPr>
        <p:spPr>
          <a:xfrm>
            <a:off x="8252460" y="2265545"/>
            <a:ext cx="336638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Integrate AI Agents and pipelines into common interfaces, such as chat, emails, IDEs or even to your websites to support your clients or users</a:t>
            </a:r>
          </a:p>
        </p:txBody>
      </p:sp>
      <p:sp>
        <p:nvSpPr>
          <p:cNvPr id="77" name="Freeform 76">
            <a:extLst>
              <a:ext uri="{FF2B5EF4-FFF2-40B4-BE49-F238E27FC236}">
                <a16:creationId xmlns:a16="http://schemas.microsoft.com/office/drawing/2014/main" id="{0F4E9D38-9BF2-FDD9-BE26-1BF45312DE50}"/>
              </a:ext>
            </a:extLst>
          </p:cNvPr>
          <p:cNvSpPr/>
          <p:nvPr/>
        </p:nvSpPr>
        <p:spPr>
          <a:xfrm>
            <a:off x="5238974" y="2075930"/>
            <a:ext cx="2194560" cy="512781"/>
          </a:xfrm>
          <a:custGeom>
            <a:avLst/>
            <a:gdLst>
              <a:gd name="connsiteX0" fmla="*/ 0 w 2194560"/>
              <a:gd name="connsiteY0" fmla="*/ 0 h 512781"/>
              <a:gd name="connsiteX1" fmla="*/ 828339 w 2194560"/>
              <a:gd name="connsiteY1" fmla="*/ 0 h 512781"/>
              <a:gd name="connsiteX2" fmla="*/ 1341120 w 2194560"/>
              <a:gd name="connsiteY2" fmla="*/ 512781 h 512781"/>
              <a:gd name="connsiteX3" fmla="*/ 1394908 w 2194560"/>
              <a:gd name="connsiteY3" fmla="*/ 512781 h 512781"/>
              <a:gd name="connsiteX4" fmla="*/ 2194560 w 2194560"/>
              <a:gd name="connsiteY4" fmla="*/ 512781 h 5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0" h="512781">
                <a:moveTo>
                  <a:pt x="0" y="0"/>
                </a:moveTo>
                <a:lnTo>
                  <a:pt x="828339" y="0"/>
                </a:lnTo>
                <a:lnTo>
                  <a:pt x="1341120" y="512781"/>
                </a:lnTo>
                <a:lnTo>
                  <a:pt x="1394908" y="512781"/>
                </a:lnTo>
                <a:lnTo>
                  <a:pt x="2194560" y="512781"/>
                </a:lnTo>
              </a:path>
            </a:pathLst>
          </a:custGeom>
          <a:noFill/>
          <a:ln>
            <a:solidFill>
              <a:schemeClr val="bg1"/>
            </a:solidFill>
            <a:headEnd type="ova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a:cs typeface="Calibri" panose="020F0502020204030204" pitchFamily="34" charset="0"/>
            </a:endParaRPr>
          </a:p>
        </p:txBody>
      </p:sp>
      <p:sp>
        <p:nvSpPr>
          <p:cNvPr id="78" name="Oval 77">
            <a:extLst>
              <a:ext uri="{FF2B5EF4-FFF2-40B4-BE49-F238E27FC236}">
                <a16:creationId xmlns:a16="http://schemas.microsoft.com/office/drawing/2014/main" id="{F36F5964-258B-9156-E6D7-30206636EAF5}"/>
              </a:ext>
            </a:extLst>
          </p:cNvPr>
          <p:cNvSpPr>
            <a:spLocks noChangeAspect="1"/>
          </p:cNvSpPr>
          <p:nvPr/>
        </p:nvSpPr>
        <p:spPr bwMode="auto">
          <a:xfrm>
            <a:off x="7394250" y="2293511"/>
            <a:ext cx="576000" cy="576000"/>
          </a:xfrm>
          <a:prstGeom prst="ellipse">
            <a:avLst/>
          </a:prstGeom>
          <a:solidFill>
            <a:schemeClr val="accent1"/>
          </a:solidFill>
          <a:ln w="19050">
            <a:solidFill>
              <a:srgbClr val="9BC838"/>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79" name="Oval 78">
            <a:extLst>
              <a:ext uri="{FF2B5EF4-FFF2-40B4-BE49-F238E27FC236}">
                <a16:creationId xmlns:a16="http://schemas.microsoft.com/office/drawing/2014/main" id="{ADB71A23-2A71-8F42-E809-61580F6F21C7}"/>
              </a:ext>
            </a:extLst>
          </p:cNvPr>
          <p:cNvSpPr>
            <a:spLocks noChangeAspect="1"/>
          </p:cNvSpPr>
          <p:nvPr/>
        </p:nvSpPr>
        <p:spPr bwMode="auto">
          <a:xfrm>
            <a:off x="7394250" y="3104783"/>
            <a:ext cx="576000" cy="576000"/>
          </a:xfrm>
          <a:prstGeom prst="ellipse">
            <a:avLst/>
          </a:prstGeom>
          <a:solidFill>
            <a:schemeClr val="accent1"/>
          </a:solidFill>
          <a:ln w="19050">
            <a:solidFill>
              <a:schemeClr val="accent4"/>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0" name="Oval 79">
            <a:extLst>
              <a:ext uri="{FF2B5EF4-FFF2-40B4-BE49-F238E27FC236}">
                <a16:creationId xmlns:a16="http://schemas.microsoft.com/office/drawing/2014/main" id="{916E23AF-16EB-5F45-BBA4-67B81C79924A}"/>
              </a:ext>
            </a:extLst>
          </p:cNvPr>
          <p:cNvSpPr>
            <a:spLocks noChangeAspect="1"/>
          </p:cNvSpPr>
          <p:nvPr/>
        </p:nvSpPr>
        <p:spPr bwMode="auto">
          <a:xfrm>
            <a:off x="7394250" y="3902305"/>
            <a:ext cx="576000" cy="576000"/>
          </a:xfrm>
          <a:prstGeom prst="ellipse">
            <a:avLst/>
          </a:prstGeom>
          <a:solidFill>
            <a:schemeClr val="accent1"/>
          </a:solidFill>
          <a:ln w="19050">
            <a:solidFill>
              <a:srgbClr val="FF8500"/>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1" name="Oval 80">
            <a:extLst>
              <a:ext uri="{FF2B5EF4-FFF2-40B4-BE49-F238E27FC236}">
                <a16:creationId xmlns:a16="http://schemas.microsoft.com/office/drawing/2014/main" id="{8972789C-D7A2-3C52-BDD8-00290850979E}"/>
              </a:ext>
            </a:extLst>
          </p:cNvPr>
          <p:cNvSpPr>
            <a:spLocks noChangeAspect="1"/>
          </p:cNvSpPr>
          <p:nvPr/>
        </p:nvSpPr>
        <p:spPr bwMode="auto">
          <a:xfrm>
            <a:off x="7394250" y="4677814"/>
            <a:ext cx="576000" cy="576000"/>
          </a:xfrm>
          <a:prstGeom prst="ellipse">
            <a:avLst/>
          </a:prstGeom>
          <a:solidFill>
            <a:schemeClr val="accent1"/>
          </a:solidFill>
          <a:ln w="19050">
            <a:solidFill>
              <a:schemeClr val="accent2"/>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2" name="Oval 81">
            <a:extLst>
              <a:ext uri="{FF2B5EF4-FFF2-40B4-BE49-F238E27FC236}">
                <a16:creationId xmlns:a16="http://schemas.microsoft.com/office/drawing/2014/main" id="{950DABF6-A230-6188-1506-31F4B2CD37D1}"/>
              </a:ext>
            </a:extLst>
          </p:cNvPr>
          <p:cNvSpPr>
            <a:spLocks noChangeAspect="1"/>
          </p:cNvSpPr>
          <p:nvPr/>
        </p:nvSpPr>
        <p:spPr bwMode="auto">
          <a:xfrm>
            <a:off x="7394250" y="5509712"/>
            <a:ext cx="576000" cy="576000"/>
          </a:xfrm>
          <a:prstGeom prst="ellipse">
            <a:avLst/>
          </a:prstGeom>
          <a:solidFill>
            <a:schemeClr val="accent1"/>
          </a:solidFill>
          <a:ln w="19050">
            <a:solidFill>
              <a:schemeClr val="accent6"/>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84" name="Graphic 83">
            <a:extLst>
              <a:ext uri="{FF2B5EF4-FFF2-40B4-BE49-F238E27FC236}">
                <a16:creationId xmlns:a16="http://schemas.microsoft.com/office/drawing/2014/main" id="{3B1D92C3-FF6D-3211-FE25-343E17971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941" y="4784505"/>
            <a:ext cx="362618" cy="362618"/>
          </a:xfrm>
          <a:prstGeom prst="rect">
            <a:avLst/>
          </a:prstGeom>
        </p:spPr>
      </p:pic>
      <p:pic>
        <p:nvPicPr>
          <p:cNvPr id="85" name="Graphic 84">
            <a:extLst>
              <a:ext uri="{FF2B5EF4-FFF2-40B4-BE49-F238E27FC236}">
                <a16:creationId xmlns:a16="http://schemas.microsoft.com/office/drawing/2014/main" id="{0A16748A-5E4F-6A98-E941-97FBA37A33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5254" y="4021807"/>
            <a:ext cx="360000" cy="360000"/>
          </a:xfrm>
          <a:prstGeom prst="rect">
            <a:avLst/>
          </a:prstGeom>
        </p:spPr>
      </p:pic>
      <p:pic>
        <p:nvPicPr>
          <p:cNvPr id="87" name="Graphic 86">
            <a:extLst>
              <a:ext uri="{FF2B5EF4-FFF2-40B4-BE49-F238E27FC236}">
                <a16:creationId xmlns:a16="http://schemas.microsoft.com/office/drawing/2014/main" id="{110E839E-EF24-93B8-3810-0BE9EC595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4250" y="2383511"/>
            <a:ext cx="396000" cy="396000"/>
          </a:xfrm>
          <a:prstGeom prst="rect">
            <a:avLst/>
          </a:prstGeom>
        </p:spPr>
      </p:pic>
      <p:pic>
        <p:nvPicPr>
          <p:cNvPr id="88" name="Graphic 87">
            <a:extLst>
              <a:ext uri="{FF2B5EF4-FFF2-40B4-BE49-F238E27FC236}">
                <a16:creationId xmlns:a16="http://schemas.microsoft.com/office/drawing/2014/main" id="{0CDFFCCD-143D-3647-AE7D-FB4FFF589F38}"/>
              </a:ext>
            </a:extLst>
          </p:cNvPr>
          <p:cNvPicPr>
            <a:picLocks noChangeAspect="1"/>
          </p:cNvPicPr>
          <p:nvPr/>
        </p:nvPicPr>
        <p:blipFill>
          <a:blip r:embed="rId9">
            <a:extLst>
              <a:ext uri="{96DAC541-7B7A-43D3-8B79-37D633B846F1}">
                <asvg:svgBlip xmlns:asvg="http://schemas.microsoft.com/office/drawing/2016/SVG/main" r:embed="rId10"/>
              </a:ext>
            </a:extLst>
          </a:blip>
          <a:stretch/>
        </p:blipFill>
        <p:spPr>
          <a:xfrm>
            <a:off x="7484908" y="3194783"/>
            <a:ext cx="394684" cy="396000"/>
          </a:xfrm>
          <a:prstGeom prst="rect">
            <a:avLst/>
          </a:prstGeom>
        </p:spPr>
      </p:pic>
      <p:pic>
        <p:nvPicPr>
          <p:cNvPr id="89" name="Graphic 88">
            <a:extLst>
              <a:ext uri="{FF2B5EF4-FFF2-40B4-BE49-F238E27FC236}">
                <a16:creationId xmlns:a16="http://schemas.microsoft.com/office/drawing/2014/main" id="{FAA83A32-AF95-7401-6E2D-17F44360B44E}"/>
              </a:ext>
            </a:extLst>
          </p:cNvPr>
          <p:cNvPicPr>
            <a:picLocks noChangeAspect="1"/>
          </p:cNvPicPr>
          <p:nvPr/>
        </p:nvPicPr>
        <p:blipFill>
          <a:blip r:embed="rId11">
            <a:extLst>
              <a:ext uri="{96DAC541-7B7A-43D3-8B79-37D633B846F1}">
                <asvg:svgBlip xmlns:asvg="http://schemas.microsoft.com/office/drawing/2016/SVG/main" r:embed="rId12"/>
              </a:ext>
            </a:extLst>
          </a:blip>
          <a:stretch/>
        </p:blipFill>
        <p:spPr>
          <a:xfrm>
            <a:off x="7484250" y="5599712"/>
            <a:ext cx="396000" cy="396000"/>
          </a:xfrm>
          <a:prstGeom prst="rect">
            <a:avLst/>
          </a:prstGeom>
        </p:spPr>
      </p:pic>
    </p:spTree>
    <p:extLst>
      <p:ext uri="{BB962C8B-B14F-4D97-AF65-F5344CB8AC3E}">
        <p14:creationId xmlns:p14="http://schemas.microsoft.com/office/powerpoint/2010/main" val="105648664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A333E-C39D-FE2B-B848-A03372C4CEC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D94F4B-8579-4041-28CA-B9FF1362C14E}"/>
              </a:ext>
            </a:extLst>
          </p:cNvPr>
          <p:cNvSpPr>
            <a:spLocks noGrp="1" noRot="1" noMove="1" noResize="1" noEditPoints="1" noAdjustHandles="1" noChangeArrowheads="1" noChangeShapeType="1"/>
          </p:cNvSpPr>
          <p:nvPr/>
        </p:nvSpPr>
        <p:spPr bwMode="auto">
          <a:xfrm>
            <a:off x="-1307" y="0"/>
            <a:ext cx="12192000" cy="6858000"/>
          </a:xfrm>
          <a:prstGeom prst="rect">
            <a:avLst/>
          </a:prstGeom>
          <a:gradFill>
            <a:gsLst>
              <a:gs pos="9000">
                <a:srgbClr val="0047FF"/>
              </a:gs>
              <a:gs pos="95000">
                <a:srgbClr val="8453D2"/>
              </a:gs>
            </a:gsLst>
            <a:path path="circle">
              <a:fillToRect l="100000" t="100000"/>
            </a:path>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pic>
        <p:nvPicPr>
          <p:cNvPr id="5" name="Рисунок 3">
            <a:extLst>
              <a:ext uri="{FF2B5EF4-FFF2-40B4-BE49-F238E27FC236}">
                <a16:creationId xmlns:a16="http://schemas.microsoft.com/office/drawing/2014/main" id="{4E96C8B6-9F78-9D43-0E20-CE1121B3A116}"/>
              </a:ext>
            </a:extLst>
          </p:cNvPr>
          <p:cNvPicPr>
            <a:picLocks noChangeAspect="1"/>
          </p:cNvPicPr>
          <p:nvPr/>
        </p:nvPicPr>
        <p:blipFill>
          <a:blip r:embed="rId4"/>
          <a:stretch>
            <a:fillRect/>
          </a:stretch>
        </p:blipFill>
        <p:spPr>
          <a:xfrm>
            <a:off x="457200" y="1191249"/>
            <a:ext cx="5890417" cy="3252612"/>
          </a:xfrm>
          <a:prstGeom prst="rect">
            <a:avLst/>
          </a:prstGeom>
          <a:ln>
            <a:noFill/>
          </a:ln>
          <a:effectLst>
            <a:outerShdw blurRad="190500" algn="tl" rotWithShape="0">
              <a:srgbClr val="000000">
                <a:alpha val="70000"/>
              </a:srgbClr>
            </a:outerShdw>
          </a:effectLst>
        </p:spPr>
      </p:pic>
      <p:pic>
        <p:nvPicPr>
          <p:cNvPr id="6" name="Рисунок 7">
            <a:extLst>
              <a:ext uri="{FF2B5EF4-FFF2-40B4-BE49-F238E27FC236}">
                <a16:creationId xmlns:a16="http://schemas.microsoft.com/office/drawing/2014/main" id="{F4C76666-D7E5-BF28-0902-C6B1243DECC1}"/>
              </a:ext>
            </a:extLst>
          </p:cNvPr>
          <p:cNvPicPr>
            <a:picLocks noChangeAspect="1"/>
          </p:cNvPicPr>
          <p:nvPr/>
        </p:nvPicPr>
        <p:blipFill>
          <a:blip r:embed="rId5"/>
          <a:stretch>
            <a:fillRect/>
          </a:stretch>
        </p:blipFill>
        <p:spPr>
          <a:xfrm>
            <a:off x="841296" y="2637854"/>
            <a:ext cx="6312620" cy="3497833"/>
          </a:xfrm>
          <a:prstGeom prst="rect">
            <a:avLst/>
          </a:prstGeom>
          <a:ln>
            <a:noFill/>
          </a:ln>
          <a:effectLst>
            <a:outerShdw blurRad="190500" algn="tl" rotWithShape="0">
              <a:srgbClr val="000000">
                <a:alpha val="70000"/>
              </a:srgbClr>
            </a:outerShdw>
          </a:effectLst>
        </p:spPr>
      </p:pic>
      <p:sp>
        <p:nvSpPr>
          <p:cNvPr id="4" name="Title 3">
            <a:extLst>
              <a:ext uri="{FF2B5EF4-FFF2-40B4-BE49-F238E27FC236}">
                <a16:creationId xmlns:a16="http://schemas.microsoft.com/office/drawing/2014/main" id="{6110AD15-12BC-F9D0-0DA3-999622C74D95}"/>
              </a:ext>
            </a:extLst>
          </p:cNvPr>
          <p:cNvSpPr>
            <a:spLocks noGrp="1"/>
          </p:cNvSpPr>
          <p:nvPr>
            <p:ph type="title"/>
          </p:nvPr>
        </p:nvSpPr>
        <p:spPr/>
        <p:txBody>
          <a:bodyPr/>
          <a:lstStyle/>
          <a:p>
            <a:r>
              <a:rPr lang="en-US" noProof="0">
                <a:solidFill>
                  <a:schemeClr val="bg1"/>
                </a:solidFill>
              </a:rPr>
              <a:t>Prompts and Data Sources</a:t>
            </a:r>
            <a:br>
              <a:rPr lang="en-GB" noProof="0">
                <a:solidFill>
                  <a:schemeClr val="bg1"/>
                </a:solidFill>
              </a:rPr>
            </a:br>
            <a:endParaRPr lang="en-GE">
              <a:solidFill>
                <a:schemeClr val="bg1"/>
              </a:solidFill>
            </a:endParaRPr>
          </a:p>
        </p:txBody>
      </p:sp>
      <p:sp>
        <p:nvSpPr>
          <p:cNvPr id="13" name="TextBox 12">
            <a:extLst>
              <a:ext uri="{FF2B5EF4-FFF2-40B4-BE49-F238E27FC236}">
                <a16:creationId xmlns:a16="http://schemas.microsoft.com/office/drawing/2014/main" id="{D5DE5742-8237-D339-2C06-67D6302995B3}"/>
              </a:ext>
            </a:extLst>
          </p:cNvPr>
          <p:cNvSpPr txBox="1"/>
          <p:nvPr/>
        </p:nvSpPr>
        <p:spPr>
          <a:xfrm>
            <a:off x="7744073" y="722313"/>
            <a:ext cx="3944194" cy="5512278"/>
          </a:xfrm>
          <a:prstGeom prst="rect">
            <a:avLst/>
          </a:prstGeom>
          <a:noFill/>
        </p:spPr>
        <p:txBody>
          <a:bodyPr wrap="square" lIns="0" tIns="36000" rIns="0" bIns="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Bold"/>
                <a:ea typeface="Human Sans ExtraLight" charset="0"/>
                <a:cs typeface="Human Sans ExtraLight" charset="0"/>
              </a:rPr>
              <a:t>Space designed to create prompts, data sources, collections and organize them.</a:t>
            </a:r>
            <a:endParaRPr kumimoji="0" lang="en-US" sz="120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Human Sans ExtraLight" charset="0"/>
                <a:cs typeface="Human Sans ExtraLight" charset="0"/>
              </a:rPr>
              <a:t>Create, Modify, and Save Prompts: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Users can now create, modify, and save their prompts in a dedicated space, streamlining the prompt management process.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Import Prompts: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Seamlessly import prompts from EPAM AI DIAL, the previous version of </a:t>
            </a:r>
            <a:r>
              <a:rPr kumimoji="0" lang="en-US" sz="1060" b="0" i="0" u="none" strike="noStrike" kern="1200" cap="none" spc="0" normalizeH="0" baseline="0" noProof="0" dirty="0" err="1">
                <a:ln>
                  <a:noFill/>
                </a:ln>
                <a:solidFill>
                  <a:srgbClr val="FFFFFF"/>
                </a:solidFill>
                <a:effectLst/>
                <a:uLnTx/>
                <a:uFillTx/>
                <a:latin typeface="Calibri Light" panose="020F0302020204030204" pitchFamily="34" charset="0"/>
                <a:ea typeface="Human Sans ExtraLight" charset="0"/>
                <a:cs typeface="Human Sans ExtraLight" charset="0"/>
              </a:rPr>
              <a:t>EliteA</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 ensuring continuity and ease of transition.</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Version Control: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Maintain various versions of prompts in one place, with the capability to effortlessly switch between them.</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Execution Options: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Execute prompts using Chat or Completion options, allowing users to gather and save the output (results) efficiently.</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Publish and Share Prompts: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Publish your prompts and share them with your project and network, fostering collaboration and knowledge sharing.</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Engage with Published Prompts: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Use published prompts and collections, with options to like them and mark them as favorites, enhancing community engagement.</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Organize with Collections and Tags: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Group your prompts into Collections and categorize them with Tags for better organization and accessibility.</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Advanced Search Functionality: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Calibri"/>
                <a:cs typeface="Arial"/>
              </a:rPr>
              <a:t>Enhanced search functionality to quickly find your prompts or public prompts and collections with various parameters.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Data</a:t>
            </a:r>
            <a:r>
              <a:rPr kumimoji="0" lang="ru-RU" sz="1060" b="1" i="0" u="none" strike="noStrike" kern="1200" cap="none" spc="0" normalizeH="0" baseline="0" noProof="0" dirty="0">
                <a:ln>
                  <a:noFill/>
                </a:ln>
                <a:solidFill>
                  <a:srgbClr val="FFFFFF"/>
                </a:solidFill>
                <a:effectLst/>
                <a:uLnTx/>
                <a:uFillTx/>
                <a:latin typeface="Calibri Bold"/>
                <a:ea typeface="Calibri"/>
                <a:cs typeface="Arial"/>
              </a:rPr>
              <a:t> </a:t>
            </a: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Source Configuration: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Set up various data sources and configure them to enhance your results and the possibilities in using Generative AI.</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Embedding Creation: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Users can create Embeddings, adding a layer of sophistication to prompt management.</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60" b="1" i="0" u="none" strike="noStrike" kern="1200" cap="none" spc="0" normalizeH="0" baseline="0" noProof="0" dirty="0">
                <a:ln>
                  <a:noFill/>
                </a:ln>
                <a:solidFill>
                  <a:srgbClr val="FFFFFF"/>
                </a:solidFill>
                <a:effectLst/>
                <a:uLnTx/>
                <a:uFillTx/>
                <a:latin typeface="Calibri Bold"/>
                <a:ea typeface="Calibri"/>
                <a:cs typeface="Arial"/>
              </a:rPr>
              <a:t>Similarity Search and Deduplication: </a:t>
            </a:r>
            <a:r>
              <a:rPr kumimoji="0" lang="en-US" sz="106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rPr>
              <a:t>Perform similarity searches and deduplicate content, ensuring the uniqueness and relevance of prompts.</a:t>
            </a:r>
          </a:p>
        </p:txBody>
      </p:sp>
      <p:pic>
        <p:nvPicPr>
          <p:cNvPr id="7" name="Graphic 6">
            <a:extLst>
              <a:ext uri="{FF2B5EF4-FFF2-40B4-BE49-F238E27FC236}">
                <a16:creationId xmlns:a16="http://schemas.microsoft.com/office/drawing/2014/main" id="{3307DD08-5FB8-6209-B4C2-6A433FF9198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57201" y="6438901"/>
            <a:ext cx="540540" cy="190499"/>
          </a:xfrm>
          <a:prstGeom prst="rect">
            <a:avLst/>
          </a:prstGeom>
        </p:spPr>
      </p:pic>
      <p:sp>
        <p:nvSpPr>
          <p:cNvPr id="8" name="TextBox 7">
            <a:extLst>
              <a:ext uri="{FF2B5EF4-FFF2-40B4-BE49-F238E27FC236}">
                <a16:creationId xmlns:a16="http://schemas.microsoft.com/office/drawing/2014/main" id="{CBC8EBDF-390C-DEDE-DBC1-491543D76A1D}"/>
              </a:ext>
            </a:extLst>
          </p:cNvPr>
          <p:cNvSpPr txBox="1"/>
          <p:nvPr/>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rPr>
              <a:t>EPAM Proprietary &amp; Confidential.</a:t>
            </a:r>
          </a:p>
        </p:txBody>
      </p:sp>
      <p:sp>
        <p:nvSpPr>
          <p:cNvPr id="11" name="Text Placeholder 3">
            <a:extLst>
              <a:ext uri="{FF2B5EF4-FFF2-40B4-BE49-F238E27FC236}">
                <a16:creationId xmlns:a16="http://schemas.microsoft.com/office/drawing/2014/main" id="{60042D91-7975-81EB-A1BD-C19B2A601BCD}"/>
              </a:ext>
            </a:extLst>
          </p:cNvPr>
          <p:cNvSpPr txBox="1">
            <a:spLocks/>
          </p:cNvSpPr>
          <p:nvPr/>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07FA7470-6506-4B71-AD87-6F7FA0DD0168}" type="slidenum">
              <a:rPr kumimoji="0" lang="en-US" sz="10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rPr>
              <a:pPr marL="0" marR="0" lvl="0" indent="0" algn="r" defTabSz="914377"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51904695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3B4DD-13D4-2C7F-BD39-5E59F82F8BE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2D5C32-DD92-A7D0-2202-8591C674AB95}"/>
              </a:ext>
            </a:extLst>
          </p:cNvPr>
          <p:cNvSpPr>
            <a:spLocks noGrp="1" noRot="1" noMove="1" noResize="1" noEditPoints="1" noAdjustHandles="1" noChangeArrowheads="1" noChangeShapeType="1"/>
          </p:cNvSpPr>
          <p:nvPr/>
        </p:nvSpPr>
        <p:spPr bwMode="auto">
          <a:xfrm>
            <a:off x="-1307" y="0"/>
            <a:ext cx="12192000" cy="6858000"/>
          </a:xfrm>
          <a:prstGeom prst="rect">
            <a:avLst/>
          </a:prstGeom>
          <a:gradFill>
            <a:gsLst>
              <a:gs pos="9000">
                <a:srgbClr val="0047FF"/>
              </a:gs>
              <a:gs pos="95000">
                <a:srgbClr val="8453D2"/>
              </a:gs>
            </a:gsLst>
            <a:path path="circle">
              <a:fillToRect l="100000" t="100000"/>
            </a:path>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grpSp>
        <p:nvGrpSpPr>
          <p:cNvPr id="6" name="Group 5">
            <a:extLst>
              <a:ext uri="{FF2B5EF4-FFF2-40B4-BE49-F238E27FC236}">
                <a16:creationId xmlns:a16="http://schemas.microsoft.com/office/drawing/2014/main" id="{546D05A4-6EEA-EFC3-F24D-452A33B11686}"/>
              </a:ext>
            </a:extLst>
          </p:cNvPr>
          <p:cNvGrpSpPr/>
          <p:nvPr/>
        </p:nvGrpSpPr>
        <p:grpSpPr>
          <a:xfrm>
            <a:off x="457200" y="1276120"/>
            <a:ext cx="7582987" cy="4763436"/>
            <a:chOff x="450974" y="1475498"/>
            <a:chExt cx="9205833" cy="5782868"/>
          </a:xfrm>
        </p:grpSpPr>
        <p:pic>
          <p:nvPicPr>
            <p:cNvPr id="3" name="Рисунок 7">
              <a:extLst>
                <a:ext uri="{FF2B5EF4-FFF2-40B4-BE49-F238E27FC236}">
                  <a16:creationId xmlns:a16="http://schemas.microsoft.com/office/drawing/2014/main" id="{D8C26713-E471-F9CA-D611-FBAF0F28EDC1}"/>
                </a:ext>
              </a:extLst>
            </p:cNvPr>
            <p:cNvPicPr>
              <a:picLocks noChangeAspect="1"/>
            </p:cNvPicPr>
            <p:nvPr/>
          </p:nvPicPr>
          <p:blipFill>
            <a:blip r:embed="rId4"/>
            <a:stretch>
              <a:fillRect/>
            </a:stretch>
          </p:blipFill>
          <p:spPr>
            <a:xfrm>
              <a:off x="450974" y="1475498"/>
              <a:ext cx="9205833" cy="3930673"/>
            </a:xfrm>
            <a:prstGeom prst="rect">
              <a:avLst/>
            </a:prstGeom>
          </p:spPr>
        </p:pic>
        <p:pic>
          <p:nvPicPr>
            <p:cNvPr id="5" name="Рисунок 10">
              <a:extLst>
                <a:ext uri="{FF2B5EF4-FFF2-40B4-BE49-F238E27FC236}">
                  <a16:creationId xmlns:a16="http://schemas.microsoft.com/office/drawing/2014/main" id="{F4FC1698-4F3C-DBEF-9CD3-0BA5525D9652}"/>
                </a:ext>
              </a:extLst>
            </p:cNvPr>
            <p:cNvPicPr>
              <a:picLocks noChangeAspect="1"/>
            </p:cNvPicPr>
            <p:nvPr/>
          </p:nvPicPr>
          <p:blipFill>
            <a:blip r:embed="rId5"/>
            <a:stretch>
              <a:fillRect/>
            </a:stretch>
          </p:blipFill>
          <p:spPr>
            <a:xfrm>
              <a:off x="1147798" y="3535375"/>
              <a:ext cx="7439267" cy="3722991"/>
            </a:xfrm>
            <a:prstGeom prst="rect">
              <a:avLst/>
            </a:prstGeom>
          </p:spPr>
        </p:pic>
      </p:grpSp>
      <p:sp>
        <p:nvSpPr>
          <p:cNvPr id="4" name="Title 3">
            <a:extLst>
              <a:ext uri="{FF2B5EF4-FFF2-40B4-BE49-F238E27FC236}">
                <a16:creationId xmlns:a16="http://schemas.microsoft.com/office/drawing/2014/main" id="{70F3B12F-9743-57B6-743C-B3EDA2987B93}"/>
              </a:ext>
            </a:extLst>
          </p:cNvPr>
          <p:cNvSpPr>
            <a:spLocks noGrp="1"/>
          </p:cNvSpPr>
          <p:nvPr>
            <p:ph type="title"/>
          </p:nvPr>
        </p:nvSpPr>
        <p:spPr/>
        <p:txBody>
          <a:bodyPr/>
          <a:lstStyle/>
          <a:p>
            <a:pPr lvl="0"/>
            <a:r>
              <a:rPr lang="en-US" noProof="0">
                <a:solidFill>
                  <a:schemeClr val="bg1"/>
                </a:solidFill>
              </a:rPr>
              <a:t>Conversations</a:t>
            </a:r>
            <a:endParaRPr lang="en-GB" noProof="0">
              <a:solidFill>
                <a:schemeClr val="bg1"/>
              </a:solidFill>
            </a:endParaRPr>
          </a:p>
        </p:txBody>
      </p:sp>
      <p:sp>
        <p:nvSpPr>
          <p:cNvPr id="13" name="TextBox 12">
            <a:extLst>
              <a:ext uri="{FF2B5EF4-FFF2-40B4-BE49-F238E27FC236}">
                <a16:creationId xmlns:a16="http://schemas.microsoft.com/office/drawing/2014/main" id="{D831F7DA-CEA2-7EE6-F545-E2E899650FBB}"/>
              </a:ext>
            </a:extLst>
          </p:cNvPr>
          <p:cNvSpPr txBox="1"/>
          <p:nvPr/>
        </p:nvSpPr>
        <p:spPr>
          <a:xfrm>
            <a:off x="8382000" y="721896"/>
            <a:ext cx="3352800" cy="5514774"/>
          </a:xfrm>
          <a:prstGeom prst="rect">
            <a:avLst/>
          </a:prstGeom>
          <a:noFill/>
        </p:spPr>
        <p:txBody>
          <a:bodyPr wrap="square" lIns="0" tIns="3600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Bold"/>
                <a:ea typeface="Calibri"/>
                <a:cs typeface="Arial"/>
              </a:rPr>
              <a:t>AI/Run - </a:t>
            </a:r>
            <a:r>
              <a:rPr kumimoji="0" lang="en-US" sz="1600" b="1" i="0" u="none" strike="noStrike" kern="1200" cap="none" spc="0" normalizeH="0" baseline="0" noProof="0" dirty="0" err="1">
                <a:ln>
                  <a:noFill/>
                </a:ln>
                <a:solidFill>
                  <a:srgbClr val="FFFFFF"/>
                </a:solidFill>
                <a:effectLst/>
                <a:uLnTx/>
                <a:uFillTx/>
                <a:latin typeface="Calibri Bold"/>
                <a:ea typeface="Calibri"/>
                <a:cs typeface="Arial"/>
              </a:rPr>
              <a:t>EliteA</a:t>
            </a:r>
            <a:r>
              <a:rPr kumimoji="0" lang="en-US" sz="1600" b="1" i="0" u="none" strike="noStrike" kern="1200" cap="none" spc="0" normalizeH="0" baseline="0" noProof="0" dirty="0">
                <a:ln>
                  <a:noFill/>
                </a:ln>
                <a:solidFill>
                  <a:srgbClr val="FFFFFF"/>
                </a:solidFill>
                <a:effectLst/>
                <a:uLnTx/>
                <a:uFillTx/>
                <a:latin typeface="Calibri Bold"/>
                <a:ea typeface="Calibri"/>
                <a:cs typeface="Arial"/>
              </a:rPr>
              <a:t>™ Chat is an ultimate feature, allowing you to combine all </a:t>
            </a:r>
            <a:r>
              <a:rPr kumimoji="0" lang="en-US" sz="1600" b="1" i="0" u="none" strike="noStrike" kern="1200" cap="none" spc="0" normalizeH="0" baseline="0" noProof="0" dirty="0" err="1">
                <a:ln>
                  <a:noFill/>
                </a:ln>
                <a:solidFill>
                  <a:srgbClr val="FFFFFF"/>
                </a:solidFill>
                <a:effectLst/>
                <a:uLnTx/>
                <a:uFillTx/>
                <a:latin typeface="Calibri Bold"/>
                <a:ea typeface="Calibri"/>
                <a:cs typeface="Arial"/>
              </a:rPr>
              <a:t>EliteA</a:t>
            </a:r>
            <a:r>
              <a:rPr kumimoji="0" lang="en-US" sz="1600" b="1" i="0" u="none" strike="noStrike" kern="1200" cap="none" spc="0" normalizeH="0" baseline="0" noProof="0" dirty="0">
                <a:ln>
                  <a:noFill/>
                </a:ln>
                <a:solidFill>
                  <a:srgbClr val="FFFFFF"/>
                </a:solidFill>
                <a:effectLst/>
                <a:uLnTx/>
                <a:uFillTx/>
                <a:latin typeface="Calibri Bold"/>
                <a:ea typeface="Calibri"/>
                <a:cs typeface="Arial"/>
              </a:rPr>
              <a:t>™ features in one place and achieve the best output and results.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Bold"/>
                <a:ea typeface="Calibri"/>
                <a:cs typeface="Arial"/>
              </a:rPr>
              <a:t>Conversations support the following functionality:</a:t>
            </a:r>
            <a:endParaRPr kumimoji="0" lang="en-US" sz="1200" b="1" i="0" u="none" strike="noStrike" kern="1200" cap="none" spc="0" normalizeH="0" baseline="0" noProof="0" dirty="0">
              <a:ln>
                <a:noFill/>
              </a:ln>
              <a:solidFill>
                <a:srgbClr val="FFFFFF"/>
              </a:solidFill>
              <a:effectLst/>
              <a:uLnTx/>
              <a:uFillTx/>
              <a:latin typeface="Calibri"/>
              <a:ea typeface="Calibri"/>
              <a:cs typeface="Arial"/>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Calibri"/>
                <a:cs typeface="Arial"/>
              </a:rPr>
              <a:t>Public and Private Conversations: </a:t>
            </a:r>
            <a:r>
              <a:rPr kumimoji="0" lang="en-US" sz="1200" b="0" i="0" u="none" strike="noStrike" kern="1200" cap="none" spc="0" normalizeH="0" baseline="0" noProof="0" dirty="0">
                <a:ln>
                  <a:noFill/>
                </a:ln>
                <a:solidFill>
                  <a:srgbClr val="FFFFFF"/>
                </a:solidFill>
                <a:effectLst/>
                <a:uLnTx/>
                <a:uFillTx/>
                <a:latin typeface="Calibri"/>
                <a:ea typeface="Calibri"/>
                <a:cs typeface="Arial"/>
              </a:rPr>
              <a:t>Share your conversation with other users from your project, involve them in the same conversation, or keep it private and visible only to you.</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Calibri"/>
                <a:cs typeface="Arial"/>
              </a:rPr>
              <a:t>Participants: </a:t>
            </a:r>
            <a:r>
              <a:rPr kumimoji="0" lang="en-US" sz="1200" b="0" i="0" u="none" strike="noStrike" kern="1200" cap="none" spc="0" normalizeH="0" baseline="0" noProof="0" dirty="0">
                <a:ln>
                  <a:noFill/>
                </a:ln>
                <a:solidFill>
                  <a:srgbClr val="FFFFFF"/>
                </a:solidFill>
                <a:effectLst/>
                <a:uLnTx/>
                <a:uFillTx/>
                <a:latin typeface="Calibri"/>
                <a:ea typeface="Calibri"/>
                <a:cs typeface="Arial"/>
              </a:rPr>
              <a:t>Add various participants to the conversation, including other users in public conversations, prompts, data sources, agents, and language models, making them part of the conversation.</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Calibri"/>
                <a:cs typeface="Arial"/>
              </a:rPr>
              <a:t>Interactions: </a:t>
            </a:r>
            <a:r>
              <a:rPr kumimoji="0" lang="en-US" sz="1200" b="0" i="0" u="none" strike="noStrike" kern="1200" cap="none" spc="0" normalizeH="0" baseline="0" noProof="0" dirty="0">
                <a:ln>
                  <a:noFill/>
                </a:ln>
                <a:solidFill>
                  <a:srgbClr val="FFFFFF"/>
                </a:solidFill>
                <a:effectLst/>
                <a:uLnTx/>
                <a:uFillTx/>
                <a:latin typeface="Calibri"/>
                <a:ea typeface="Calibri"/>
                <a:cs typeface="Arial"/>
              </a:rPr>
              <a:t>Interact with added participants, copy generated responses, and more.</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Calibri"/>
                <a:cs typeface="Arial"/>
              </a:rPr>
              <a:t>Managing Conversations: </a:t>
            </a:r>
            <a:r>
              <a:rPr kumimoji="0" lang="en-US" sz="1200" b="0" i="0" u="none" strike="noStrike" kern="1200" cap="none" spc="0" normalizeH="0" baseline="0" noProof="0" dirty="0">
                <a:ln>
                  <a:noFill/>
                </a:ln>
                <a:solidFill>
                  <a:srgbClr val="FFFFFF"/>
                </a:solidFill>
                <a:effectLst/>
                <a:uLnTx/>
                <a:uFillTx/>
                <a:latin typeface="Calibri"/>
                <a:ea typeface="Calibri"/>
                <a:cs typeface="Arial"/>
              </a:rPr>
              <a:t>Save conversations, pin the most important ones at the top of the screen, make private conversations public, delete conversations, clean the content of the conversation, and export the context of the conversation.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Calibri"/>
                <a:cs typeface="Arial"/>
              </a:rPr>
              <a:t>Playback: </a:t>
            </a:r>
            <a:r>
              <a:rPr kumimoji="0" lang="en-US" sz="1200" b="0" i="0" u="none" strike="noStrike" kern="1200" cap="none" spc="0" normalizeH="0" baseline="0" noProof="0" dirty="0">
                <a:ln>
                  <a:noFill/>
                </a:ln>
                <a:solidFill>
                  <a:srgbClr val="FFFFFF"/>
                </a:solidFill>
                <a:effectLst/>
                <a:uLnTx/>
                <a:uFillTx/>
                <a:latin typeface="Calibri"/>
                <a:ea typeface="Calibri"/>
                <a:cs typeface="Arial"/>
              </a:rPr>
              <a:t>During playback, you can move backward and forward through the playback process or stop the conversation by simulating the current conversation without any engagement with models.</a:t>
            </a:r>
            <a:endParaRPr kumimoji="0" lang="en-US" sz="1200" b="0" i="0" u="none" strike="noStrike" kern="1200" cap="none" spc="0" normalizeH="0" baseline="0" noProof="0" dirty="0">
              <a:ln>
                <a:noFill/>
              </a:ln>
              <a:solidFill>
                <a:srgbClr val="FFFFFF"/>
              </a:solidFill>
              <a:effectLst/>
              <a:uLnTx/>
              <a:uFillTx/>
              <a:latin typeface="Calibri Light" panose="020F0302020204030204" pitchFamily="34" charset="0"/>
              <a:ea typeface="Calibri"/>
              <a:cs typeface="Arial"/>
            </a:endParaRPr>
          </a:p>
        </p:txBody>
      </p:sp>
      <p:pic>
        <p:nvPicPr>
          <p:cNvPr id="8" name="Graphic 7">
            <a:extLst>
              <a:ext uri="{FF2B5EF4-FFF2-40B4-BE49-F238E27FC236}">
                <a16:creationId xmlns:a16="http://schemas.microsoft.com/office/drawing/2014/main" id="{9845454C-4DA7-228A-6400-91F7A38DE66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FF6F5F62-DE2F-BAC4-97EC-19DC9DDAC4EA}"/>
              </a:ext>
            </a:extLst>
          </p:cNvPr>
          <p:cNvSpPr txBox="1"/>
          <p:nvPr/>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rPr>
              <a:t>EPAM Proprietary &amp; Confidential.</a:t>
            </a:r>
          </a:p>
        </p:txBody>
      </p:sp>
      <p:sp>
        <p:nvSpPr>
          <p:cNvPr id="12" name="Text Placeholder 3">
            <a:extLst>
              <a:ext uri="{FF2B5EF4-FFF2-40B4-BE49-F238E27FC236}">
                <a16:creationId xmlns:a16="http://schemas.microsoft.com/office/drawing/2014/main" id="{5700A90E-A108-6FFE-1E4D-A6A8BD0B7BD1}"/>
              </a:ext>
            </a:extLst>
          </p:cNvPr>
          <p:cNvSpPr txBox="1">
            <a:spLocks/>
          </p:cNvSpPr>
          <p:nvPr/>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07FA7470-6506-4B71-AD87-6F7FA0DD0168}" type="slidenum">
              <a:rPr kumimoji="0" lang="en-US" sz="10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rPr>
              <a:pPr marL="0" marR="0" lvl="0" indent="0" algn="r" defTabSz="914377" rtl="0" eaLnBrk="1" fontAlgn="auto" latinLnBrk="0" hangingPunct="1">
                <a:lnSpc>
                  <a:spcPct val="100000"/>
                </a:lnSpc>
                <a:spcBef>
                  <a:spcPts val="0"/>
                </a:spcBef>
                <a:spcAft>
                  <a:spcPts val="0"/>
                </a:spcAft>
                <a:buClrTx/>
                <a:buSzTx/>
                <a:buFontTx/>
                <a:buNone/>
                <a:tabLst/>
                <a:defRPr/>
              </a:pPr>
              <a:t>47</a:t>
            </a:fld>
            <a:endParaRPr kumimoji="0" lang="en-US" sz="10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5965022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023E0-C5D0-B09D-2ED8-55D408209A5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0CE0F92-980F-2FCE-9283-6C8628EFB1E1}"/>
              </a:ext>
            </a:extLst>
          </p:cNvPr>
          <p:cNvSpPr/>
          <p:nvPr/>
        </p:nvSpPr>
        <p:spPr bwMode="auto">
          <a:xfrm>
            <a:off x="-1307" y="0"/>
            <a:ext cx="12192000" cy="6858000"/>
          </a:xfrm>
          <a:prstGeom prst="rect">
            <a:avLst/>
          </a:prstGeom>
          <a:gradFill>
            <a:gsLst>
              <a:gs pos="9000">
                <a:srgbClr val="0047FF"/>
              </a:gs>
              <a:gs pos="95000">
                <a:srgbClr val="8453D2"/>
              </a:gs>
            </a:gsLst>
            <a:path path="circle">
              <a:fillToRect l="100000" t="100000"/>
            </a:path>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4" name="Title 3">
            <a:extLst>
              <a:ext uri="{FF2B5EF4-FFF2-40B4-BE49-F238E27FC236}">
                <a16:creationId xmlns:a16="http://schemas.microsoft.com/office/drawing/2014/main" id="{E12BC36A-5F8A-667D-732E-07012E47FB5C}"/>
              </a:ext>
            </a:extLst>
          </p:cNvPr>
          <p:cNvSpPr>
            <a:spLocks noGrp="1"/>
          </p:cNvSpPr>
          <p:nvPr>
            <p:ph type="title"/>
          </p:nvPr>
        </p:nvSpPr>
        <p:spPr/>
        <p:txBody>
          <a:bodyPr/>
          <a:lstStyle/>
          <a:p>
            <a:pPr lvl="0"/>
            <a:r>
              <a:rPr lang="en-US" noProof="0">
                <a:solidFill>
                  <a:schemeClr val="bg1"/>
                </a:solidFill>
              </a:rPr>
              <a:t>EPAM AI/Run Agent Ranked in the </a:t>
            </a:r>
            <a:r>
              <a:rPr lang="en-GB">
                <a:solidFill>
                  <a:schemeClr val="bg1"/>
                </a:solidFill>
              </a:rPr>
              <a:t>Top 7 on SWE-Bench Verified</a:t>
            </a:r>
            <a:endParaRPr lang="en-GB" noProof="0">
              <a:solidFill>
                <a:schemeClr val="bg1"/>
              </a:solidFill>
            </a:endParaRPr>
          </a:p>
        </p:txBody>
      </p:sp>
      <p:sp>
        <p:nvSpPr>
          <p:cNvPr id="13" name="TextBox 12">
            <a:extLst>
              <a:ext uri="{FF2B5EF4-FFF2-40B4-BE49-F238E27FC236}">
                <a16:creationId xmlns:a16="http://schemas.microsoft.com/office/drawing/2014/main" id="{FF113A97-092D-8FC1-0F11-C4ADE053AD2E}"/>
              </a:ext>
            </a:extLst>
          </p:cNvPr>
          <p:cNvSpPr txBox="1"/>
          <p:nvPr/>
        </p:nvSpPr>
        <p:spPr>
          <a:xfrm>
            <a:off x="8382000" y="1685914"/>
            <a:ext cx="3352799" cy="4381131"/>
          </a:xfrm>
          <a:prstGeom prst="rect">
            <a:avLst/>
          </a:prstGeom>
          <a:noFill/>
        </p:spPr>
        <p:txBody>
          <a:bodyPr wrap="square" lIns="0" tIns="36000" rIns="0" bIns="0">
            <a:spAutoFit/>
          </a:bodyPr>
          <a:lstStyle/>
          <a:p>
            <a:pPr marL="171450" marR="0" lvl="0" indent="-171450" algn="l" defTabSz="514324"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EPAM AI/Run Developer Agent scored 55.4% on SWE-Bench Utilizing Anthropic Claude 3.5 Sonnet</a:t>
            </a:r>
            <a:endParaRPr kumimoji="0" lang="uk-UA" sz="1100" b="0" i="0" u="none" strike="noStrike" kern="1200" cap="none" spc="0" normalizeH="0" baseline="0" noProof="0">
              <a:ln>
                <a:noFill/>
              </a:ln>
              <a:solidFill>
                <a:srgbClr val="FFFFFF"/>
              </a:solidFill>
              <a:effectLst/>
              <a:uLnTx/>
              <a:uFillTx/>
              <a:latin typeface="Calibri"/>
              <a:ea typeface="Calibri"/>
              <a:cs typeface="Arial"/>
            </a:endParaRPr>
          </a:p>
          <a:p>
            <a:pPr marL="171450" marR="0" lvl="0" indent="-171450" algn="l" defTabSz="514324"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Secured a top 7 position in a highly competitive field </a:t>
            </a:r>
          </a:p>
          <a:p>
            <a:pPr marL="171450" marR="0" lvl="0" indent="-171450" algn="l" defTabSz="514324"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Outperforming major tech giants like Amazon and Google</a:t>
            </a:r>
            <a:endParaRPr kumimoji="0" lang="uk-UA" sz="1100" b="0" i="0" u="none" strike="noStrike" kern="1200" cap="none" spc="0" normalizeH="0" baseline="0" noProof="0">
              <a:ln>
                <a:noFill/>
              </a:ln>
              <a:solidFill>
                <a:srgbClr val="FFFFFF"/>
              </a:solidFill>
              <a:effectLst/>
              <a:uLnTx/>
              <a:uFillTx/>
              <a:latin typeface="Calibri"/>
              <a:ea typeface="Calibri"/>
              <a:cs typeface="Arial"/>
            </a:endParaRPr>
          </a:p>
          <a:p>
            <a:pPr marL="171450" marR="0" lvl="0" indent="-171450" algn="l" defTabSz="514324"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Performance at State-of-the-Art (SOTA) level</a:t>
            </a:r>
            <a:endParaRPr kumimoji="0" lang="uk-UA" sz="1100" b="0" i="0" u="none" strike="noStrike" kern="1200" cap="none" spc="0" normalizeH="0" baseline="0" noProof="0">
              <a:ln>
                <a:noFill/>
              </a:ln>
              <a:solidFill>
                <a:srgbClr val="FFFFFF"/>
              </a:solidFill>
              <a:effectLst/>
              <a:uLnTx/>
              <a:uFillTx/>
              <a:latin typeface="Calibri"/>
              <a:ea typeface="Calibri"/>
              <a:cs typeface="Arial"/>
            </a:endParaRPr>
          </a:p>
          <a:p>
            <a:pPr marL="171450" marR="0" lvl="0" indent="-171450" algn="l" defTabSz="514324"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Demonstrates EPAM's competitive edge in AI Agents development</a:t>
            </a:r>
            <a:endParaRPr kumimoji="0" lang="uk-UA" sz="1100" b="0" i="0" u="none" strike="noStrike" kern="1200" cap="none" spc="0" normalizeH="0" baseline="0" noProof="0">
              <a:ln>
                <a:noFill/>
              </a:ln>
              <a:solidFill>
                <a:srgbClr val="FFFFFF"/>
              </a:solidFill>
              <a:effectLst/>
              <a:uLnTx/>
              <a:uFillTx/>
              <a:latin typeface="Calibri"/>
              <a:ea typeface="Calibri"/>
              <a:cs typeface="Arial"/>
            </a:endParaRPr>
          </a:p>
          <a:p>
            <a:pPr marL="0" marR="0" lvl="0" indent="0" algn="l" defTabSz="514324" rtl="0" eaLnBrk="1" fontAlgn="auto" latinLnBrk="0" hangingPunct="1">
              <a:lnSpc>
                <a:spcPct val="100000"/>
              </a:lnSpc>
              <a:spcBef>
                <a:spcPts val="0"/>
              </a:spcBef>
              <a:spcAft>
                <a:spcPts val="400"/>
              </a:spcAft>
              <a:buClr>
                <a:srgbClr val="FFFFFF"/>
              </a:buClr>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Source Sans Pro" panose="020B0503030403020204" pitchFamily="34" charset="0"/>
                <a:cs typeface="Calibri" panose="020F0502020204030204" pitchFamily="34" charset="0"/>
              </a:rPr>
              <a:t>EPAM AI/Run CodeMie:</a:t>
            </a:r>
          </a:p>
          <a:p>
            <a:pPr marL="171450" marR="0" lvl="0" indent="-171450" algn="l" defTabSz="514324"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ru-RU" sz="1100" b="0" i="0" u="none" strike="noStrike" kern="1200" cap="none" spc="0" normalizeH="0" baseline="0" noProof="0">
                <a:ln>
                  <a:noFill/>
                </a:ln>
                <a:solidFill>
                  <a:srgbClr val="FFFFFF"/>
                </a:solidFill>
                <a:effectLst/>
                <a:uLnTx/>
                <a:uFillTx/>
                <a:latin typeface="Calibri"/>
                <a:ea typeface="Calibri"/>
                <a:cs typeface="Arial"/>
              </a:rPr>
              <a:t>1 </a:t>
            </a:r>
            <a:r>
              <a:rPr kumimoji="0" lang="en-US" sz="1100" b="0" i="0" u="none" strike="noStrike" kern="1200" cap="none" spc="0" normalizeH="0" baseline="0" noProof="0">
                <a:ln>
                  <a:noFill/>
                </a:ln>
                <a:solidFill>
                  <a:srgbClr val="FFFFFF"/>
                </a:solidFill>
                <a:effectLst/>
                <a:uLnTx/>
                <a:uFillTx/>
                <a:latin typeface="Calibri"/>
                <a:ea typeface="Calibri"/>
                <a:cs typeface="Arial"/>
              </a:rPr>
              <a:t>alternatives for issue fix</a:t>
            </a:r>
            <a:endParaRPr kumimoji="0" lang="ru-RU" sz="1100" b="0" i="0" u="none" strike="noStrike" kern="1200" cap="none" spc="0" normalizeH="0" baseline="0" noProof="0">
              <a:ln>
                <a:noFill/>
              </a:ln>
              <a:solidFill>
                <a:srgbClr val="FFFFFF"/>
              </a:solidFill>
              <a:effectLst/>
              <a:uLnTx/>
              <a:uFillTx/>
              <a:latin typeface="Calibri"/>
              <a:ea typeface="Calibri"/>
              <a:cs typeface="Arial"/>
            </a:endParaRPr>
          </a:p>
          <a:p>
            <a:pPr marL="171450" marR="0" lvl="0" indent="-171450" algn="l" defTabSz="514324"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1 SWE Bench run costs ~$600-700</a:t>
            </a:r>
          </a:p>
          <a:p>
            <a:pPr marL="0" marR="0" lvl="0" indent="0" algn="l" defTabSz="514324" rtl="0" eaLnBrk="1" fontAlgn="auto" latinLnBrk="0" hangingPunct="1">
              <a:lnSpc>
                <a:spcPct val="100000"/>
              </a:lnSpc>
              <a:spcBef>
                <a:spcPts val="0"/>
              </a:spcBef>
              <a:spcAft>
                <a:spcPts val="400"/>
              </a:spcAft>
              <a:buClr>
                <a:srgbClr val="FFFFFF"/>
              </a:buClr>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Source Sans Pro" panose="020B0503030403020204" pitchFamily="34" charset="0"/>
                <a:cs typeface="Calibri" panose="020F0502020204030204" pitchFamily="34" charset="0"/>
              </a:rPr>
              <a:t>CodeStory/devlo/Emergent:</a:t>
            </a:r>
          </a:p>
          <a:p>
            <a:pPr marL="171450" marR="0" lvl="0" indent="-171450" algn="l" defTabSz="514324"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3 alternatives for issue fix (they try to choose the best option with higher scoring)</a:t>
            </a:r>
          </a:p>
          <a:p>
            <a:pPr marL="171450" marR="0" lvl="0" indent="-171450" algn="l" defTabSz="514324" rtl="0" eaLnBrk="1" fontAlgn="auto" latinLnBrk="0" hangingPunct="1">
              <a:lnSpc>
                <a:spcPct val="100000"/>
              </a:lnSpc>
              <a:spcBef>
                <a:spcPts val="0"/>
              </a:spcBef>
              <a:spcAft>
                <a:spcPts val="16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3 SWE Bench run costs ~3x higher than EPAM AI/Run</a:t>
            </a:r>
            <a:br>
              <a:rPr kumimoji="0" lang="en-US" sz="1100" b="0" i="0" u="none" strike="noStrike" kern="1200" cap="none" spc="0" normalizeH="0" baseline="0" noProof="0">
                <a:ln>
                  <a:noFill/>
                </a:ln>
                <a:solidFill>
                  <a:srgbClr val="FFFFFF"/>
                </a:solidFill>
                <a:effectLst/>
                <a:uLnTx/>
                <a:uFillTx/>
                <a:latin typeface="Calibri"/>
                <a:ea typeface="Calibri"/>
                <a:cs typeface="Arial"/>
              </a:rPr>
            </a:br>
            <a:r>
              <a:rPr kumimoji="0" lang="en-US" sz="1100" b="0" i="0" u="none" strike="noStrike" kern="1200" cap="none" spc="0" normalizeH="0" baseline="0" noProof="0">
                <a:ln>
                  <a:noFill/>
                </a:ln>
                <a:solidFill>
                  <a:srgbClr val="FFFFFF"/>
                </a:solidFill>
                <a:effectLst/>
                <a:uLnTx/>
                <a:uFillTx/>
                <a:latin typeface="Calibri"/>
                <a:ea typeface="Calibri"/>
                <a:cs typeface="Arial"/>
              </a:rPr>
              <a:t>(due to 3 alternatives and additional comparison)</a:t>
            </a:r>
          </a:p>
          <a:p>
            <a:pPr marL="0" marR="0" lvl="0" indent="0" algn="l" defTabSz="514324" rtl="0" eaLnBrk="1" fontAlgn="auto" latinLnBrk="0" hangingPunct="1">
              <a:lnSpc>
                <a:spcPct val="100000"/>
              </a:lnSpc>
              <a:spcBef>
                <a:spcPts val="0"/>
              </a:spcBef>
              <a:spcAft>
                <a:spcPts val="400"/>
              </a:spcAft>
              <a:buClr>
                <a:srgbClr val="FFFFFF"/>
              </a:buClr>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Source Sans Pro" panose="020B0503030403020204" pitchFamily="34" charset="0"/>
                <a:cs typeface="Calibri" panose="020F0502020204030204" pitchFamily="34" charset="0"/>
              </a:rPr>
              <a:t>Gru/Blackbox AI Agent:</a:t>
            </a:r>
          </a:p>
          <a:p>
            <a:pPr marL="171450" marR="0" lvl="0" indent="-171450" algn="l" defTabSz="514324"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ru-RU" sz="1100" b="0" i="0" u="none" strike="noStrike" kern="1200" cap="none" spc="0" normalizeH="0" baseline="0" noProof="0">
                <a:ln>
                  <a:noFill/>
                </a:ln>
                <a:solidFill>
                  <a:srgbClr val="FFFFFF"/>
                </a:solidFill>
                <a:effectLst/>
                <a:uLnTx/>
                <a:uFillTx/>
                <a:latin typeface="Calibri"/>
                <a:ea typeface="Calibri"/>
                <a:cs typeface="Arial"/>
              </a:rPr>
              <a:t>1 </a:t>
            </a:r>
            <a:r>
              <a:rPr kumimoji="0" lang="en-US" sz="1100" b="0" i="0" u="none" strike="noStrike" kern="1200" cap="none" spc="0" normalizeH="0" baseline="0" noProof="0">
                <a:ln>
                  <a:noFill/>
                </a:ln>
                <a:solidFill>
                  <a:srgbClr val="FFFFFF"/>
                </a:solidFill>
                <a:effectLst/>
                <a:uLnTx/>
                <a:uFillTx/>
                <a:latin typeface="Calibri"/>
                <a:ea typeface="Calibri"/>
                <a:cs typeface="Arial"/>
              </a:rPr>
              <a:t>alternatives for issue fix with own tooling</a:t>
            </a:r>
            <a:endParaRPr kumimoji="0" lang="ru-RU" sz="1100" b="0" i="0" u="none" strike="noStrike" kern="1200" cap="none" spc="0" normalizeH="0" baseline="0" noProof="0">
              <a:ln>
                <a:noFill/>
              </a:ln>
              <a:solidFill>
                <a:srgbClr val="FFFFFF"/>
              </a:solidFill>
              <a:effectLst/>
              <a:uLnTx/>
              <a:uFillTx/>
              <a:latin typeface="Calibri"/>
              <a:ea typeface="Calibri"/>
              <a:cs typeface="Arial"/>
            </a:endParaRPr>
          </a:p>
          <a:p>
            <a:pPr marL="171450" marR="0" lvl="0" indent="-171450" algn="l" defTabSz="514324" rtl="0" eaLnBrk="1" fontAlgn="auto" latinLnBrk="0" hangingPunct="1">
              <a:lnSpc>
                <a:spcPct val="100000"/>
              </a:lnSpc>
              <a:spcBef>
                <a:spcPts val="0"/>
              </a:spcBef>
              <a:spcAft>
                <a:spcPts val="400"/>
              </a:spcAft>
              <a:buClr>
                <a:srgbClr val="FFFFFF"/>
              </a:buClr>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1 SWE Bench run costs ~2-3x higher than EPAM AI/Run</a:t>
            </a:r>
          </a:p>
        </p:txBody>
      </p:sp>
      <p:grpSp>
        <p:nvGrpSpPr>
          <p:cNvPr id="6" name="Group 5">
            <a:extLst>
              <a:ext uri="{FF2B5EF4-FFF2-40B4-BE49-F238E27FC236}">
                <a16:creationId xmlns:a16="http://schemas.microsoft.com/office/drawing/2014/main" id="{F88A78E0-9948-3A71-B331-6DFC79F689F0}"/>
              </a:ext>
            </a:extLst>
          </p:cNvPr>
          <p:cNvGrpSpPr>
            <a:grpSpLocks noChangeAspect="1"/>
          </p:cNvGrpSpPr>
          <p:nvPr/>
        </p:nvGrpSpPr>
        <p:grpSpPr>
          <a:xfrm>
            <a:off x="457199" y="1708336"/>
            <a:ext cx="7045285" cy="4230096"/>
            <a:chOff x="-388063" y="1821897"/>
            <a:chExt cx="7635609" cy="4584532"/>
          </a:xfrm>
        </p:grpSpPr>
        <p:grpSp>
          <p:nvGrpSpPr>
            <p:cNvPr id="7" name="Group 6">
              <a:extLst>
                <a:ext uri="{FF2B5EF4-FFF2-40B4-BE49-F238E27FC236}">
                  <a16:creationId xmlns:a16="http://schemas.microsoft.com/office/drawing/2014/main" id="{4C023157-DDA8-D79E-2670-278D9DF70ED9}"/>
                </a:ext>
              </a:extLst>
            </p:cNvPr>
            <p:cNvGrpSpPr/>
            <p:nvPr/>
          </p:nvGrpSpPr>
          <p:grpSpPr>
            <a:xfrm>
              <a:off x="-388063" y="1821897"/>
              <a:ext cx="7635609" cy="4584532"/>
              <a:chOff x="4834581" y="1219203"/>
              <a:chExt cx="6953765" cy="4175143"/>
            </a:xfrm>
          </p:grpSpPr>
          <p:pic>
            <p:nvPicPr>
              <p:cNvPr id="18" name="Picture 17" descr="Graphical user interface&#10;&#10;Description automatically generated with low confidence">
                <a:extLst>
                  <a:ext uri="{FF2B5EF4-FFF2-40B4-BE49-F238E27FC236}">
                    <a16:creationId xmlns:a16="http://schemas.microsoft.com/office/drawing/2014/main" id="{FDF5C0C5-B34F-C01A-014A-3FBADA247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4581" y="1219203"/>
                <a:ext cx="6953765" cy="4175143"/>
              </a:xfrm>
              <a:prstGeom prst="rect">
                <a:avLst/>
              </a:prstGeom>
            </p:spPr>
          </p:pic>
          <p:sp>
            <p:nvSpPr>
              <p:cNvPr id="19" name="Rectangle 18">
                <a:extLst>
                  <a:ext uri="{FF2B5EF4-FFF2-40B4-BE49-F238E27FC236}">
                    <a16:creationId xmlns:a16="http://schemas.microsoft.com/office/drawing/2014/main" id="{97D48E7B-625D-DF47-62D1-8260D2B16F39}"/>
                  </a:ext>
                </a:extLst>
              </p:cNvPr>
              <p:cNvSpPr/>
              <p:nvPr/>
            </p:nvSpPr>
            <p:spPr bwMode="auto">
              <a:xfrm>
                <a:off x="7992727" y="4758655"/>
                <a:ext cx="656649" cy="147286"/>
              </a:xfrm>
              <a:prstGeom prst="rect">
                <a:avLst/>
              </a:prstGeom>
              <a:solidFill>
                <a:srgbClr val="000000"/>
              </a:soli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grpSp>
        <p:grpSp>
          <p:nvGrpSpPr>
            <p:cNvPr id="15" name="Group 14">
              <a:extLst>
                <a:ext uri="{FF2B5EF4-FFF2-40B4-BE49-F238E27FC236}">
                  <a16:creationId xmlns:a16="http://schemas.microsoft.com/office/drawing/2014/main" id="{997A0D78-E6B9-6A84-3CEB-2B6171FB5E68}"/>
                </a:ext>
              </a:extLst>
            </p:cNvPr>
            <p:cNvGrpSpPr>
              <a:grpSpLocks noChangeAspect="1"/>
            </p:cNvGrpSpPr>
            <p:nvPr/>
          </p:nvGrpSpPr>
          <p:grpSpPr>
            <a:xfrm>
              <a:off x="527899" y="2330519"/>
              <a:ext cx="5760601" cy="2951999"/>
              <a:chOff x="527897" y="2280116"/>
              <a:chExt cx="6028051" cy="3089053"/>
            </a:xfrm>
          </p:grpSpPr>
          <p:pic>
            <p:nvPicPr>
              <p:cNvPr id="16" name="Picture 15" descr="A screenshot of a computer&#10;&#10;Description automatically generated">
                <a:extLst>
                  <a:ext uri="{FF2B5EF4-FFF2-40B4-BE49-F238E27FC236}">
                    <a16:creationId xmlns:a16="http://schemas.microsoft.com/office/drawing/2014/main" id="{46BA26CF-12D0-183C-4502-21DBCEC4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897" y="2280116"/>
                <a:ext cx="6028051" cy="3089053"/>
              </a:xfrm>
              <a:prstGeom prst="rect">
                <a:avLst/>
              </a:prstGeom>
            </p:spPr>
          </p:pic>
          <p:sp>
            <p:nvSpPr>
              <p:cNvPr id="17" name="Rectangle: Rounded Corners 2">
                <a:extLst>
                  <a:ext uri="{FF2B5EF4-FFF2-40B4-BE49-F238E27FC236}">
                    <a16:creationId xmlns:a16="http://schemas.microsoft.com/office/drawing/2014/main" id="{06D333EF-DD5E-BE21-6B3E-A9D06404F896}"/>
                  </a:ext>
                </a:extLst>
              </p:cNvPr>
              <p:cNvSpPr/>
              <p:nvPr/>
            </p:nvSpPr>
            <p:spPr bwMode="auto">
              <a:xfrm>
                <a:off x="679223" y="3922574"/>
                <a:ext cx="5299165" cy="191589"/>
              </a:xfrm>
              <a:prstGeom prst="roundRect">
                <a:avLst/>
              </a:prstGeom>
              <a:noFill/>
              <a:ln w="28575">
                <a:solidFill>
                  <a:srgbClr val="FF0000"/>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grpSp>
      </p:grpSp>
      <p:grpSp>
        <p:nvGrpSpPr>
          <p:cNvPr id="20" name="Group 19">
            <a:extLst>
              <a:ext uri="{FF2B5EF4-FFF2-40B4-BE49-F238E27FC236}">
                <a16:creationId xmlns:a16="http://schemas.microsoft.com/office/drawing/2014/main" id="{6899BF92-DFDA-2211-F6DE-7BD89D35A0BA}"/>
              </a:ext>
            </a:extLst>
          </p:cNvPr>
          <p:cNvGrpSpPr/>
          <p:nvPr/>
        </p:nvGrpSpPr>
        <p:grpSpPr>
          <a:xfrm>
            <a:off x="8382000" y="1221601"/>
            <a:ext cx="1287660" cy="279638"/>
            <a:chOff x="6291470" y="1940051"/>
            <a:chExt cx="1287660" cy="279638"/>
          </a:xfrm>
        </p:grpSpPr>
        <p:sp>
          <p:nvSpPr>
            <p:cNvPr id="21" name="TextBox 20">
              <a:extLst>
                <a:ext uri="{FF2B5EF4-FFF2-40B4-BE49-F238E27FC236}">
                  <a16:creationId xmlns:a16="http://schemas.microsoft.com/office/drawing/2014/main" id="{A5EDC592-C450-E1A6-6F27-51C1B6AB9C7A}"/>
                </a:ext>
              </a:extLst>
            </p:cNvPr>
            <p:cNvSpPr txBox="1"/>
            <p:nvPr/>
          </p:nvSpPr>
          <p:spPr>
            <a:xfrm>
              <a:off x="6291470" y="1940051"/>
              <a:ext cx="1287660" cy="215444"/>
            </a:xfrm>
            <a:prstGeom prst="rect">
              <a:avLst/>
            </a:prstGeom>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Key Achievement</a:t>
              </a:r>
              <a:endParaRPr kumimoji="0" lang="en-GE" sz="1400" b="1" i="0" u="none" strike="noStrike" kern="1200" cap="none" spc="0" normalizeH="0" baseline="0" noProof="0">
                <a:ln>
                  <a:noFill/>
                </a:ln>
                <a:solidFill>
                  <a:srgbClr val="FFFFFF"/>
                </a:solidFill>
                <a:effectLst/>
                <a:uLnTx/>
                <a:uFillTx/>
                <a:latin typeface="Calibri"/>
                <a:ea typeface="Calibri"/>
                <a:cs typeface="Arial"/>
              </a:endParaRPr>
            </a:p>
          </p:txBody>
        </p:sp>
        <p:cxnSp>
          <p:nvCxnSpPr>
            <p:cNvPr id="22" name="Straight Connector 21">
              <a:extLst>
                <a:ext uri="{FF2B5EF4-FFF2-40B4-BE49-F238E27FC236}">
                  <a16:creationId xmlns:a16="http://schemas.microsoft.com/office/drawing/2014/main" id="{0768472B-3F49-2C13-4E53-C20D2CE84378}"/>
                </a:ext>
              </a:extLst>
            </p:cNvPr>
            <p:cNvCxnSpPr>
              <a:cxnSpLocks/>
            </p:cNvCxnSpPr>
            <p:nvPr/>
          </p:nvCxnSpPr>
          <p:spPr>
            <a:xfrm>
              <a:off x="6291470" y="2219689"/>
              <a:ext cx="26987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Graphic 11">
            <a:extLst>
              <a:ext uri="{FF2B5EF4-FFF2-40B4-BE49-F238E27FC236}">
                <a16:creationId xmlns:a16="http://schemas.microsoft.com/office/drawing/2014/main" id="{226D971E-68A1-57FA-B080-6AC00C33297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57201" y="6438901"/>
            <a:ext cx="540540" cy="190499"/>
          </a:xfrm>
          <a:prstGeom prst="rect">
            <a:avLst/>
          </a:prstGeom>
        </p:spPr>
      </p:pic>
      <p:sp>
        <p:nvSpPr>
          <p:cNvPr id="14" name="TextBox 13">
            <a:extLst>
              <a:ext uri="{FF2B5EF4-FFF2-40B4-BE49-F238E27FC236}">
                <a16:creationId xmlns:a16="http://schemas.microsoft.com/office/drawing/2014/main" id="{4C39240B-DB92-483F-30C5-B6D9B86F7209}"/>
              </a:ext>
            </a:extLst>
          </p:cNvPr>
          <p:cNvSpPr txBox="1"/>
          <p:nvPr/>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rPr>
              <a:t>EPAM Proprietary &amp; Confidential.</a:t>
            </a:r>
          </a:p>
        </p:txBody>
      </p:sp>
      <p:sp>
        <p:nvSpPr>
          <p:cNvPr id="23" name="Text Placeholder 3">
            <a:extLst>
              <a:ext uri="{FF2B5EF4-FFF2-40B4-BE49-F238E27FC236}">
                <a16:creationId xmlns:a16="http://schemas.microsoft.com/office/drawing/2014/main" id="{C7188111-CC08-D180-BDE7-FD1A5077F59C}"/>
              </a:ext>
            </a:extLst>
          </p:cNvPr>
          <p:cNvSpPr txBox="1">
            <a:spLocks/>
          </p:cNvSpPr>
          <p:nvPr/>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07FA7470-6506-4B71-AD87-6F7FA0DD0168}" type="slidenum">
              <a:rPr kumimoji="0" lang="en-US" sz="10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rPr>
              <a:pPr marL="0" marR="0" lvl="0" indent="0" algn="r" defTabSz="914377"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2171097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B4FD8-0D21-5322-92B4-4D594355A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7A2ED-9BAE-4B6F-BE2F-28A9D589A5B5}"/>
              </a:ext>
            </a:extLst>
          </p:cNvPr>
          <p:cNvSpPr>
            <a:spLocks noGrp="1"/>
          </p:cNvSpPr>
          <p:nvPr>
            <p:ph type="title"/>
          </p:nvPr>
        </p:nvSpPr>
        <p:spPr>
          <a:xfrm>
            <a:off x="442280" y="674219"/>
            <a:ext cx="11274552" cy="457200"/>
          </a:xfrm>
        </p:spPr>
        <p:txBody>
          <a:bodyPr>
            <a:normAutofit/>
          </a:bodyPr>
          <a:lstStyle/>
          <a:p>
            <a:r>
              <a:rPr lang="en-US" dirty="0"/>
              <a:t>AI/Run Success Stories</a:t>
            </a:r>
          </a:p>
        </p:txBody>
      </p:sp>
      <p:sp>
        <p:nvSpPr>
          <p:cNvPr id="5" name="Text Placeholder 4">
            <a:extLst>
              <a:ext uri="{FF2B5EF4-FFF2-40B4-BE49-F238E27FC236}">
                <a16:creationId xmlns:a16="http://schemas.microsoft.com/office/drawing/2014/main" id="{4737CFB8-FB71-844B-CBBC-BD5A1AADD5C0}"/>
              </a:ext>
            </a:extLst>
          </p:cNvPr>
          <p:cNvSpPr>
            <a:spLocks noGrp="1"/>
          </p:cNvSpPr>
          <p:nvPr>
            <p:ph type="body" sz="quarter" idx="15"/>
          </p:nvPr>
        </p:nvSpPr>
        <p:spPr/>
        <p:txBody>
          <a:bodyPr vert="horz" lIns="0" tIns="0" rIns="0" bIns="0" rtlCol="0" anchor="t">
            <a:noAutofit/>
          </a:bodyPr>
          <a:lstStyle/>
          <a:p>
            <a:r>
              <a:rPr lang="en-US">
                <a:latin typeface="Calibri"/>
                <a:ea typeface="Calibri"/>
                <a:cs typeface="Calibri"/>
              </a:rPr>
              <a:t>Agentic Project Teams</a:t>
            </a:r>
          </a:p>
        </p:txBody>
      </p:sp>
      <p:sp>
        <p:nvSpPr>
          <p:cNvPr id="8" name="Rounded Rectangle 13">
            <a:extLst>
              <a:ext uri="{FF2B5EF4-FFF2-40B4-BE49-F238E27FC236}">
                <a16:creationId xmlns:a16="http://schemas.microsoft.com/office/drawing/2014/main" id="{4C730B68-101D-CC2B-50B6-B2E664A50506}"/>
              </a:ext>
            </a:extLst>
          </p:cNvPr>
          <p:cNvSpPr>
            <a:spLocks/>
          </p:cNvSpPr>
          <p:nvPr/>
        </p:nvSpPr>
        <p:spPr bwMode="auto">
          <a:xfrm>
            <a:off x="428394" y="1644519"/>
            <a:ext cx="2736000" cy="4639363"/>
          </a:xfrm>
          <a:prstGeom prst="roundRect">
            <a:avLst>
              <a:gd name="adj" fmla="val 9613"/>
            </a:avLst>
          </a:prstGeom>
          <a:solidFill>
            <a:schemeClr val="tx1">
              <a:alpha val="22756"/>
            </a:schemeClr>
          </a:solidFill>
          <a:ln w="12700">
            <a:gradFill>
              <a:gsLst>
                <a:gs pos="0">
                  <a:schemeClr val="accent2">
                    <a:lumMod val="60000"/>
                    <a:lumOff val="40000"/>
                  </a:schemeClr>
                </a:gs>
                <a:gs pos="100000">
                  <a:schemeClr val="accent4">
                    <a:lumMod val="60000"/>
                    <a:lumOff val="40000"/>
                  </a:schemeClr>
                </a:gs>
              </a:gsLst>
              <a:lin ang="5400000" scaled="1"/>
            </a:gradFill>
          </a:ln>
          <a:effectLst/>
        </p:spPr>
        <p:txBody>
          <a:bodyPr wrap="square" lIns="0" tIns="0" rIns="0" bIns="0" rtlCol="0" anchor="ctr"/>
          <a:lstStyle/>
          <a:p>
            <a:pPr algn="ctr"/>
            <a:endParaRPr lang="en-GE" sz="2400">
              <a:latin typeface="Calibri Light" panose="020F0302020204030204" pitchFamily="34" charset="0"/>
            </a:endParaRPr>
          </a:p>
        </p:txBody>
      </p:sp>
      <p:sp>
        <p:nvSpPr>
          <p:cNvPr id="9" name="TextBox 8">
            <a:extLst>
              <a:ext uri="{FF2B5EF4-FFF2-40B4-BE49-F238E27FC236}">
                <a16:creationId xmlns:a16="http://schemas.microsoft.com/office/drawing/2014/main" id="{5E1A7A92-F823-8AAB-E869-EA3C72BE6025}"/>
              </a:ext>
            </a:extLst>
          </p:cNvPr>
          <p:cNvSpPr txBox="1"/>
          <p:nvPr/>
        </p:nvSpPr>
        <p:spPr>
          <a:xfrm>
            <a:off x="528511" y="2582535"/>
            <a:ext cx="2535765" cy="1077218"/>
          </a:xfrm>
          <a:prstGeom prst="rect">
            <a:avLst/>
          </a:prstGeom>
          <a:noFill/>
        </p:spPr>
        <p:txBody>
          <a:bodyPr wrap="square" lIns="251999" tIns="0" rIns="324000" bIns="0" anchor="t">
            <a:spAutoFit/>
          </a:bodyPr>
          <a:lstStyle/>
          <a:p>
            <a:pPr algn="ctr">
              <a:spcAft>
                <a:spcPts val="600"/>
              </a:spcAft>
              <a:defRPr/>
            </a:pPr>
            <a:r>
              <a:rPr lang="en-US" sz="1400" b="1">
                <a:solidFill>
                  <a:schemeClr val="accent2"/>
                </a:solidFill>
                <a:latin typeface="Calibri"/>
                <a:cs typeface="Arial"/>
              </a:rPr>
              <a:t>Implementing </a:t>
            </a:r>
            <a:br>
              <a:rPr lang="ru-RU" sz="1400" b="1">
                <a:solidFill>
                  <a:schemeClr val="accent2"/>
                </a:solidFill>
                <a:latin typeface="Calibri"/>
                <a:cs typeface="Arial"/>
              </a:rPr>
            </a:br>
            <a:r>
              <a:rPr lang="en-US" sz="1400" b="1">
                <a:solidFill>
                  <a:schemeClr val="accent2"/>
                </a:solidFill>
                <a:latin typeface="Calibri"/>
                <a:cs typeface="Arial"/>
              </a:rPr>
              <a:t>the AI/Run™ framework to scale AI code assistant adoption across 90+ development teams.</a:t>
            </a:r>
            <a:endParaRPr lang="en-US" sz="1600">
              <a:solidFill>
                <a:schemeClr val="accent2"/>
              </a:solidFill>
              <a:ea typeface="Calibri Light"/>
            </a:endParaRPr>
          </a:p>
        </p:txBody>
      </p:sp>
      <p:sp>
        <p:nvSpPr>
          <p:cNvPr id="10" name="Rectangle 10">
            <a:extLst>
              <a:ext uri="{FF2B5EF4-FFF2-40B4-BE49-F238E27FC236}">
                <a16:creationId xmlns:a16="http://schemas.microsoft.com/office/drawing/2014/main" id="{71C2D7AC-BBD0-9F86-4A2B-6638D9F449CB}"/>
              </a:ext>
            </a:extLst>
          </p:cNvPr>
          <p:cNvSpPr/>
          <p:nvPr/>
        </p:nvSpPr>
        <p:spPr bwMode="auto">
          <a:xfrm>
            <a:off x="691382" y="1826840"/>
            <a:ext cx="2194560" cy="274320"/>
          </a:xfrm>
          <a:prstGeom prst="rect">
            <a:avLst/>
          </a:prstGeom>
          <a:gradFill>
            <a:gsLst>
              <a:gs pos="0">
                <a:schemeClr val="accent2"/>
              </a:gs>
              <a:gs pos="56000">
                <a:schemeClr val="accent2">
                  <a:lumMod val="75000"/>
                </a:schemeClr>
              </a:gs>
              <a:gs pos="100000">
                <a:schemeClr val="accent4"/>
              </a:gs>
            </a:gsLst>
            <a:lin ang="2700000" scaled="0"/>
          </a:gradFill>
          <a:ln>
            <a:noFill/>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u="none" strike="noStrike" kern="1200" cap="none" spc="0" normalizeH="0" baseline="0" noProof="0">
                <a:ln>
                  <a:noFill/>
                </a:ln>
                <a:solidFill>
                  <a:schemeClr val="bg1"/>
                </a:solidFill>
                <a:effectLst/>
                <a:uLnTx/>
                <a:uFillTx/>
                <a:latin typeface="+mj-lt"/>
                <a:ea typeface="Human Sans ExtraLight" charset="0"/>
                <a:cs typeface="Calibri Light" panose="020F0302020204030204" pitchFamily="34" charset="0"/>
              </a:rPr>
              <a:t>Large Scale AI Adoption</a:t>
            </a:r>
          </a:p>
        </p:txBody>
      </p:sp>
      <p:sp>
        <p:nvSpPr>
          <p:cNvPr id="11" name="TextBox 10">
            <a:extLst>
              <a:ext uri="{FF2B5EF4-FFF2-40B4-BE49-F238E27FC236}">
                <a16:creationId xmlns:a16="http://schemas.microsoft.com/office/drawing/2014/main" id="{5965E1AC-FBB2-1975-F0B4-53A344974CDF}"/>
              </a:ext>
            </a:extLst>
          </p:cNvPr>
          <p:cNvSpPr txBox="1"/>
          <p:nvPr/>
        </p:nvSpPr>
        <p:spPr>
          <a:xfrm>
            <a:off x="654069" y="4337743"/>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10% </a:t>
            </a:r>
            <a:r>
              <a:rPr lang="en-US" sz="900" b="1">
                <a:latin typeface="Calibri"/>
                <a:cs typeface="Arial"/>
              </a:rPr>
              <a:t>teams’ velocity improvement</a:t>
            </a:r>
          </a:p>
        </p:txBody>
      </p:sp>
      <p:sp>
        <p:nvSpPr>
          <p:cNvPr id="12" name="TextBox 11">
            <a:extLst>
              <a:ext uri="{FF2B5EF4-FFF2-40B4-BE49-F238E27FC236}">
                <a16:creationId xmlns:a16="http://schemas.microsoft.com/office/drawing/2014/main" id="{9983CCB2-B380-E713-2E61-A8E2B1620A96}"/>
              </a:ext>
            </a:extLst>
          </p:cNvPr>
          <p:cNvSpPr txBox="1"/>
          <p:nvPr/>
        </p:nvSpPr>
        <p:spPr>
          <a:xfrm>
            <a:off x="654069" y="4816356"/>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X2 </a:t>
            </a:r>
            <a:r>
              <a:rPr lang="en-US" sz="900" b="1">
                <a:latin typeface="Calibri"/>
                <a:cs typeface="Arial"/>
              </a:rPr>
              <a:t>accepted pull requests</a:t>
            </a:r>
          </a:p>
        </p:txBody>
      </p:sp>
      <p:sp>
        <p:nvSpPr>
          <p:cNvPr id="13" name="TextBox 12">
            <a:extLst>
              <a:ext uri="{FF2B5EF4-FFF2-40B4-BE49-F238E27FC236}">
                <a16:creationId xmlns:a16="http://schemas.microsoft.com/office/drawing/2014/main" id="{95F3EFFE-4E63-FD3F-58D3-DDE596FCAA51}"/>
              </a:ext>
            </a:extLst>
          </p:cNvPr>
          <p:cNvSpPr txBox="1"/>
          <p:nvPr/>
        </p:nvSpPr>
        <p:spPr>
          <a:xfrm>
            <a:off x="658990" y="5288917"/>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50 </a:t>
            </a:r>
            <a:r>
              <a:rPr lang="en-US" sz="900" b="1">
                <a:latin typeface="Calibri"/>
                <a:cs typeface="Arial"/>
              </a:rPr>
              <a:t>mins saved daily</a:t>
            </a:r>
          </a:p>
        </p:txBody>
      </p:sp>
      <p:sp>
        <p:nvSpPr>
          <p:cNvPr id="14" name="Rectangle: Rounded Corners 29">
            <a:extLst>
              <a:ext uri="{FF2B5EF4-FFF2-40B4-BE49-F238E27FC236}">
                <a16:creationId xmlns:a16="http://schemas.microsoft.com/office/drawing/2014/main" id="{E580BDE2-3799-15F1-3892-009F0BAF966A}"/>
              </a:ext>
            </a:extLst>
          </p:cNvPr>
          <p:cNvSpPr/>
          <p:nvPr/>
        </p:nvSpPr>
        <p:spPr bwMode="auto">
          <a:xfrm>
            <a:off x="645662" y="1464199"/>
            <a:ext cx="2286000" cy="365760"/>
          </a:xfrm>
          <a:prstGeom prst="roundRect">
            <a:avLst/>
          </a:prstGeom>
          <a:solidFill>
            <a:srgbClr val="00457C"/>
          </a:solidFill>
          <a:ln>
            <a:solidFill>
              <a:schemeClr val="accent5"/>
            </a:soli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Calibri Light" panose="020F0302020204030204" pitchFamily="34" charset="0"/>
              <a:ea typeface="Human Sans ExtraLight" charset="0"/>
              <a:cs typeface="Human Sans ExtraLight" charset="0"/>
            </a:endParaRPr>
          </a:p>
        </p:txBody>
      </p:sp>
      <p:pic>
        <p:nvPicPr>
          <p:cNvPr id="15" name="Picture 2">
            <a:extLst>
              <a:ext uri="{FF2B5EF4-FFF2-40B4-BE49-F238E27FC236}">
                <a16:creationId xmlns:a16="http://schemas.microsoft.com/office/drawing/2014/main" id="{3AB18D3C-3897-B31C-49E5-ABA9EAF95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360" y="1488432"/>
            <a:ext cx="843280" cy="308983"/>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39">
            <a:extLst>
              <a:ext uri="{FF2B5EF4-FFF2-40B4-BE49-F238E27FC236}">
                <a16:creationId xmlns:a16="http://schemas.microsoft.com/office/drawing/2014/main" id="{2A8B06D0-85D7-798F-C9C0-70233E38C72B}"/>
              </a:ext>
            </a:extLst>
          </p:cNvPr>
          <p:cNvSpPr>
            <a:spLocks/>
          </p:cNvSpPr>
          <p:nvPr/>
        </p:nvSpPr>
        <p:spPr bwMode="auto">
          <a:xfrm>
            <a:off x="6258156" y="9405664"/>
            <a:ext cx="5145938" cy="2160000"/>
          </a:xfrm>
          <a:prstGeom prst="roundRect">
            <a:avLst>
              <a:gd name="adj" fmla="val 9613"/>
            </a:avLst>
          </a:prstGeom>
          <a:solidFill>
            <a:schemeClr val="bg1"/>
          </a:solidFill>
          <a:ln w="12700">
            <a:solidFill>
              <a:schemeClr val="tx1">
                <a:lumMod val="85000"/>
                <a:lumOff val="15000"/>
              </a:schemeClr>
            </a:solidFill>
          </a:ln>
          <a:effectLst/>
        </p:spPr>
        <p:txBody>
          <a:bodyPr wrap="square" lIns="0" tIns="0" rIns="0" bIns="0" rtlCol="0" anchor="ctr"/>
          <a:lstStyle/>
          <a:p>
            <a:pPr algn="ctr"/>
            <a:endParaRPr lang="en-GE" sz="2400">
              <a:solidFill>
                <a:schemeClr val="bg1"/>
              </a:solidFill>
              <a:latin typeface="Calibri Light" panose="020F0302020204030204" pitchFamily="34" charset="0"/>
            </a:endParaRPr>
          </a:p>
        </p:txBody>
      </p:sp>
      <p:sp>
        <p:nvSpPr>
          <p:cNvPr id="21" name="Rounded Rectangle 53">
            <a:extLst>
              <a:ext uri="{FF2B5EF4-FFF2-40B4-BE49-F238E27FC236}">
                <a16:creationId xmlns:a16="http://schemas.microsoft.com/office/drawing/2014/main" id="{925BF3C4-CBE2-228E-EDBA-ED522E8035FC}"/>
              </a:ext>
            </a:extLst>
          </p:cNvPr>
          <p:cNvSpPr>
            <a:spLocks/>
          </p:cNvSpPr>
          <p:nvPr/>
        </p:nvSpPr>
        <p:spPr bwMode="auto">
          <a:xfrm>
            <a:off x="834799" y="9411097"/>
            <a:ext cx="5145938" cy="2160000"/>
          </a:xfrm>
          <a:prstGeom prst="roundRect">
            <a:avLst>
              <a:gd name="adj" fmla="val 9613"/>
            </a:avLst>
          </a:prstGeom>
          <a:solidFill>
            <a:schemeClr val="bg1"/>
          </a:solidFill>
          <a:ln w="12700">
            <a:solidFill>
              <a:schemeClr val="tx1">
                <a:lumMod val="85000"/>
                <a:lumOff val="15000"/>
              </a:schemeClr>
            </a:solidFill>
          </a:ln>
          <a:effectLst/>
        </p:spPr>
        <p:txBody>
          <a:bodyPr wrap="square" lIns="0" tIns="0" rIns="0" bIns="0" rtlCol="0" anchor="ctr"/>
          <a:lstStyle/>
          <a:p>
            <a:pPr algn="ctr"/>
            <a:endParaRPr lang="en-GE" sz="2400">
              <a:solidFill>
                <a:schemeClr val="bg1"/>
              </a:solidFill>
              <a:latin typeface="Calibri Light" panose="020F0302020204030204" pitchFamily="34" charset="0"/>
            </a:endParaRPr>
          </a:p>
        </p:txBody>
      </p:sp>
      <p:sp>
        <p:nvSpPr>
          <p:cNvPr id="24" name="Rectangle 18">
            <a:extLst>
              <a:ext uri="{FF2B5EF4-FFF2-40B4-BE49-F238E27FC236}">
                <a16:creationId xmlns:a16="http://schemas.microsoft.com/office/drawing/2014/main" id="{6AE29158-B4DF-3376-0F31-6674FE405EAB}"/>
              </a:ext>
            </a:extLst>
          </p:cNvPr>
          <p:cNvSpPr/>
          <p:nvPr/>
        </p:nvSpPr>
        <p:spPr bwMode="auto">
          <a:xfrm>
            <a:off x="3665492" y="9287082"/>
            <a:ext cx="2194560" cy="274320"/>
          </a:xfrm>
          <a:prstGeom prst="rect">
            <a:avLst/>
          </a:prstGeom>
          <a:gradFill>
            <a:gsLst>
              <a:gs pos="0">
                <a:schemeClr val="accent2"/>
              </a:gs>
              <a:gs pos="56000">
                <a:schemeClr val="accent2">
                  <a:lumMod val="75000"/>
                </a:schemeClr>
              </a:gs>
              <a:gs pos="100000">
                <a:schemeClr val="accent4"/>
              </a:gs>
            </a:gsLst>
            <a:lin ang="2700000" scaled="0"/>
          </a:gradFill>
          <a:ln>
            <a:noFill/>
          </a:ln>
          <a:effectLst/>
        </p:spPr>
        <p:txBody>
          <a:bodyPr wrap="none" lIns="91440" tIns="45720" rIns="91440" bIns="45720" rtlCol="0" anchor="ctr"/>
          <a:lstStyle/>
          <a:p>
            <a:pPr algn="ctr" defTabSz="914377"/>
            <a:r>
              <a:rPr lang="en-US" sz="1050" b="1">
                <a:solidFill>
                  <a:schemeClr val="bg1"/>
                </a:solidFill>
                <a:latin typeface="+mj-lt"/>
                <a:ea typeface="Calibri Light"/>
                <a:cs typeface="Calibri Light"/>
              </a:rPr>
              <a:t>Effort Optimization</a:t>
            </a:r>
            <a:endParaRPr lang="en-US" sz="1200">
              <a:solidFill>
                <a:schemeClr val="bg1"/>
              </a:solidFill>
              <a:latin typeface="+mj-lt"/>
            </a:endParaRPr>
          </a:p>
        </p:txBody>
      </p:sp>
      <p:sp>
        <p:nvSpPr>
          <p:cNvPr id="25" name="TextBox 24">
            <a:extLst>
              <a:ext uri="{FF2B5EF4-FFF2-40B4-BE49-F238E27FC236}">
                <a16:creationId xmlns:a16="http://schemas.microsoft.com/office/drawing/2014/main" id="{DF125E44-DE61-495D-6EDD-BAB7A82ED5E4}"/>
              </a:ext>
            </a:extLst>
          </p:cNvPr>
          <p:cNvSpPr txBox="1"/>
          <p:nvPr/>
        </p:nvSpPr>
        <p:spPr>
          <a:xfrm>
            <a:off x="6311796" y="9812537"/>
            <a:ext cx="4992090" cy="923330"/>
          </a:xfrm>
          <a:prstGeom prst="rect">
            <a:avLst/>
          </a:prstGeom>
          <a:solidFill>
            <a:schemeClr val="bg1"/>
          </a:solidFill>
        </p:spPr>
        <p:txBody>
          <a:bodyPr wrap="square" lIns="251999" tIns="0" rIns="324000" bIns="0" anchor="t">
            <a:spAutoFit/>
          </a:bodyPr>
          <a:lstStyle/>
          <a:p>
            <a:pPr>
              <a:spcAft>
                <a:spcPts val="600"/>
              </a:spcAft>
              <a:defRPr/>
            </a:pPr>
            <a:r>
              <a:rPr lang="en-US" sz="1400" b="1">
                <a:gradFill>
                  <a:gsLst>
                    <a:gs pos="0">
                      <a:schemeClr val="accent2"/>
                    </a:gs>
                    <a:gs pos="100000">
                      <a:schemeClr val="accent2">
                        <a:lumMod val="75000"/>
                      </a:schemeClr>
                    </a:gs>
                  </a:gsLst>
                  <a:lin ang="2700000" scaled="0"/>
                </a:gradFill>
              </a:rPr>
              <a:t>Scaled AI adoption program across 10+ teams: i</a:t>
            </a:r>
            <a:r>
              <a:rPr lang="en-US" sz="1400" b="1">
                <a:gradFill>
                  <a:gsLst>
                    <a:gs pos="0">
                      <a:schemeClr val="accent2"/>
                    </a:gs>
                    <a:gs pos="100000">
                      <a:schemeClr val="accent2">
                        <a:lumMod val="75000"/>
                      </a:schemeClr>
                    </a:gs>
                  </a:gsLst>
                  <a:lin ang="2700000" scaled="0"/>
                </a:gradFill>
                <a:latin typeface="Calibri"/>
                <a:cs typeface="Arial"/>
              </a:rPr>
              <a:t>ntegrating 20+ AI-powered agents to automate key development tasks and expedite time-to-value. </a:t>
            </a:r>
            <a:br>
              <a:rPr lang="en-US"/>
            </a:br>
            <a:endParaRPr lang="en-US"/>
          </a:p>
        </p:txBody>
      </p:sp>
      <p:sp>
        <p:nvSpPr>
          <p:cNvPr id="27" name="Rectangle 22">
            <a:extLst>
              <a:ext uri="{FF2B5EF4-FFF2-40B4-BE49-F238E27FC236}">
                <a16:creationId xmlns:a16="http://schemas.microsoft.com/office/drawing/2014/main" id="{43DBF65D-71DF-116E-494C-ABFD3EAA02A9}"/>
              </a:ext>
            </a:extLst>
          </p:cNvPr>
          <p:cNvSpPr/>
          <p:nvPr/>
        </p:nvSpPr>
        <p:spPr bwMode="auto">
          <a:xfrm>
            <a:off x="9144793" y="9279307"/>
            <a:ext cx="2303417" cy="282095"/>
          </a:xfrm>
          <a:prstGeom prst="rect">
            <a:avLst/>
          </a:prstGeom>
          <a:gradFill>
            <a:gsLst>
              <a:gs pos="0">
                <a:schemeClr val="accent2"/>
              </a:gs>
              <a:gs pos="56000">
                <a:schemeClr val="accent2">
                  <a:lumMod val="75000"/>
                </a:schemeClr>
              </a:gs>
              <a:gs pos="100000">
                <a:schemeClr val="accent4"/>
              </a:gs>
            </a:gsLst>
            <a:lin ang="2700000" scaled="0"/>
          </a:gradFill>
          <a:ln>
            <a:noFill/>
          </a:ln>
          <a:effectLst/>
        </p:spPr>
        <p:txBody>
          <a:bodyPr wrap="none" lIns="91440" tIns="45720" rIns="91440" bIns="45720" rtlCol="0" anchor="ctr"/>
          <a:lstStyle/>
          <a:p>
            <a:pPr algn="ctr" defTabSz="914377"/>
            <a:r>
              <a:rPr lang="en-US" sz="1050">
                <a:solidFill>
                  <a:schemeClr val="bg1"/>
                </a:solidFill>
                <a:latin typeface="+mj-lt"/>
                <a:ea typeface="+mn-lt"/>
                <a:cs typeface="+mn-lt"/>
              </a:rPr>
              <a:t>Accelerated Time-to-Value</a:t>
            </a:r>
            <a:endParaRPr lang="en-US" sz="1200">
              <a:solidFill>
                <a:schemeClr val="bg1"/>
              </a:solidFill>
              <a:latin typeface="+mj-lt"/>
            </a:endParaRPr>
          </a:p>
        </p:txBody>
      </p:sp>
      <p:sp>
        <p:nvSpPr>
          <p:cNvPr id="43" name="Rounded Rectangle 13">
            <a:extLst>
              <a:ext uri="{FF2B5EF4-FFF2-40B4-BE49-F238E27FC236}">
                <a16:creationId xmlns:a16="http://schemas.microsoft.com/office/drawing/2014/main" id="{444C55CD-7605-B191-69F0-AD0772A33880}"/>
              </a:ext>
            </a:extLst>
          </p:cNvPr>
          <p:cNvSpPr>
            <a:spLocks/>
          </p:cNvSpPr>
          <p:nvPr/>
        </p:nvSpPr>
        <p:spPr bwMode="auto">
          <a:xfrm>
            <a:off x="3325307" y="1644519"/>
            <a:ext cx="2736000" cy="4639363"/>
          </a:xfrm>
          <a:prstGeom prst="roundRect">
            <a:avLst>
              <a:gd name="adj" fmla="val 9613"/>
            </a:avLst>
          </a:prstGeom>
          <a:solidFill>
            <a:schemeClr val="tx1">
              <a:alpha val="22756"/>
            </a:schemeClr>
          </a:solidFill>
          <a:ln w="12700">
            <a:gradFill>
              <a:gsLst>
                <a:gs pos="0">
                  <a:schemeClr val="accent2">
                    <a:lumMod val="60000"/>
                    <a:lumOff val="40000"/>
                  </a:schemeClr>
                </a:gs>
                <a:gs pos="100000">
                  <a:schemeClr val="accent4">
                    <a:lumMod val="60000"/>
                    <a:lumOff val="40000"/>
                  </a:schemeClr>
                </a:gs>
              </a:gsLst>
              <a:lin ang="5400000" scaled="1"/>
            </a:gradFill>
          </a:ln>
          <a:effectLst/>
        </p:spPr>
        <p:txBody>
          <a:bodyPr wrap="square" lIns="0" tIns="0" rIns="0" bIns="0" rtlCol="0" anchor="ctr"/>
          <a:lstStyle/>
          <a:p>
            <a:pPr algn="ctr"/>
            <a:endParaRPr lang="en-GE" sz="2400">
              <a:latin typeface="Calibri Light" panose="020F0302020204030204" pitchFamily="34" charset="0"/>
            </a:endParaRPr>
          </a:p>
        </p:txBody>
      </p:sp>
      <p:sp>
        <p:nvSpPr>
          <p:cNvPr id="44" name="TextBox 43">
            <a:extLst>
              <a:ext uri="{FF2B5EF4-FFF2-40B4-BE49-F238E27FC236}">
                <a16:creationId xmlns:a16="http://schemas.microsoft.com/office/drawing/2014/main" id="{A9F1693C-4731-0206-0EC4-7B1B117002D3}"/>
              </a:ext>
            </a:extLst>
          </p:cNvPr>
          <p:cNvSpPr txBox="1"/>
          <p:nvPr/>
        </p:nvSpPr>
        <p:spPr>
          <a:xfrm>
            <a:off x="3382124" y="2579391"/>
            <a:ext cx="2697432" cy="1292662"/>
          </a:xfrm>
          <a:prstGeom prst="rect">
            <a:avLst/>
          </a:prstGeom>
          <a:noFill/>
        </p:spPr>
        <p:txBody>
          <a:bodyPr wrap="square" lIns="251999" tIns="0" rIns="324000" bIns="0" anchor="t">
            <a:spAutoFit/>
          </a:bodyPr>
          <a:lstStyle/>
          <a:p>
            <a:pPr algn="ctr">
              <a:spcAft>
                <a:spcPts val="600"/>
              </a:spcAft>
              <a:defRPr/>
            </a:pPr>
            <a:r>
              <a:rPr lang="en-US" sz="1400" b="1">
                <a:solidFill>
                  <a:schemeClr val="accent2"/>
                </a:solidFill>
                <a:latin typeface="Calibri"/>
                <a:cs typeface="Arial"/>
              </a:rPr>
              <a:t>GenAI Evaluation and Adoption Program across 80 engineer teams and 400+ engineers leveraging AI code assistants and custom agents.</a:t>
            </a:r>
            <a:endParaRPr lang="en-US" sz="1600">
              <a:solidFill>
                <a:schemeClr val="accent2"/>
              </a:solidFill>
              <a:ea typeface="Calibri Light"/>
            </a:endParaRPr>
          </a:p>
        </p:txBody>
      </p:sp>
      <p:sp>
        <p:nvSpPr>
          <p:cNvPr id="45" name="Rectangle 10">
            <a:extLst>
              <a:ext uri="{FF2B5EF4-FFF2-40B4-BE49-F238E27FC236}">
                <a16:creationId xmlns:a16="http://schemas.microsoft.com/office/drawing/2014/main" id="{63AFA69D-7167-6A89-2635-ED3520573C14}"/>
              </a:ext>
            </a:extLst>
          </p:cNvPr>
          <p:cNvSpPr/>
          <p:nvPr/>
        </p:nvSpPr>
        <p:spPr bwMode="auto">
          <a:xfrm>
            <a:off x="3588295" y="1826840"/>
            <a:ext cx="2194560" cy="274320"/>
          </a:xfrm>
          <a:prstGeom prst="rect">
            <a:avLst/>
          </a:prstGeom>
          <a:gradFill>
            <a:gsLst>
              <a:gs pos="0">
                <a:schemeClr val="accent2"/>
              </a:gs>
              <a:gs pos="56000">
                <a:schemeClr val="accent2">
                  <a:lumMod val="75000"/>
                </a:schemeClr>
              </a:gs>
              <a:gs pos="100000">
                <a:schemeClr val="accent4"/>
              </a:gs>
            </a:gsLst>
            <a:lin ang="2700000" scaled="0"/>
          </a:gradFill>
          <a:ln>
            <a:noFill/>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u="none" strike="noStrike" kern="1200" cap="none" spc="0" normalizeH="0" baseline="0" noProof="0">
                <a:ln>
                  <a:noFill/>
                </a:ln>
                <a:solidFill>
                  <a:schemeClr val="bg1"/>
                </a:solidFill>
                <a:effectLst/>
                <a:uLnTx/>
                <a:uFillTx/>
                <a:latin typeface="+mj-lt"/>
                <a:ea typeface="Human Sans ExtraLight" charset="0"/>
                <a:cs typeface="Calibri Light" panose="020F0302020204030204" pitchFamily="34" charset="0"/>
              </a:rPr>
              <a:t>Scaled Agentic SDLC</a:t>
            </a:r>
          </a:p>
        </p:txBody>
      </p:sp>
      <p:sp>
        <p:nvSpPr>
          <p:cNvPr id="51" name="Rounded Rectangle 13">
            <a:extLst>
              <a:ext uri="{FF2B5EF4-FFF2-40B4-BE49-F238E27FC236}">
                <a16:creationId xmlns:a16="http://schemas.microsoft.com/office/drawing/2014/main" id="{C57758E7-CB71-DCA3-141F-E06B9A4294BD}"/>
              </a:ext>
            </a:extLst>
          </p:cNvPr>
          <p:cNvSpPr>
            <a:spLocks/>
          </p:cNvSpPr>
          <p:nvPr/>
        </p:nvSpPr>
        <p:spPr bwMode="auto">
          <a:xfrm>
            <a:off x="6223727" y="1639946"/>
            <a:ext cx="2736000" cy="4639363"/>
          </a:xfrm>
          <a:prstGeom prst="roundRect">
            <a:avLst>
              <a:gd name="adj" fmla="val 9613"/>
            </a:avLst>
          </a:prstGeom>
          <a:solidFill>
            <a:schemeClr val="tx1">
              <a:alpha val="22756"/>
            </a:schemeClr>
          </a:solidFill>
          <a:ln w="12700">
            <a:gradFill>
              <a:gsLst>
                <a:gs pos="0">
                  <a:schemeClr val="accent2">
                    <a:lumMod val="60000"/>
                    <a:lumOff val="40000"/>
                  </a:schemeClr>
                </a:gs>
                <a:gs pos="100000">
                  <a:schemeClr val="accent4">
                    <a:lumMod val="60000"/>
                    <a:lumOff val="40000"/>
                  </a:schemeClr>
                </a:gs>
              </a:gsLst>
              <a:lin ang="5400000" scaled="1"/>
            </a:gradFill>
          </a:ln>
          <a:effectLst/>
        </p:spPr>
        <p:txBody>
          <a:bodyPr wrap="square" lIns="0" tIns="0" rIns="0" bIns="0" rtlCol="0" anchor="ctr"/>
          <a:lstStyle/>
          <a:p>
            <a:pPr algn="ctr"/>
            <a:endParaRPr lang="en-GE" sz="2400">
              <a:latin typeface="Calibri Light" panose="020F0302020204030204" pitchFamily="34" charset="0"/>
            </a:endParaRPr>
          </a:p>
        </p:txBody>
      </p:sp>
      <p:sp>
        <p:nvSpPr>
          <p:cNvPr id="53" name="Rectangle 10">
            <a:extLst>
              <a:ext uri="{FF2B5EF4-FFF2-40B4-BE49-F238E27FC236}">
                <a16:creationId xmlns:a16="http://schemas.microsoft.com/office/drawing/2014/main" id="{D8C5A073-4F18-F4C9-0F63-F16BE33F6447}"/>
              </a:ext>
            </a:extLst>
          </p:cNvPr>
          <p:cNvSpPr/>
          <p:nvPr/>
        </p:nvSpPr>
        <p:spPr bwMode="auto">
          <a:xfrm>
            <a:off x="6486715" y="1822267"/>
            <a:ext cx="2194560" cy="274320"/>
          </a:xfrm>
          <a:prstGeom prst="rect">
            <a:avLst/>
          </a:prstGeom>
          <a:gradFill>
            <a:gsLst>
              <a:gs pos="0">
                <a:schemeClr val="accent2"/>
              </a:gs>
              <a:gs pos="56000">
                <a:schemeClr val="accent2">
                  <a:lumMod val="75000"/>
                </a:schemeClr>
              </a:gs>
              <a:gs pos="100000">
                <a:schemeClr val="accent4"/>
              </a:gs>
            </a:gsLst>
            <a:lin ang="2700000" scaled="0"/>
          </a:gradFill>
          <a:ln>
            <a:noFill/>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u="none" strike="noStrike" kern="1200" cap="none" spc="0" normalizeH="0" baseline="0" noProof="0">
                <a:ln>
                  <a:noFill/>
                </a:ln>
                <a:solidFill>
                  <a:schemeClr val="bg1"/>
                </a:solidFill>
                <a:effectLst/>
                <a:uLnTx/>
                <a:uFillTx/>
                <a:latin typeface="+mj-lt"/>
                <a:ea typeface="Human Sans ExtraLight" charset="0"/>
                <a:cs typeface="Calibri Light" panose="020F0302020204030204" pitchFamily="34" charset="0"/>
              </a:rPr>
              <a:t>Agents Modernize Legacy</a:t>
            </a:r>
          </a:p>
        </p:txBody>
      </p:sp>
      <p:sp>
        <p:nvSpPr>
          <p:cNvPr id="59" name="Rounded Rectangle 13">
            <a:extLst>
              <a:ext uri="{FF2B5EF4-FFF2-40B4-BE49-F238E27FC236}">
                <a16:creationId xmlns:a16="http://schemas.microsoft.com/office/drawing/2014/main" id="{73ED3F24-B4FE-7D0E-38EC-A679E67C1F03}"/>
              </a:ext>
            </a:extLst>
          </p:cNvPr>
          <p:cNvSpPr>
            <a:spLocks/>
          </p:cNvSpPr>
          <p:nvPr/>
        </p:nvSpPr>
        <p:spPr bwMode="auto">
          <a:xfrm>
            <a:off x="9120640" y="1639946"/>
            <a:ext cx="2736000" cy="4639363"/>
          </a:xfrm>
          <a:prstGeom prst="roundRect">
            <a:avLst>
              <a:gd name="adj" fmla="val 9613"/>
            </a:avLst>
          </a:prstGeom>
          <a:solidFill>
            <a:schemeClr val="tx1">
              <a:alpha val="22756"/>
            </a:schemeClr>
          </a:solidFill>
          <a:ln w="12700">
            <a:gradFill>
              <a:gsLst>
                <a:gs pos="0">
                  <a:schemeClr val="accent2">
                    <a:lumMod val="60000"/>
                    <a:lumOff val="40000"/>
                  </a:schemeClr>
                </a:gs>
                <a:gs pos="100000">
                  <a:schemeClr val="accent4">
                    <a:lumMod val="60000"/>
                    <a:lumOff val="40000"/>
                  </a:schemeClr>
                </a:gs>
              </a:gsLst>
              <a:lin ang="5400000" scaled="1"/>
            </a:gradFill>
          </a:ln>
          <a:effectLst/>
        </p:spPr>
        <p:txBody>
          <a:bodyPr wrap="square" lIns="0" tIns="0" rIns="0" bIns="0" rtlCol="0" anchor="ctr"/>
          <a:lstStyle/>
          <a:p>
            <a:pPr algn="ctr"/>
            <a:endParaRPr lang="en-GE" sz="2400">
              <a:latin typeface="Calibri Light" panose="020F0302020204030204" pitchFamily="34" charset="0"/>
            </a:endParaRPr>
          </a:p>
        </p:txBody>
      </p:sp>
      <p:sp>
        <p:nvSpPr>
          <p:cNvPr id="61" name="Rectangle 10">
            <a:extLst>
              <a:ext uri="{FF2B5EF4-FFF2-40B4-BE49-F238E27FC236}">
                <a16:creationId xmlns:a16="http://schemas.microsoft.com/office/drawing/2014/main" id="{1DBD371B-DE91-28D8-1E7D-E1172EDB4BF9}"/>
              </a:ext>
            </a:extLst>
          </p:cNvPr>
          <p:cNvSpPr/>
          <p:nvPr/>
        </p:nvSpPr>
        <p:spPr bwMode="auto">
          <a:xfrm>
            <a:off x="9383628" y="1822267"/>
            <a:ext cx="2194560" cy="274320"/>
          </a:xfrm>
          <a:prstGeom prst="rect">
            <a:avLst/>
          </a:prstGeom>
          <a:gradFill>
            <a:gsLst>
              <a:gs pos="0">
                <a:schemeClr val="accent2"/>
              </a:gs>
              <a:gs pos="56000">
                <a:schemeClr val="accent2">
                  <a:lumMod val="75000"/>
                </a:schemeClr>
              </a:gs>
              <a:gs pos="100000">
                <a:schemeClr val="accent4"/>
              </a:gs>
            </a:gsLst>
            <a:lin ang="2700000" scaled="0"/>
          </a:gradFill>
          <a:ln>
            <a:noFill/>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u="none" strike="noStrike" kern="1200" cap="none" spc="0" normalizeH="0" baseline="0" noProof="0">
                <a:ln>
                  <a:noFill/>
                </a:ln>
                <a:solidFill>
                  <a:schemeClr val="bg1"/>
                </a:solidFill>
                <a:effectLst/>
                <a:uLnTx/>
                <a:uFillTx/>
                <a:latin typeface="+mj-lt"/>
                <a:ea typeface="Human Sans ExtraLight" charset="0"/>
                <a:cs typeface="Calibri Light" panose="020F0302020204030204" pitchFamily="34" charset="0"/>
              </a:rPr>
              <a:t>AI Native Delivery Transformation</a:t>
            </a:r>
          </a:p>
        </p:txBody>
      </p:sp>
      <p:sp>
        <p:nvSpPr>
          <p:cNvPr id="19" name="Rectangle: Rounded Corners 29">
            <a:extLst>
              <a:ext uri="{FF2B5EF4-FFF2-40B4-BE49-F238E27FC236}">
                <a16:creationId xmlns:a16="http://schemas.microsoft.com/office/drawing/2014/main" id="{E2E8E30F-1F4F-BB9D-DEE8-D20995350A69}"/>
              </a:ext>
            </a:extLst>
          </p:cNvPr>
          <p:cNvSpPr/>
          <p:nvPr/>
        </p:nvSpPr>
        <p:spPr bwMode="auto">
          <a:xfrm>
            <a:off x="3544082" y="1459626"/>
            <a:ext cx="2286000" cy="365760"/>
          </a:xfrm>
          <a:prstGeom prst="roundRect">
            <a:avLst/>
          </a:prstGeom>
          <a:solidFill>
            <a:schemeClr val="bg1"/>
          </a:solidFill>
          <a:ln>
            <a:solidFill>
              <a:schemeClr val="accent5"/>
            </a:solidFill>
          </a:ln>
          <a:effectLst/>
        </p:spPr>
        <p:txBody>
          <a:bodyPr wrap="square" lIns="274320" tIns="91440" rIns="274320" bIns="91440" rtlCol="0" anchor="ctr"/>
          <a:lstStyle/>
          <a:p>
            <a:pPr algn="ctr">
              <a:defRPr/>
            </a:pPr>
            <a:r>
              <a:rPr lang="en-US" sz="900" b="1" spc="100">
                <a:latin typeface="Calibri Light" panose="020F0302020204030204" pitchFamily="34" charset="0"/>
                <a:ea typeface="Calibri Light" panose="020F0302020204030204" pitchFamily="34" charset="0"/>
                <a:cs typeface="Calibri Light" panose="020F0302020204030204" pitchFamily="34" charset="0"/>
              </a:rPr>
              <a:t>LEADING FINANCIAL &amp; ANALYTICS COMPANY</a:t>
            </a:r>
          </a:p>
        </p:txBody>
      </p:sp>
      <p:sp>
        <p:nvSpPr>
          <p:cNvPr id="32" name="TextBox 31">
            <a:extLst>
              <a:ext uri="{FF2B5EF4-FFF2-40B4-BE49-F238E27FC236}">
                <a16:creationId xmlns:a16="http://schemas.microsoft.com/office/drawing/2014/main" id="{DE8E0356-B48B-D5DF-EA81-C09D4112BC05}"/>
              </a:ext>
            </a:extLst>
          </p:cNvPr>
          <p:cNvSpPr txBox="1"/>
          <p:nvPr/>
        </p:nvSpPr>
        <p:spPr>
          <a:xfrm>
            <a:off x="3537861" y="4337743"/>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t>↓ 30</a:t>
            </a:r>
            <a:r>
              <a:rPr lang="en-US" b="1">
                <a:latin typeface="Calibri"/>
                <a:cs typeface="Arial"/>
              </a:rPr>
              <a:t>% </a:t>
            </a:r>
            <a:r>
              <a:rPr lang="en-US" sz="900" b="1">
                <a:latin typeface="Calibri"/>
                <a:cs typeface="Arial"/>
              </a:rPr>
              <a:t> dev cycle time</a:t>
            </a:r>
          </a:p>
        </p:txBody>
      </p:sp>
      <p:sp>
        <p:nvSpPr>
          <p:cNvPr id="33" name="TextBox 32">
            <a:extLst>
              <a:ext uri="{FF2B5EF4-FFF2-40B4-BE49-F238E27FC236}">
                <a16:creationId xmlns:a16="http://schemas.microsoft.com/office/drawing/2014/main" id="{60623E14-542A-DBD1-AF10-D2AB18669871}"/>
              </a:ext>
            </a:extLst>
          </p:cNvPr>
          <p:cNvSpPr txBox="1"/>
          <p:nvPr/>
        </p:nvSpPr>
        <p:spPr>
          <a:xfrm>
            <a:off x="3538810" y="4816356"/>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$1.7M  </a:t>
            </a:r>
            <a:r>
              <a:rPr lang="en-US" sz="900" b="1">
                <a:latin typeface="Calibri"/>
                <a:cs typeface="Arial"/>
              </a:rPr>
              <a:t>ROI in 1 year</a:t>
            </a:r>
          </a:p>
        </p:txBody>
      </p:sp>
      <p:sp>
        <p:nvSpPr>
          <p:cNvPr id="23" name="Rectangle: Rounded Corners 29">
            <a:extLst>
              <a:ext uri="{FF2B5EF4-FFF2-40B4-BE49-F238E27FC236}">
                <a16:creationId xmlns:a16="http://schemas.microsoft.com/office/drawing/2014/main" id="{CD20DC78-664A-7A92-4C3B-62EA015DA2AF}"/>
              </a:ext>
            </a:extLst>
          </p:cNvPr>
          <p:cNvSpPr/>
          <p:nvPr/>
        </p:nvSpPr>
        <p:spPr bwMode="auto">
          <a:xfrm>
            <a:off x="6440995" y="1464199"/>
            <a:ext cx="2286000" cy="365760"/>
          </a:xfrm>
          <a:prstGeom prst="roundRect">
            <a:avLst/>
          </a:prstGeom>
          <a:solidFill>
            <a:schemeClr val="bg1"/>
          </a:solidFill>
          <a:ln>
            <a:solidFill>
              <a:schemeClr val="accent5"/>
            </a:solidFill>
          </a:ln>
          <a:effectLst/>
        </p:spPr>
        <p:txBody>
          <a:bodyPr wrap="square" lIns="182880" tIns="91440" rIns="182880" bIns="91440" rtlCol="0" anchor="ctr"/>
          <a:lstStyle/>
          <a:p>
            <a:pPr algn="ctr">
              <a:defRPr/>
            </a:pPr>
            <a:r>
              <a:rPr lang="en-US" sz="900" b="1" spc="100">
                <a:latin typeface="Calibri Light" panose="020F0302020204030204" pitchFamily="34" charset="0"/>
                <a:ea typeface="Calibri Light" panose="020F0302020204030204" pitchFamily="34" charset="0"/>
                <a:cs typeface="Calibri Light" panose="020F0302020204030204" pitchFamily="34" charset="0"/>
              </a:rPr>
              <a:t>MEDICAL TECH &amp; HEALTHCARE SOLUTIONS PROVIDER</a:t>
            </a:r>
          </a:p>
        </p:txBody>
      </p:sp>
      <p:sp>
        <p:nvSpPr>
          <p:cNvPr id="26" name="Rectangle: Rounded Corners 29">
            <a:extLst>
              <a:ext uri="{FF2B5EF4-FFF2-40B4-BE49-F238E27FC236}">
                <a16:creationId xmlns:a16="http://schemas.microsoft.com/office/drawing/2014/main" id="{49558473-B130-0AAC-33B1-C02B594B0583}"/>
              </a:ext>
            </a:extLst>
          </p:cNvPr>
          <p:cNvSpPr/>
          <p:nvPr/>
        </p:nvSpPr>
        <p:spPr bwMode="auto">
          <a:xfrm>
            <a:off x="9333494" y="1455070"/>
            <a:ext cx="2286000" cy="365760"/>
          </a:xfrm>
          <a:prstGeom prst="roundRect">
            <a:avLst/>
          </a:prstGeom>
          <a:solidFill>
            <a:schemeClr val="bg1"/>
          </a:solidFill>
          <a:ln>
            <a:solidFill>
              <a:schemeClr val="accent5"/>
            </a:solidFill>
          </a:ln>
          <a:effectLst/>
        </p:spPr>
        <p:txBody>
          <a:bodyPr wrap="square" lIns="274320" tIns="91440" rIns="274320" bIns="91440" rtlCol="0" anchor="ctr"/>
          <a:lstStyle/>
          <a:p>
            <a:pPr algn="ctr">
              <a:defRPr/>
            </a:pPr>
            <a:r>
              <a:rPr lang="en-US" sz="900" b="1" spc="100">
                <a:latin typeface="Calibri Light" panose="020F0302020204030204" pitchFamily="34" charset="0"/>
                <a:ea typeface="Calibri Light" panose="020F0302020204030204" pitchFamily="34" charset="0"/>
                <a:cs typeface="Calibri Light" panose="020F0302020204030204" pitchFamily="34" charset="0"/>
              </a:rPr>
              <a:t>LEADING DUTCH MAIL AND ECOMMERCE COMPANY</a:t>
            </a:r>
          </a:p>
        </p:txBody>
      </p:sp>
      <p:sp>
        <p:nvSpPr>
          <p:cNvPr id="22" name="TextBox 21">
            <a:extLst>
              <a:ext uri="{FF2B5EF4-FFF2-40B4-BE49-F238E27FC236}">
                <a16:creationId xmlns:a16="http://schemas.microsoft.com/office/drawing/2014/main" id="{0DA79938-6C29-9A0B-CD40-59ABF947AF81}"/>
              </a:ext>
            </a:extLst>
          </p:cNvPr>
          <p:cNvSpPr txBox="1"/>
          <p:nvPr/>
        </p:nvSpPr>
        <p:spPr>
          <a:xfrm>
            <a:off x="6279589" y="2574727"/>
            <a:ext cx="2736000" cy="1508105"/>
          </a:xfrm>
          <a:prstGeom prst="rect">
            <a:avLst/>
          </a:prstGeom>
          <a:noFill/>
        </p:spPr>
        <p:txBody>
          <a:bodyPr wrap="square" lIns="251999" tIns="0" rIns="324000" bIns="0" anchor="t">
            <a:spAutoFit/>
          </a:bodyPr>
          <a:lstStyle>
            <a:defPPr>
              <a:defRPr lang="en-US"/>
            </a:defPPr>
            <a:lvl1pPr algn="ctr">
              <a:spcAft>
                <a:spcPts val="600"/>
              </a:spcAft>
              <a:defRPr sz="1400" b="1">
                <a:solidFill>
                  <a:schemeClr val="accent2"/>
                </a:solidFill>
                <a:latin typeface="Calibri"/>
                <a:cs typeface="Arial"/>
              </a:defRPr>
            </a:lvl1pPr>
          </a:lstStyle>
          <a:p>
            <a:r>
              <a:rPr lang="en-US"/>
              <a:t>Enabled GenAI-driven modernization of legacy platform, including code exploration, reverse engineering, migrations, and enhanced unit and automated test coverage.</a:t>
            </a:r>
          </a:p>
        </p:txBody>
      </p:sp>
      <p:sp>
        <p:nvSpPr>
          <p:cNvPr id="67" name="TextBox 66">
            <a:extLst>
              <a:ext uri="{FF2B5EF4-FFF2-40B4-BE49-F238E27FC236}">
                <a16:creationId xmlns:a16="http://schemas.microsoft.com/office/drawing/2014/main" id="{ABA2CD3E-0D84-DC86-C9B1-8FF23BA92A45}"/>
              </a:ext>
            </a:extLst>
          </p:cNvPr>
          <p:cNvSpPr txBox="1"/>
          <p:nvPr/>
        </p:nvSpPr>
        <p:spPr>
          <a:xfrm>
            <a:off x="9234517" y="2574727"/>
            <a:ext cx="2623799" cy="1292662"/>
          </a:xfrm>
          <a:prstGeom prst="rect">
            <a:avLst/>
          </a:prstGeom>
          <a:noFill/>
        </p:spPr>
        <p:txBody>
          <a:bodyPr wrap="square" lIns="251999" tIns="0" rIns="324000" bIns="0" anchor="t">
            <a:spAutoFit/>
          </a:bodyPr>
          <a:lstStyle>
            <a:defPPr>
              <a:defRPr lang="en-US"/>
            </a:defPPr>
            <a:lvl1pPr algn="ctr">
              <a:spcAft>
                <a:spcPts val="600"/>
              </a:spcAft>
              <a:defRPr sz="1400" b="1">
                <a:solidFill>
                  <a:schemeClr val="accent2"/>
                </a:solidFill>
                <a:latin typeface="Calibri"/>
                <a:cs typeface="Arial"/>
              </a:defRPr>
            </a:lvl1pPr>
          </a:lstStyle>
          <a:p>
            <a:r>
              <a:rPr lang="en-US"/>
              <a:t>Scaled AI adoption program across 10+ teams: integrating 20+ AI-powered agents to automate key development tasks and expedite time-to-value. </a:t>
            </a:r>
          </a:p>
        </p:txBody>
      </p:sp>
      <p:sp>
        <p:nvSpPr>
          <p:cNvPr id="34" name="TextBox 33">
            <a:extLst>
              <a:ext uri="{FF2B5EF4-FFF2-40B4-BE49-F238E27FC236}">
                <a16:creationId xmlns:a16="http://schemas.microsoft.com/office/drawing/2014/main" id="{5D76FCC8-8069-899D-7407-D30A146D2809}"/>
              </a:ext>
            </a:extLst>
          </p:cNvPr>
          <p:cNvSpPr txBox="1"/>
          <p:nvPr/>
        </p:nvSpPr>
        <p:spPr>
          <a:xfrm>
            <a:off x="9338005" y="4337743"/>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30-50% </a:t>
            </a:r>
            <a:r>
              <a:rPr lang="en-US" sz="900" b="1">
                <a:latin typeface="Calibri"/>
                <a:cs typeface="Arial"/>
              </a:rPr>
              <a:t>faster release cycles</a:t>
            </a:r>
          </a:p>
        </p:txBody>
      </p:sp>
      <p:sp>
        <p:nvSpPr>
          <p:cNvPr id="35" name="TextBox 34">
            <a:extLst>
              <a:ext uri="{FF2B5EF4-FFF2-40B4-BE49-F238E27FC236}">
                <a16:creationId xmlns:a16="http://schemas.microsoft.com/office/drawing/2014/main" id="{CA69F7DC-6509-E806-4079-106994A9D961}"/>
              </a:ext>
            </a:extLst>
          </p:cNvPr>
          <p:cNvSpPr txBox="1"/>
          <p:nvPr/>
        </p:nvSpPr>
        <p:spPr>
          <a:xfrm>
            <a:off x="9325859" y="4816356"/>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30-50% </a:t>
            </a:r>
            <a:r>
              <a:rPr lang="en-US" sz="900" b="1">
                <a:latin typeface="Calibri"/>
                <a:cs typeface="Arial"/>
              </a:rPr>
              <a:t>less defects</a:t>
            </a:r>
          </a:p>
        </p:txBody>
      </p:sp>
      <p:sp>
        <p:nvSpPr>
          <p:cNvPr id="36" name="TextBox 35">
            <a:extLst>
              <a:ext uri="{FF2B5EF4-FFF2-40B4-BE49-F238E27FC236}">
                <a16:creationId xmlns:a16="http://schemas.microsoft.com/office/drawing/2014/main" id="{AA9E0516-01DA-E44A-3EC5-E811BCD528C6}"/>
              </a:ext>
            </a:extLst>
          </p:cNvPr>
          <p:cNvSpPr txBox="1"/>
          <p:nvPr/>
        </p:nvSpPr>
        <p:spPr>
          <a:xfrm>
            <a:off x="9338005" y="5288917"/>
            <a:ext cx="2276965" cy="49424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60%-80% </a:t>
            </a:r>
            <a:r>
              <a:rPr lang="en-US" sz="900" b="1">
                <a:latin typeface="Calibri"/>
                <a:cs typeface="Arial"/>
              </a:rPr>
              <a:t>time optimization </a:t>
            </a:r>
            <a:br>
              <a:rPr lang="ru-RU" sz="900" b="1">
                <a:latin typeface="Calibri"/>
                <a:cs typeface="Arial"/>
              </a:rPr>
            </a:br>
            <a:r>
              <a:rPr lang="en-US" sz="900" b="1">
                <a:latin typeface="Calibri"/>
                <a:cs typeface="Arial"/>
              </a:rPr>
              <a:t>on routine tasks</a:t>
            </a:r>
          </a:p>
        </p:txBody>
      </p:sp>
      <p:sp>
        <p:nvSpPr>
          <p:cNvPr id="28" name="TextBox 27">
            <a:extLst>
              <a:ext uri="{FF2B5EF4-FFF2-40B4-BE49-F238E27FC236}">
                <a16:creationId xmlns:a16="http://schemas.microsoft.com/office/drawing/2014/main" id="{D4F124E2-E6FA-385A-7C29-F09A51769BFE}"/>
              </a:ext>
            </a:extLst>
          </p:cNvPr>
          <p:cNvSpPr txBox="1"/>
          <p:nvPr/>
        </p:nvSpPr>
        <p:spPr>
          <a:xfrm>
            <a:off x="6445506" y="4337743"/>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↓60% </a:t>
            </a:r>
            <a:r>
              <a:rPr lang="en-US" sz="900" b="1">
                <a:latin typeface="Calibri"/>
                <a:cs typeface="Arial"/>
              </a:rPr>
              <a:t>migration time</a:t>
            </a:r>
          </a:p>
        </p:txBody>
      </p:sp>
      <p:sp>
        <p:nvSpPr>
          <p:cNvPr id="30" name="TextBox 29">
            <a:extLst>
              <a:ext uri="{FF2B5EF4-FFF2-40B4-BE49-F238E27FC236}">
                <a16:creationId xmlns:a16="http://schemas.microsoft.com/office/drawing/2014/main" id="{773E9823-F14E-593C-0D23-FD2C5B4E84B0}"/>
              </a:ext>
            </a:extLst>
          </p:cNvPr>
          <p:cNvSpPr txBox="1"/>
          <p:nvPr/>
        </p:nvSpPr>
        <p:spPr>
          <a:xfrm>
            <a:off x="6455666" y="4816356"/>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4X </a:t>
            </a:r>
            <a:r>
              <a:rPr lang="en-US" sz="900" b="1">
                <a:latin typeface="Calibri"/>
                <a:cs typeface="Arial"/>
              </a:rPr>
              <a:t>migration effort optimization</a:t>
            </a:r>
          </a:p>
        </p:txBody>
      </p:sp>
      <p:sp>
        <p:nvSpPr>
          <p:cNvPr id="29" name="TextBox 28">
            <a:extLst>
              <a:ext uri="{FF2B5EF4-FFF2-40B4-BE49-F238E27FC236}">
                <a16:creationId xmlns:a16="http://schemas.microsoft.com/office/drawing/2014/main" id="{25747EAE-EB13-58CE-6CD2-1141084D988E}"/>
              </a:ext>
            </a:extLst>
          </p:cNvPr>
          <p:cNvSpPr txBox="1"/>
          <p:nvPr/>
        </p:nvSpPr>
        <p:spPr>
          <a:xfrm>
            <a:off x="6464281" y="5288917"/>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↓80% </a:t>
            </a:r>
            <a:r>
              <a:rPr lang="en-US" sz="900" b="1">
                <a:latin typeface="Calibri"/>
                <a:cs typeface="Arial"/>
              </a:rPr>
              <a:t>planning effort</a:t>
            </a:r>
          </a:p>
        </p:txBody>
      </p:sp>
      <p:sp>
        <p:nvSpPr>
          <p:cNvPr id="31" name="TextBox 30">
            <a:extLst>
              <a:ext uri="{FF2B5EF4-FFF2-40B4-BE49-F238E27FC236}">
                <a16:creationId xmlns:a16="http://schemas.microsoft.com/office/drawing/2014/main" id="{EC6A71A2-4C89-6E58-4F84-FF92BAD63935}"/>
              </a:ext>
            </a:extLst>
          </p:cNvPr>
          <p:cNvSpPr txBox="1"/>
          <p:nvPr/>
        </p:nvSpPr>
        <p:spPr>
          <a:xfrm>
            <a:off x="6474441" y="5766437"/>
            <a:ext cx="2292221" cy="349586"/>
          </a:xfrm>
          <a:prstGeom prst="roundRect">
            <a:avLst/>
          </a:prstGeom>
          <a:solidFill>
            <a:schemeClr val="accent2">
              <a:lumMod val="20000"/>
              <a:lumOff val="80000"/>
            </a:schemeClr>
          </a:solidFill>
          <a:ln>
            <a:solidFill>
              <a:schemeClr val="accent2">
                <a:lumMod val="20000"/>
                <a:lumOff val="8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400"/>
              </a:spcAft>
              <a:defRPr/>
            </a:pPr>
            <a:r>
              <a:rPr lang="en-US" b="1">
                <a:latin typeface="Calibri"/>
                <a:cs typeface="Arial"/>
              </a:rPr>
              <a:t>100% </a:t>
            </a:r>
            <a:r>
              <a:rPr lang="en-US" sz="900" b="1">
                <a:latin typeface="Calibri"/>
                <a:cs typeface="Arial"/>
              </a:rPr>
              <a:t>dependency coverage</a:t>
            </a:r>
          </a:p>
        </p:txBody>
      </p:sp>
    </p:spTree>
    <p:extLst>
      <p:ext uri="{BB962C8B-B14F-4D97-AF65-F5344CB8AC3E}">
        <p14:creationId xmlns:p14="http://schemas.microsoft.com/office/powerpoint/2010/main" val="689091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7746F422-6BDD-91DA-183C-AD6CE1D7EEE7}"/>
              </a:ext>
            </a:extLst>
          </p:cNvPr>
          <p:cNvCxnSpPr>
            <a:cxnSpLocks/>
          </p:cNvCxnSpPr>
          <p:nvPr/>
        </p:nvCxnSpPr>
        <p:spPr>
          <a:xfrm>
            <a:off x="10978793" y="2155618"/>
            <a:ext cx="0" cy="511548"/>
          </a:xfrm>
          <a:prstGeom prst="line">
            <a:avLst/>
          </a:prstGeom>
          <a:solidFill>
            <a:schemeClr val="accent1"/>
          </a:solidFill>
          <a:ln w="9525">
            <a:solidFill>
              <a:schemeClr val="tx1">
                <a:lumMod val="65000"/>
                <a:lumOff val="35000"/>
              </a:schemeClr>
            </a:solidFill>
            <a:prstDash val="lgDash"/>
          </a:ln>
          <a:effectLst/>
        </p:spPr>
      </p:cxnSp>
      <p:cxnSp>
        <p:nvCxnSpPr>
          <p:cNvPr id="48" name="Straight Connector 47">
            <a:extLst>
              <a:ext uri="{FF2B5EF4-FFF2-40B4-BE49-F238E27FC236}">
                <a16:creationId xmlns:a16="http://schemas.microsoft.com/office/drawing/2014/main" id="{0429223F-D043-341C-E2B6-1193F90B4BFA}"/>
              </a:ext>
            </a:extLst>
          </p:cNvPr>
          <p:cNvCxnSpPr>
            <a:cxnSpLocks/>
          </p:cNvCxnSpPr>
          <p:nvPr/>
        </p:nvCxnSpPr>
        <p:spPr>
          <a:xfrm>
            <a:off x="8874854" y="3305804"/>
            <a:ext cx="0" cy="512448"/>
          </a:xfrm>
          <a:prstGeom prst="line">
            <a:avLst/>
          </a:prstGeom>
          <a:solidFill>
            <a:schemeClr val="accent1"/>
          </a:solidFill>
          <a:ln w="9525">
            <a:solidFill>
              <a:schemeClr val="tx1">
                <a:lumMod val="65000"/>
                <a:lumOff val="35000"/>
              </a:schemeClr>
            </a:solidFill>
            <a:prstDash val="lgDash"/>
          </a:ln>
          <a:effectLst/>
        </p:spPr>
      </p:cxnSp>
      <p:cxnSp>
        <p:nvCxnSpPr>
          <p:cNvPr id="32" name="Straight Connector 31">
            <a:extLst>
              <a:ext uri="{FF2B5EF4-FFF2-40B4-BE49-F238E27FC236}">
                <a16:creationId xmlns:a16="http://schemas.microsoft.com/office/drawing/2014/main" id="{439FAF0F-5073-CDBF-FF6B-D4D129999628}"/>
              </a:ext>
            </a:extLst>
          </p:cNvPr>
          <p:cNvCxnSpPr>
            <a:cxnSpLocks/>
          </p:cNvCxnSpPr>
          <p:nvPr/>
        </p:nvCxnSpPr>
        <p:spPr>
          <a:xfrm>
            <a:off x="8875409" y="1063004"/>
            <a:ext cx="0" cy="2242800"/>
          </a:xfrm>
          <a:prstGeom prst="line">
            <a:avLst/>
          </a:prstGeom>
          <a:solidFill>
            <a:schemeClr val="accent1"/>
          </a:solidFill>
          <a:ln w="12700">
            <a:gradFill>
              <a:gsLst>
                <a:gs pos="0">
                  <a:schemeClr val="accent2">
                    <a:alpha val="70000"/>
                  </a:schemeClr>
                </a:gs>
                <a:gs pos="50000">
                  <a:schemeClr val="accent2">
                    <a:lumMod val="75000"/>
                    <a:alpha val="70000"/>
                  </a:schemeClr>
                </a:gs>
                <a:gs pos="100000">
                  <a:schemeClr val="accent4">
                    <a:alpha val="70000"/>
                  </a:schemeClr>
                </a:gs>
              </a:gsLst>
              <a:lin ang="2700000" scaled="0"/>
            </a:gradFill>
          </a:ln>
          <a:effectLst/>
        </p:spPr>
      </p:cxnSp>
      <p:cxnSp>
        <p:nvCxnSpPr>
          <p:cNvPr id="14" name="Straight Connector 13">
            <a:extLst>
              <a:ext uri="{FF2B5EF4-FFF2-40B4-BE49-F238E27FC236}">
                <a16:creationId xmlns:a16="http://schemas.microsoft.com/office/drawing/2014/main" id="{2EC601D7-6EEA-5A21-4D7F-8903AD9B7885}"/>
              </a:ext>
            </a:extLst>
          </p:cNvPr>
          <p:cNvCxnSpPr>
            <a:cxnSpLocks/>
          </p:cNvCxnSpPr>
          <p:nvPr/>
        </p:nvCxnSpPr>
        <p:spPr>
          <a:xfrm>
            <a:off x="3445444" y="3747087"/>
            <a:ext cx="0" cy="837593"/>
          </a:xfrm>
          <a:prstGeom prst="line">
            <a:avLst/>
          </a:prstGeom>
          <a:solidFill>
            <a:schemeClr val="accent1"/>
          </a:solidFill>
          <a:ln w="9525">
            <a:solidFill>
              <a:schemeClr val="tx1">
                <a:lumMod val="65000"/>
                <a:lumOff val="35000"/>
              </a:schemeClr>
            </a:solidFill>
            <a:prstDash val="lgDash"/>
          </a:ln>
          <a:effectLst/>
        </p:spPr>
      </p:cxnSp>
      <p:sp>
        <p:nvSpPr>
          <p:cNvPr id="2" name="Title 1">
            <a:extLst>
              <a:ext uri="{FF2B5EF4-FFF2-40B4-BE49-F238E27FC236}">
                <a16:creationId xmlns:a16="http://schemas.microsoft.com/office/drawing/2014/main" id="{20A9B20F-0EB6-B078-46F8-3788458E223D}"/>
              </a:ext>
            </a:extLst>
          </p:cNvPr>
          <p:cNvSpPr>
            <a:spLocks noGrp="1"/>
          </p:cNvSpPr>
          <p:nvPr>
            <p:ph type="title"/>
          </p:nvPr>
        </p:nvSpPr>
        <p:spPr>
          <a:xfrm>
            <a:off x="457200" y="723900"/>
            <a:ext cx="11274552" cy="457200"/>
          </a:xfrm>
        </p:spPr>
        <p:txBody>
          <a:bodyPr/>
          <a:lstStyle/>
          <a:p>
            <a:r>
              <a:rPr lang="en-US"/>
              <a:t>Future of AI in Software Development</a:t>
            </a:r>
            <a:endParaRPr lang="en-GE"/>
          </a:p>
        </p:txBody>
      </p:sp>
      <p:sp>
        <p:nvSpPr>
          <p:cNvPr id="3" name="Text Placeholder 2">
            <a:extLst>
              <a:ext uri="{FF2B5EF4-FFF2-40B4-BE49-F238E27FC236}">
                <a16:creationId xmlns:a16="http://schemas.microsoft.com/office/drawing/2014/main" id="{F5E349CE-4DD8-F4B1-C479-71702BB86014}"/>
              </a:ext>
            </a:extLst>
          </p:cNvPr>
          <p:cNvSpPr>
            <a:spLocks noGrp="1"/>
          </p:cNvSpPr>
          <p:nvPr>
            <p:ph type="body" sz="quarter" idx="15"/>
          </p:nvPr>
        </p:nvSpPr>
        <p:spPr>
          <a:xfrm>
            <a:off x="457200" y="382447"/>
            <a:ext cx="3611880" cy="225706"/>
          </a:xfrm>
        </p:spPr>
        <p:txBody>
          <a:bodyPr/>
          <a:lstStyle/>
          <a:p>
            <a:r>
              <a:rPr lang="en-US"/>
              <a:t>AI ENGINEERING Future Outlook</a:t>
            </a:r>
          </a:p>
        </p:txBody>
      </p:sp>
      <p:sp>
        <p:nvSpPr>
          <p:cNvPr id="6" name="Freeform 5">
            <a:extLst>
              <a:ext uri="{FF2B5EF4-FFF2-40B4-BE49-F238E27FC236}">
                <a16:creationId xmlns:a16="http://schemas.microsoft.com/office/drawing/2014/main" id="{50757E01-880C-C5C9-DE2C-1CB5FE12C843}"/>
              </a:ext>
            </a:extLst>
          </p:cNvPr>
          <p:cNvSpPr/>
          <p:nvPr/>
        </p:nvSpPr>
        <p:spPr bwMode="auto">
          <a:xfrm rot="60000">
            <a:off x="6824" y="4609284"/>
            <a:ext cx="3370115" cy="203648"/>
          </a:xfrm>
          <a:custGeom>
            <a:avLst/>
            <a:gdLst>
              <a:gd name="connsiteX0" fmla="*/ 0 w 11292115"/>
              <a:gd name="connsiteY0" fmla="*/ 2525486 h 2525486"/>
              <a:gd name="connsiteX1" fmla="*/ 9927772 w 11292115"/>
              <a:gd name="connsiteY1" fmla="*/ 1335314 h 2525486"/>
              <a:gd name="connsiteX2" fmla="*/ 11292115 w 11292115"/>
              <a:gd name="connsiteY2" fmla="*/ 0 h 2525486"/>
              <a:gd name="connsiteX0" fmla="*/ 0 w 11292115"/>
              <a:gd name="connsiteY0" fmla="*/ 2525486 h 2525486"/>
              <a:gd name="connsiteX1" fmla="*/ 11292115 w 11292115"/>
              <a:gd name="connsiteY1" fmla="*/ 0 h 2525486"/>
              <a:gd name="connsiteX0" fmla="*/ 0 w 11292115"/>
              <a:gd name="connsiteY0" fmla="*/ 2525486 h 2525486"/>
              <a:gd name="connsiteX1" fmla="*/ 11292115 w 11292115"/>
              <a:gd name="connsiteY1" fmla="*/ 0 h 2525486"/>
              <a:gd name="connsiteX0" fmla="*/ 0 w 11292115"/>
              <a:gd name="connsiteY0" fmla="*/ 2525486 h 2525486"/>
              <a:gd name="connsiteX1" fmla="*/ 11292115 w 11292115"/>
              <a:gd name="connsiteY1" fmla="*/ 0 h 2525486"/>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2662045 w 11306629"/>
              <a:gd name="connsiteY1" fmla="*/ 2889920 h 3048000"/>
              <a:gd name="connsiteX2" fmla="*/ 11306629 w 11306629"/>
              <a:gd name="connsiteY2" fmla="*/ 0 h 3048000"/>
              <a:gd name="connsiteX0" fmla="*/ 0 w 11306629"/>
              <a:gd name="connsiteY0" fmla="*/ 3048000 h 3048000"/>
              <a:gd name="connsiteX1" fmla="*/ 2662045 w 11306629"/>
              <a:gd name="connsiteY1" fmla="*/ 2889920 h 3048000"/>
              <a:gd name="connsiteX2" fmla="*/ 7112030 w 11306629"/>
              <a:gd name="connsiteY2" fmla="*/ 2418866 h 3048000"/>
              <a:gd name="connsiteX3" fmla="*/ 11306629 w 11306629"/>
              <a:gd name="connsiteY3" fmla="*/ 0 h 3048000"/>
              <a:gd name="connsiteX0" fmla="*/ 0 w 11306629"/>
              <a:gd name="connsiteY0" fmla="*/ 3048000 h 3048000"/>
              <a:gd name="connsiteX1" fmla="*/ 2662045 w 11306629"/>
              <a:gd name="connsiteY1" fmla="*/ 2889920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662045 w 11306629"/>
              <a:gd name="connsiteY1" fmla="*/ 2889920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662045 w 11306629"/>
              <a:gd name="connsiteY1" fmla="*/ 2889920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662045 w 11306629"/>
              <a:gd name="connsiteY1" fmla="*/ 2889920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662045 w 11306629"/>
              <a:gd name="connsiteY1" fmla="*/ 2889920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859728 w 11306629"/>
              <a:gd name="connsiteY1" fmla="*/ 2861784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859728 w 11306629"/>
              <a:gd name="connsiteY1" fmla="*/ 2861784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859728 w 11306629"/>
              <a:gd name="connsiteY1" fmla="*/ 2861784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859728 w 11306629"/>
              <a:gd name="connsiteY1" fmla="*/ 2861784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859728 w 11306629"/>
              <a:gd name="connsiteY1" fmla="*/ 2861784 h 3048000"/>
              <a:gd name="connsiteX2" fmla="*/ 7479154 w 11306629"/>
              <a:gd name="connsiteY2" fmla="*/ 2320392 h 3048000"/>
              <a:gd name="connsiteX3" fmla="*/ 11306629 w 11306629"/>
              <a:gd name="connsiteY3" fmla="*/ 0 h 3048000"/>
              <a:gd name="connsiteX0" fmla="*/ 0 w 11306629"/>
              <a:gd name="connsiteY0" fmla="*/ 3048000 h 3048000"/>
              <a:gd name="connsiteX1" fmla="*/ 2859728 w 11306629"/>
              <a:gd name="connsiteY1" fmla="*/ 2861784 h 3048000"/>
              <a:gd name="connsiteX2" fmla="*/ 7479154 w 11306629"/>
              <a:gd name="connsiteY2" fmla="*/ 2320392 h 3048000"/>
              <a:gd name="connsiteX3" fmla="*/ 11306629 w 11306629"/>
              <a:gd name="connsiteY3" fmla="*/ 0 h 3048000"/>
              <a:gd name="connsiteX0" fmla="*/ 0 w 7479154"/>
              <a:gd name="connsiteY0" fmla="*/ 727608 h 727608"/>
              <a:gd name="connsiteX1" fmla="*/ 2859728 w 7479154"/>
              <a:gd name="connsiteY1" fmla="*/ 541392 h 727608"/>
              <a:gd name="connsiteX2" fmla="*/ 7479154 w 7479154"/>
              <a:gd name="connsiteY2" fmla="*/ 0 h 727608"/>
              <a:gd name="connsiteX0" fmla="*/ 0 w 2859728"/>
              <a:gd name="connsiteY0" fmla="*/ 186216 h 186216"/>
              <a:gd name="connsiteX1" fmla="*/ 2859728 w 2859728"/>
              <a:gd name="connsiteY1" fmla="*/ 0 h 186216"/>
            </a:gdLst>
            <a:ahLst/>
            <a:cxnLst>
              <a:cxn ang="0">
                <a:pos x="connsiteX0" y="connsiteY0"/>
              </a:cxn>
              <a:cxn ang="0">
                <a:pos x="connsiteX1" y="connsiteY1"/>
              </a:cxn>
            </a:cxnLst>
            <a:rect l="l" t="t" r="r" b="b"/>
            <a:pathLst>
              <a:path w="2859728" h="186216">
                <a:moveTo>
                  <a:pt x="0" y="186216"/>
                </a:moveTo>
                <a:lnTo>
                  <a:pt x="2859728" y="0"/>
                </a:lnTo>
              </a:path>
            </a:pathLst>
          </a:custGeom>
          <a:ln w="31750" cap="rnd">
            <a:gradFill>
              <a:gsLst>
                <a:gs pos="0">
                  <a:schemeClr val="accent2"/>
                </a:gs>
                <a:gs pos="100000">
                  <a:schemeClr val="accent2">
                    <a:lumMod val="75000"/>
                  </a:schemeClr>
                </a:gs>
              </a:gsLst>
              <a:lin ang="5400000" scaled="1"/>
            </a:gradFill>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000000"/>
                </a:solidFill>
              </a:ln>
              <a:noFill/>
              <a:effectLst/>
              <a:uLnTx/>
              <a:uFillTx/>
              <a:latin typeface="Calibri"/>
              <a:ea typeface="Calibri"/>
              <a:cs typeface="Arial"/>
            </a:endParaRPr>
          </a:p>
        </p:txBody>
      </p:sp>
      <p:sp>
        <p:nvSpPr>
          <p:cNvPr id="7" name="Freeform 6">
            <a:extLst>
              <a:ext uri="{FF2B5EF4-FFF2-40B4-BE49-F238E27FC236}">
                <a16:creationId xmlns:a16="http://schemas.microsoft.com/office/drawing/2014/main" id="{A994260D-E102-9AF8-4114-CD0A263358B7}"/>
              </a:ext>
            </a:extLst>
          </p:cNvPr>
          <p:cNvSpPr/>
          <p:nvPr/>
        </p:nvSpPr>
        <p:spPr bwMode="auto">
          <a:xfrm>
            <a:off x="3334043" y="1110382"/>
            <a:ext cx="8833868" cy="3524324"/>
          </a:xfrm>
          <a:custGeom>
            <a:avLst/>
            <a:gdLst>
              <a:gd name="connsiteX0" fmla="*/ 0 w 11292115"/>
              <a:gd name="connsiteY0" fmla="*/ 2525486 h 2525486"/>
              <a:gd name="connsiteX1" fmla="*/ 9927772 w 11292115"/>
              <a:gd name="connsiteY1" fmla="*/ 1335314 h 2525486"/>
              <a:gd name="connsiteX2" fmla="*/ 11292115 w 11292115"/>
              <a:gd name="connsiteY2" fmla="*/ 0 h 2525486"/>
              <a:gd name="connsiteX0" fmla="*/ 0 w 11292115"/>
              <a:gd name="connsiteY0" fmla="*/ 2525486 h 2525486"/>
              <a:gd name="connsiteX1" fmla="*/ 11292115 w 11292115"/>
              <a:gd name="connsiteY1" fmla="*/ 0 h 2525486"/>
              <a:gd name="connsiteX0" fmla="*/ 0 w 11292115"/>
              <a:gd name="connsiteY0" fmla="*/ 2525486 h 2525486"/>
              <a:gd name="connsiteX1" fmla="*/ 11292115 w 11292115"/>
              <a:gd name="connsiteY1" fmla="*/ 0 h 2525486"/>
              <a:gd name="connsiteX0" fmla="*/ 0 w 11292115"/>
              <a:gd name="connsiteY0" fmla="*/ 2525486 h 2525486"/>
              <a:gd name="connsiteX1" fmla="*/ 11292115 w 11292115"/>
              <a:gd name="connsiteY1" fmla="*/ 0 h 2525486"/>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11306629 w 11306629"/>
              <a:gd name="connsiteY1" fmla="*/ 0 h 3048000"/>
              <a:gd name="connsiteX0" fmla="*/ 0 w 11306629"/>
              <a:gd name="connsiteY0" fmla="*/ 3048000 h 3048000"/>
              <a:gd name="connsiteX1" fmla="*/ 2865717 w 11306629"/>
              <a:gd name="connsiteY1" fmla="*/ 2860082 h 3048000"/>
              <a:gd name="connsiteX2" fmla="*/ 11306629 w 11306629"/>
              <a:gd name="connsiteY2" fmla="*/ 0 h 3048000"/>
              <a:gd name="connsiteX0" fmla="*/ 0 w 11306629"/>
              <a:gd name="connsiteY0" fmla="*/ 3048000 h 3048000"/>
              <a:gd name="connsiteX1" fmla="*/ 2865717 w 11306629"/>
              <a:gd name="connsiteY1" fmla="*/ 2860082 h 3048000"/>
              <a:gd name="connsiteX2" fmla="*/ 11306629 w 11306629"/>
              <a:gd name="connsiteY2" fmla="*/ 0 h 3048000"/>
              <a:gd name="connsiteX0" fmla="*/ 0 w 11306629"/>
              <a:gd name="connsiteY0" fmla="*/ 3048000 h 3048000"/>
              <a:gd name="connsiteX1" fmla="*/ 2865717 w 11306629"/>
              <a:gd name="connsiteY1" fmla="*/ 2860082 h 3048000"/>
              <a:gd name="connsiteX2" fmla="*/ 11306629 w 11306629"/>
              <a:gd name="connsiteY2" fmla="*/ 0 h 3048000"/>
              <a:gd name="connsiteX0" fmla="*/ 0 w 8440912"/>
              <a:gd name="connsiteY0" fmla="*/ 2860082 h 2860082"/>
              <a:gd name="connsiteX1" fmla="*/ 8440912 w 8440912"/>
              <a:gd name="connsiteY1" fmla="*/ 0 h 2860082"/>
            </a:gdLst>
            <a:ahLst/>
            <a:cxnLst>
              <a:cxn ang="0">
                <a:pos x="connsiteX0" y="connsiteY0"/>
              </a:cxn>
              <a:cxn ang="0">
                <a:pos x="connsiteX1" y="connsiteY1"/>
              </a:cxn>
            </a:cxnLst>
            <a:rect l="l" t="t" r="r" b="b"/>
            <a:pathLst>
              <a:path w="8440912" h="2860082">
                <a:moveTo>
                  <a:pt x="0" y="2860082"/>
                </a:moveTo>
                <a:cubicBezTo>
                  <a:pt x="1100733" y="2757266"/>
                  <a:pt x="6957036" y="2902278"/>
                  <a:pt x="8440912" y="0"/>
                </a:cubicBezTo>
              </a:path>
            </a:pathLst>
          </a:custGeom>
          <a:ln w="31750" cap="rnd">
            <a:gradFill>
              <a:gsLst>
                <a:gs pos="0">
                  <a:schemeClr val="accent2"/>
                </a:gs>
                <a:gs pos="100000">
                  <a:schemeClr val="accent2">
                    <a:lumMod val="75000"/>
                  </a:schemeClr>
                </a:gs>
              </a:gsLst>
              <a:lin ang="5400000" scaled="1"/>
            </a:gradFill>
            <a:prstDash val="sysDot"/>
            <a:roun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8" name="TextBox 7">
            <a:extLst>
              <a:ext uri="{FF2B5EF4-FFF2-40B4-BE49-F238E27FC236}">
                <a16:creationId xmlns:a16="http://schemas.microsoft.com/office/drawing/2014/main" id="{184A832E-9897-AF6B-30B2-3C649F8866D3}"/>
              </a:ext>
            </a:extLst>
          </p:cNvPr>
          <p:cNvSpPr txBox="1"/>
          <p:nvPr/>
        </p:nvSpPr>
        <p:spPr>
          <a:xfrm>
            <a:off x="788533" y="2745071"/>
            <a:ext cx="2036330" cy="1118255"/>
          </a:xfrm>
          <a:prstGeom prst="rect">
            <a:avLst/>
          </a:prstGeom>
          <a:noFill/>
        </p:spPr>
        <p:txBody>
          <a:bodyPr wrap="square" lIns="216000" tIns="0" rIns="0" bIns="0" rtlCol="0" anchor="b" anchorCtr="0">
            <a:spAutoFit/>
          </a:bodyPr>
          <a:lstStyle>
            <a:defPPr>
              <a:defRPr lang="en-US"/>
            </a:defPPr>
            <a:lvl1pPr algn="ctr">
              <a:defRPr sz="1600" b="1"/>
            </a:lvl1p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400" b="1" i="0" u="none" strike="noStrike" kern="1200" cap="none" spc="0" normalizeH="0" baseline="0" noProof="0">
                <a:ln>
                  <a:noFill/>
                </a:ln>
                <a:gradFill>
                  <a:gsLst>
                    <a:gs pos="0">
                      <a:schemeClr val="accent2"/>
                    </a:gs>
                    <a:gs pos="100000">
                      <a:schemeClr val="accent2">
                        <a:lumMod val="75000"/>
                      </a:schemeClr>
                    </a:gs>
                  </a:gsLst>
                  <a:lin ang="2700000" scaled="0"/>
                </a:gradFill>
                <a:effectLst/>
                <a:uLnTx/>
                <a:uFillTx/>
                <a:latin typeface="Calibri Bold"/>
                <a:ea typeface="Calibri"/>
                <a:cs typeface="Arial"/>
              </a:rPr>
              <a:t>AI Code-Completion</a:t>
            </a:r>
          </a:p>
          <a:p>
            <a:pPr algn="l">
              <a:spcAft>
                <a:spcPts val="1200"/>
              </a:spcAft>
              <a:defRPr/>
            </a:pPr>
            <a:r>
              <a:rPr kumimoji="0" lang="en-US" sz="1000" b="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AI as an assistants for recommending next set of lines of code</a:t>
            </a:r>
            <a:r>
              <a:rPr kumimoji="0" lang="en-US" sz="1000" b="0" u="none" strike="noStrike" kern="1200" cap="none" spc="0" normalizeH="0" baseline="0" noProof="0">
                <a:ln>
                  <a:noFill/>
                </a:ln>
                <a:gradFill>
                  <a:gsLst>
                    <a:gs pos="0">
                      <a:schemeClr val="accent2"/>
                    </a:gs>
                    <a:gs pos="100000">
                      <a:schemeClr val="accent2">
                        <a:lumMod val="75000"/>
                      </a:schemeClr>
                    </a:gs>
                  </a:gsLst>
                  <a:lin ang="2700000" scaled="0"/>
                </a:gradFill>
                <a:effectLst/>
                <a:uLnTx/>
                <a:uFillTx/>
                <a:latin typeface="Calibri Light" panose="020F0302020204030204" pitchFamily="34" charset="0"/>
                <a:ea typeface="Calibri"/>
                <a:cs typeface="Calibri Light" panose="020F0302020204030204" pitchFamily="34" charset="0"/>
              </a:rPr>
              <a:t> </a:t>
            </a:r>
          </a:p>
          <a:p>
            <a:pPr algn="l">
              <a:defRPr/>
            </a:pPr>
            <a:r>
              <a:rPr kumimoji="0" lang="en-US" sz="1200" b="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Task Length: </a:t>
            </a:r>
            <a:r>
              <a:rPr kumimoji="0" lang="en-US" sz="1200" u="none" strike="noStrike" kern="1200" cap="none" spc="0" normalizeH="0" baseline="0" noProof="0">
                <a:ln>
                  <a:noFill/>
                </a:ln>
                <a:gradFill>
                  <a:gsLst>
                    <a:gs pos="100000">
                      <a:schemeClr val="accent6">
                        <a:lumMod val="75000"/>
                      </a:schemeClr>
                    </a:gs>
                    <a:gs pos="0">
                      <a:schemeClr val="accent6"/>
                    </a:gs>
                  </a:gsLst>
                  <a:lin ang="2700000" scaled="0"/>
                </a:gradFill>
                <a:effectLst/>
                <a:uLnTx/>
                <a:uFillTx/>
                <a:latin typeface="+mj-lt"/>
                <a:ea typeface="Calibri"/>
                <a:cs typeface="Calibri Light" panose="020F0302020204030204" pitchFamily="34" charset="0"/>
              </a:rPr>
              <a:t>30 sec – 1 min</a:t>
            </a:r>
          </a:p>
        </p:txBody>
      </p:sp>
      <p:sp>
        <p:nvSpPr>
          <p:cNvPr id="12" name="TextBox 11">
            <a:extLst>
              <a:ext uri="{FF2B5EF4-FFF2-40B4-BE49-F238E27FC236}">
                <a16:creationId xmlns:a16="http://schemas.microsoft.com/office/drawing/2014/main" id="{C5EFE37C-9E37-B356-F834-F7CBEAE35004}"/>
              </a:ext>
            </a:extLst>
          </p:cNvPr>
          <p:cNvSpPr txBox="1"/>
          <p:nvPr/>
        </p:nvSpPr>
        <p:spPr>
          <a:xfrm>
            <a:off x="8119319" y="7823257"/>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kumimoji="0" lang="en-ES" sz="1200" b="0" i="0" u="none" strike="noStrike" kern="1200" cap="none" spc="0" normalizeH="0" baseline="0" noProof="0" err="1">
              <a:ln>
                <a:noFill/>
              </a:ln>
              <a:solidFill>
                <a:srgbClr val="000000"/>
              </a:solidFill>
              <a:effectLst/>
              <a:uLnTx/>
              <a:uFillTx/>
              <a:latin typeface="Calibri"/>
              <a:ea typeface="Human Sans" charset="0"/>
              <a:cs typeface="Human Sans" charset="0"/>
            </a:endParaRPr>
          </a:p>
        </p:txBody>
      </p:sp>
      <p:sp>
        <p:nvSpPr>
          <p:cNvPr id="17" name="TextBox 16">
            <a:extLst>
              <a:ext uri="{FF2B5EF4-FFF2-40B4-BE49-F238E27FC236}">
                <a16:creationId xmlns:a16="http://schemas.microsoft.com/office/drawing/2014/main" id="{3C855EE3-D738-36CC-0009-C60EC4994147}"/>
              </a:ext>
            </a:extLst>
          </p:cNvPr>
          <p:cNvSpPr txBox="1"/>
          <p:nvPr/>
        </p:nvSpPr>
        <p:spPr>
          <a:xfrm>
            <a:off x="6246805" y="4696556"/>
            <a:ext cx="792331" cy="33855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gradFill>
                  <a:gsLst>
                    <a:gs pos="49000">
                      <a:schemeClr val="accent2">
                        <a:lumMod val="75000"/>
                      </a:schemeClr>
                    </a:gs>
                    <a:gs pos="0">
                      <a:schemeClr val="accent2"/>
                    </a:gs>
                    <a:gs pos="100000">
                      <a:schemeClr val="accent4"/>
                    </a:gs>
                  </a:gsLst>
                  <a:lin ang="2700000" scaled="0"/>
                </a:gradFill>
                <a:latin typeface="Calibri"/>
                <a:ea typeface="Calibri"/>
                <a:cs typeface="Arial"/>
              </a:rPr>
              <a:t>Technology</a:t>
            </a:r>
            <a:r>
              <a:rPr lang="en-US" sz="1000" b="1">
                <a:gradFill>
                  <a:gsLst>
                    <a:gs pos="49000">
                      <a:schemeClr val="accent2">
                        <a:lumMod val="75000"/>
                      </a:schemeClr>
                    </a:gs>
                    <a:gs pos="0">
                      <a:schemeClr val="accent2"/>
                    </a:gs>
                    <a:gs pos="100000">
                      <a:schemeClr val="accent4"/>
                    </a:gs>
                  </a:gsLst>
                  <a:lin ang="2700000" scaled="0"/>
                </a:gradFill>
                <a:latin typeface="Calibri"/>
                <a:ea typeface="Calibri"/>
                <a:cs typeface="Arial"/>
              </a:rPr>
              <a:t> </a:t>
            </a:r>
            <a:r>
              <a:rPr lang="en-US" sz="1000">
                <a:solidFill>
                  <a:schemeClr val="bg1"/>
                </a:solidFill>
                <a:latin typeface="Calibri Light" panose="020F0302020204030204" pitchFamily="34" charset="0"/>
                <a:ea typeface="Calibri"/>
                <a:cs typeface="Calibri Light" panose="020F0302020204030204" pitchFamily="34" charset="0"/>
              </a:rPr>
              <a:t>is here</a:t>
            </a:r>
          </a:p>
        </p:txBody>
      </p:sp>
      <p:sp>
        <p:nvSpPr>
          <p:cNvPr id="18" name="TextBox 17">
            <a:extLst>
              <a:ext uri="{FF2B5EF4-FFF2-40B4-BE49-F238E27FC236}">
                <a16:creationId xmlns:a16="http://schemas.microsoft.com/office/drawing/2014/main" id="{33AA04A3-DE38-9D14-E640-D963698AF85E}"/>
              </a:ext>
            </a:extLst>
          </p:cNvPr>
          <p:cNvSpPr txBox="1"/>
          <p:nvPr/>
        </p:nvSpPr>
        <p:spPr>
          <a:xfrm>
            <a:off x="8080960" y="4267232"/>
            <a:ext cx="1107953" cy="33855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49000">
                      <a:schemeClr val="accent2">
                        <a:lumMod val="75000"/>
                      </a:schemeClr>
                    </a:gs>
                    <a:gs pos="0">
                      <a:schemeClr val="accent2"/>
                    </a:gs>
                    <a:gs pos="100000">
                      <a:schemeClr val="accent4"/>
                    </a:gs>
                  </a:gsLst>
                  <a:lin ang="2700000" scaled="0"/>
                </a:gradFill>
                <a:latin typeface="Calibri"/>
                <a:ea typeface="Calibri"/>
                <a:cs typeface="Arial"/>
              </a:rPr>
              <a:t>Experimentation</a:t>
            </a:r>
            <a:r>
              <a:rPr lang="en-US" sz="1000" b="1" dirty="0">
                <a:gradFill>
                  <a:gsLst>
                    <a:gs pos="49000">
                      <a:schemeClr val="accent2">
                        <a:lumMod val="75000"/>
                      </a:schemeClr>
                    </a:gs>
                    <a:gs pos="0">
                      <a:schemeClr val="accent2"/>
                    </a:gs>
                    <a:gs pos="100000">
                      <a:schemeClr val="accent4"/>
                    </a:gs>
                  </a:gsLst>
                  <a:lin ang="2700000" scaled="0"/>
                </a:gradFill>
                <a:latin typeface="Calibri"/>
                <a:ea typeface="Calibri"/>
                <a:cs typeface="Arial"/>
              </a:rPr>
              <a:t> </a:t>
            </a:r>
            <a:r>
              <a:rPr lang="en-US" sz="1000" dirty="0">
                <a:solidFill>
                  <a:schemeClr val="bg1"/>
                </a:solidFill>
                <a:latin typeface="Calibri Light" panose="020F0302020204030204" pitchFamily="34" charset="0"/>
                <a:ea typeface="Calibri"/>
                <a:cs typeface="Calibri Light" panose="020F0302020204030204" pitchFamily="34" charset="0"/>
              </a:rPr>
              <a:t>is here</a:t>
            </a:r>
          </a:p>
        </p:txBody>
      </p:sp>
      <p:sp>
        <p:nvSpPr>
          <p:cNvPr id="19" name="TextBox 18">
            <a:extLst>
              <a:ext uri="{FF2B5EF4-FFF2-40B4-BE49-F238E27FC236}">
                <a16:creationId xmlns:a16="http://schemas.microsoft.com/office/drawing/2014/main" id="{1C21882C-2F09-2F3A-A0ED-0EBBDFD052C2}"/>
              </a:ext>
            </a:extLst>
          </p:cNvPr>
          <p:cNvSpPr txBox="1"/>
          <p:nvPr/>
        </p:nvSpPr>
        <p:spPr>
          <a:xfrm>
            <a:off x="2166376" y="4964262"/>
            <a:ext cx="1251891" cy="33855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49000">
                      <a:schemeClr val="accent2">
                        <a:lumMod val="75000"/>
                      </a:schemeClr>
                    </a:gs>
                    <a:gs pos="0">
                      <a:schemeClr val="accent2"/>
                    </a:gs>
                    <a:gs pos="100000">
                      <a:schemeClr val="accent4"/>
                    </a:gs>
                  </a:gsLst>
                  <a:lin ang="2700000" scaled="0"/>
                </a:gradFill>
                <a:effectLst/>
                <a:uLnTx/>
                <a:uFillTx/>
                <a:latin typeface="Calibri"/>
                <a:ea typeface="Calibri"/>
                <a:cs typeface="Arial"/>
              </a:rPr>
              <a:t>Market adoption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is here</a:t>
            </a:r>
          </a:p>
        </p:txBody>
      </p:sp>
      <p:sp>
        <p:nvSpPr>
          <p:cNvPr id="20" name="TextBox 19">
            <a:extLst>
              <a:ext uri="{FF2B5EF4-FFF2-40B4-BE49-F238E27FC236}">
                <a16:creationId xmlns:a16="http://schemas.microsoft.com/office/drawing/2014/main" id="{3951AFDC-0D47-1B82-DDC2-FE091E22CBC1}"/>
              </a:ext>
            </a:extLst>
          </p:cNvPr>
          <p:cNvSpPr txBox="1"/>
          <p:nvPr/>
        </p:nvSpPr>
        <p:spPr>
          <a:xfrm>
            <a:off x="11230065" y="729337"/>
            <a:ext cx="642122"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gradFill>
                  <a:gsLst>
                    <a:gs pos="49000">
                      <a:schemeClr val="accent2">
                        <a:lumMod val="75000"/>
                      </a:schemeClr>
                    </a:gs>
                    <a:gs pos="0">
                      <a:schemeClr val="accent2"/>
                    </a:gs>
                    <a:gs pos="100000">
                      <a:schemeClr val="accent4"/>
                    </a:gs>
                  </a:gsLst>
                  <a:lin ang="2700000" scaled="0"/>
                </a:gradFill>
                <a:latin typeface="Calibri"/>
                <a:cs typeface="Arial"/>
              </a:rPr>
              <a:t>Projected Evolution</a:t>
            </a:r>
            <a:endParaRPr lang="LID4096" sz="1200" b="1">
              <a:gradFill>
                <a:gsLst>
                  <a:gs pos="49000">
                    <a:schemeClr val="accent2">
                      <a:lumMod val="75000"/>
                    </a:schemeClr>
                  </a:gs>
                  <a:gs pos="0">
                    <a:schemeClr val="accent2"/>
                  </a:gs>
                  <a:gs pos="100000">
                    <a:schemeClr val="accent4"/>
                  </a:gs>
                </a:gsLst>
                <a:lin ang="2700000" scaled="0"/>
              </a:gradFill>
              <a:latin typeface="Calibri"/>
              <a:cs typeface="Arial"/>
            </a:endParaRPr>
          </a:p>
        </p:txBody>
      </p:sp>
      <p:sp>
        <p:nvSpPr>
          <p:cNvPr id="22" name="Freeform 106">
            <a:extLst>
              <a:ext uri="{FF2B5EF4-FFF2-40B4-BE49-F238E27FC236}">
                <a16:creationId xmlns:a16="http://schemas.microsoft.com/office/drawing/2014/main" id="{CB6EB8C9-AEEF-6FDB-C076-6D636E112521}"/>
              </a:ext>
            </a:extLst>
          </p:cNvPr>
          <p:cNvSpPr>
            <a:spLocks noChangeAspect="1"/>
          </p:cNvSpPr>
          <p:nvPr/>
        </p:nvSpPr>
        <p:spPr>
          <a:xfrm rot="10800000" flipV="1">
            <a:off x="632704" y="4584124"/>
            <a:ext cx="311659" cy="311485"/>
          </a:xfrm>
          <a:custGeom>
            <a:avLst/>
            <a:gdLst>
              <a:gd name="connsiteX0" fmla="*/ 271156 w 270734"/>
              <a:gd name="connsiteY0" fmla="*/ 135775 h 270583"/>
              <a:gd name="connsiteX1" fmla="*/ 135789 w 270734"/>
              <a:gd name="connsiteY1" fmla="*/ 271066 h 270583"/>
              <a:gd name="connsiteX2" fmla="*/ 422 w 270734"/>
              <a:gd name="connsiteY2" fmla="*/ 135775 h 270583"/>
              <a:gd name="connsiteX3" fmla="*/ 135789 w 270734"/>
              <a:gd name="connsiteY3" fmla="*/ 483 h 270583"/>
              <a:gd name="connsiteX4" fmla="*/ 271156 w 270734"/>
              <a:gd name="connsiteY4" fmla="*/ 135775 h 27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734" h="270583">
                <a:moveTo>
                  <a:pt x="271156" y="135775"/>
                </a:moveTo>
                <a:cubicBezTo>
                  <a:pt x="271156" y="210494"/>
                  <a:pt x="210550" y="271066"/>
                  <a:pt x="135789" y="271066"/>
                </a:cubicBezTo>
                <a:cubicBezTo>
                  <a:pt x="61028" y="271066"/>
                  <a:pt x="422" y="210494"/>
                  <a:pt x="422" y="135775"/>
                </a:cubicBezTo>
                <a:cubicBezTo>
                  <a:pt x="422" y="61055"/>
                  <a:pt x="61028" y="483"/>
                  <a:pt x="135789" y="483"/>
                </a:cubicBezTo>
                <a:cubicBezTo>
                  <a:pt x="210550" y="483"/>
                  <a:pt x="271156" y="61055"/>
                  <a:pt x="271156" y="135775"/>
                </a:cubicBezTo>
                <a:close/>
              </a:path>
            </a:pathLst>
          </a:custGeom>
          <a:gradFill>
            <a:gsLst>
              <a:gs pos="48000">
                <a:schemeClr val="accent2">
                  <a:lumMod val="75000"/>
                </a:schemeClr>
              </a:gs>
              <a:gs pos="0">
                <a:schemeClr val="accent2"/>
              </a:gs>
              <a:gs pos="100000">
                <a:schemeClr val="accent4"/>
              </a:gs>
            </a:gsLst>
            <a:lin ang="2700000" scaled="0"/>
          </a:gradFill>
          <a:ln/>
          <a:effectLst>
            <a:glow rad="228600">
              <a:schemeClr val="accent2">
                <a:alpha val="40000"/>
              </a:schemeClr>
            </a:glow>
          </a:effectLst>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Calibri"/>
              <a:ea typeface="Calibri"/>
              <a:cs typeface="Arial"/>
            </a:endParaRPr>
          </a:p>
        </p:txBody>
      </p:sp>
      <p:sp>
        <p:nvSpPr>
          <p:cNvPr id="23" name="Freeform 106">
            <a:extLst>
              <a:ext uri="{FF2B5EF4-FFF2-40B4-BE49-F238E27FC236}">
                <a16:creationId xmlns:a16="http://schemas.microsoft.com/office/drawing/2014/main" id="{FE50A5EF-E24D-C4F5-F6D8-BD795B2FE4AD}"/>
              </a:ext>
            </a:extLst>
          </p:cNvPr>
          <p:cNvSpPr>
            <a:spLocks noChangeAspect="1"/>
          </p:cNvSpPr>
          <p:nvPr/>
        </p:nvSpPr>
        <p:spPr>
          <a:xfrm rot="10800000" flipV="1">
            <a:off x="3289858" y="4458070"/>
            <a:ext cx="311658" cy="311484"/>
          </a:xfrm>
          <a:custGeom>
            <a:avLst/>
            <a:gdLst>
              <a:gd name="connsiteX0" fmla="*/ 271156 w 270734"/>
              <a:gd name="connsiteY0" fmla="*/ 135775 h 270583"/>
              <a:gd name="connsiteX1" fmla="*/ 135789 w 270734"/>
              <a:gd name="connsiteY1" fmla="*/ 271066 h 270583"/>
              <a:gd name="connsiteX2" fmla="*/ 422 w 270734"/>
              <a:gd name="connsiteY2" fmla="*/ 135775 h 270583"/>
              <a:gd name="connsiteX3" fmla="*/ 135789 w 270734"/>
              <a:gd name="connsiteY3" fmla="*/ 483 h 270583"/>
              <a:gd name="connsiteX4" fmla="*/ 271156 w 270734"/>
              <a:gd name="connsiteY4" fmla="*/ 135775 h 27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734" h="270583">
                <a:moveTo>
                  <a:pt x="271156" y="135775"/>
                </a:moveTo>
                <a:cubicBezTo>
                  <a:pt x="271156" y="210494"/>
                  <a:pt x="210550" y="271066"/>
                  <a:pt x="135789" y="271066"/>
                </a:cubicBezTo>
                <a:cubicBezTo>
                  <a:pt x="61028" y="271066"/>
                  <a:pt x="422" y="210494"/>
                  <a:pt x="422" y="135775"/>
                </a:cubicBezTo>
                <a:cubicBezTo>
                  <a:pt x="422" y="61055"/>
                  <a:pt x="61028" y="483"/>
                  <a:pt x="135789" y="483"/>
                </a:cubicBezTo>
                <a:cubicBezTo>
                  <a:pt x="210550" y="483"/>
                  <a:pt x="271156" y="61055"/>
                  <a:pt x="271156" y="135775"/>
                </a:cubicBezTo>
                <a:close/>
              </a:path>
            </a:pathLst>
          </a:custGeom>
          <a:gradFill>
            <a:gsLst>
              <a:gs pos="48000">
                <a:schemeClr val="accent2">
                  <a:lumMod val="75000"/>
                </a:schemeClr>
              </a:gs>
              <a:gs pos="0">
                <a:schemeClr val="accent2"/>
              </a:gs>
              <a:gs pos="100000">
                <a:schemeClr val="accent4"/>
              </a:gs>
            </a:gsLst>
            <a:lin ang="2700000" scaled="0"/>
          </a:gradFill>
          <a:ln/>
          <a:effectLst>
            <a:glow rad="228600">
              <a:schemeClr val="accent2">
                <a:alpha val="40000"/>
              </a:schemeClr>
            </a:glow>
          </a:effectLst>
        </p:spPr>
        <p:style>
          <a:lnRef idx="0">
            <a:schemeClr val="accent6"/>
          </a:lnRef>
          <a:fillRef idx="3">
            <a:schemeClr val="accent6"/>
          </a:fillRef>
          <a:effectRef idx="3">
            <a:schemeClr val="accent6"/>
          </a:effectRef>
          <a:fontRef idx="minor">
            <a:schemeClr val="lt1"/>
          </a:fontRef>
        </p:style>
        <p:txBody>
          <a:bodyPr rtlCol="0" anchor="ctr"/>
          <a:lstStyle/>
          <a:p>
            <a:endParaRPr lang="en-US">
              <a:solidFill>
                <a:srgbClr val="000000">
                  <a:lumMod val="50000"/>
                  <a:lumOff val="50000"/>
                </a:srgbClr>
              </a:solidFill>
              <a:latin typeface="Calibri"/>
              <a:cs typeface="Arial"/>
            </a:endParaRPr>
          </a:p>
        </p:txBody>
      </p:sp>
      <p:sp>
        <p:nvSpPr>
          <p:cNvPr id="24" name="Arrow: Right 21">
            <a:extLst>
              <a:ext uri="{FF2B5EF4-FFF2-40B4-BE49-F238E27FC236}">
                <a16:creationId xmlns:a16="http://schemas.microsoft.com/office/drawing/2014/main" id="{AD6F42DC-D1E1-7ADF-F600-8E31C2E9A59E}"/>
              </a:ext>
            </a:extLst>
          </p:cNvPr>
          <p:cNvSpPr/>
          <p:nvPr/>
        </p:nvSpPr>
        <p:spPr bwMode="auto">
          <a:xfrm>
            <a:off x="455520" y="5778558"/>
            <a:ext cx="11311059" cy="533520"/>
          </a:xfrm>
          <a:prstGeom prst="rightArrow">
            <a:avLst/>
          </a:prstGeom>
          <a:gradFill>
            <a:gsLst>
              <a:gs pos="0">
                <a:schemeClr val="tx1">
                  <a:lumMod val="85000"/>
                  <a:lumOff val="15000"/>
                  <a:alpha val="50000"/>
                </a:schemeClr>
              </a:gs>
              <a:gs pos="100000">
                <a:schemeClr val="tx1">
                  <a:lumMod val="85000"/>
                  <a:lumOff val="15000"/>
                </a:schemeClr>
              </a:gs>
            </a:gsLst>
            <a:lin ang="0" scaled="0"/>
          </a:gradFill>
          <a:ln w="9525">
            <a:noFill/>
          </a:ln>
          <a:effectLst/>
        </p:spPr>
        <p:txBody>
          <a:bodyPr wrap="square" lIns="1463040" tIns="0" rIns="18288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8000">
                      <a:schemeClr val="accent2">
                        <a:lumMod val="75000"/>
                      </a:schemeClr>
                    </a:gs>
                    <a:gs pos="0">
                      <a:schemeClr val="accent2"/>
                    </a:gs>
                    <a:gs pos="100000">
                      <a:schemeClr val="accent4"/>
                    </a:gs>
                  </a:gsLst>
                  <a:lin ang="2700000" scaled="0"/>
                </a:gradFill>
                <a:effectLst/>
                <a:uLnTx/>
                <a:uFillTx/>
                <a:latin typeface="Calibri Bold"/>
                <a:ea typeface="Calibri"/>
                <a:cs typeface="Arial"/>
              </a:rPr>
              <a:t>Continued LLMs Advancements </a:t>
            </a:r>
          </a:p>
        </p:txBody>
      </p:sp>
      <p:sp>
        <p:nvSpPr>
          <p:cNvPr id="25" name="Arrow: Right 21">
            <a:extLst>
              <a:ext uri="{FF2B5EF4-FFF2-40B4-BE49-F238E27FC236}">
                <a16:creationId xmlns:a16="http://schemas.microsoft.com/office/drawing/2014/main" id="{ED4D195E-0DB2-4754-5708-B1E73115A9C2}"/>
              </a:ext>
            </a:extLst>
          </p:cNvPr>
          <p:cNvSpPr/>
          <p:nvPr/>
        </p:nvSpPr>
        <p:spPr bwMode="auto">
          <a:xfrm>
            <a:off x="2669033" y="5493164"/>
            <a:ext cx="8285659" cy="481725"/>
          </a:xfrm>
          <a:prstGeom prst="rightArrow">
            <a:avLst/>
          </a:prstGeom>
          <a:gradFill>
            <a:gsLst>
              <a:gs pos="0">
                <a:schemeClr val="tx1">
                  <a:lumMod val="85000"/>
                  <a:lumOff val="15000"/>
                  <a:alpha val="50000"/>
                </a:schemeClr>
              </a:gs>
              <a:gs pos="100000">
                <a:schemeClr val="tx1">
                  <a:lumMod val="85000"/>
                  <a:lumOff val="15000"/>
                </a:schemeClr>
              </a:gs>
            </a:gsLst>
            <a:lin ang="0" scaled="0"/>
          </a:gradFill>
          <a:ln w="9525">
            <a:noFill/>
          </a:ln>
          <a:effectLst/>
        </p:spPr>
        <p:txBody>
          <a:bodyPr wrap="square" lIns="1188000" tIns="0" rIns="18288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8000">
                      <a:schemeClr val="accent2">
                        <a:lumMod val="75000"/>
                      </a:schemeClr>
                    </a:gs>
                    <a:gs pos="0">
                      <a:schemeClr val="accent2"/>
                    </a:gs>
                    <a:gs pos="100000">
                      <a:schemeClr val="accent4"/>
                    </a:gs>
                  </a:gsLst>
                  <a:lin ang="2700000" scaled="0"/>
                </a:gradFill>
                <a:effectLst/>
                <a:uLnTx/>
                <a:uFillTx/>
                <a:latin typeface="Calibri Bold"/>
                <a:ea typeface="Calibri"/>
                <a:cs typeface="Arial"/>
              </a:rPr>
              <a:t>Specialized LLMs/SLMs </a:t>
            </a:r>
          </a:p>
        </p:txBody>
      </p:sp>
      <p:sp>
        <p:nvSpPr>
          <p:cNvPr id="26" name="Arrow: Right 21">
            <a:extLst>
              <a:ext uri="{FF2B5EF4-FFF2-40B4-BE49-F238E27FC236}">
                <a16:creationId xmlns:a16="http://schemas.microsoft.com/office/drawing/2014/main" id="{C9541335-8EC9-E9D5-A2A9-00E1C0E32F87}"/>
              </a:ext>
            </a:extLst>
          </p:cNvPr>
          <p:cNvSpPr/>
          <p:nvPr/>
        </p:nvSpPr>
        <p:spPr bwMode="auto">
          <a:xfrm>
            <a:off x="3456432" y="5188651"/>
            <a:ext cx="6693229" cy="500845"/>
          </a:xfrm>
          <a:prstGeom prst="rightArrow">
            <a:avLst/>
          </a:prstGeom>
          <a:gradFill>
            <a:gsLst>
              <a:gs pos="0">
                <a:schemeClr val="tx1">
                  <a:lumMod val="85000"/>
                  <a:lumOff val="15000"/>
                  <a:alpha val="50000"/>
                </a:schemeClr>
              </a:gs>
              <a:gs pos="100000">
                <a:schemeClr val="tx1">
                  <a:lumMod val="85000"/>
                  <a:lumOff val="15000"/>
                </a:schemeClr>
              </a:gs>
            </a:gsLst>
            <a:lin ang="0" scaled="0"/>
          </a:gradFill>
          <a:ln w="9525">
            <a:noFill/>
          </a:ln>
          <a:effectLst/>
        </p:spPr>
        <p:txBody>
          <a:bodyPr wrap="square" lIns="1463040" tIns="0" rIns="18288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48000">
                      <a:schemeClr val="accent2">
                        <a:lumMod val="75000"/>
                      </a:schemeClr>
                    </a:gs>
                    <a:gs pos="0">
                      <a:schemeClr val="accent2"/>
                    </a:gs>
                    <a:gs pos="100000">
                      <a:schemeClr val="accent4"/>
                    </a:gs>
                  </a:gsLst>
                  <a:lin ang="2700000" scaled="0"/>
                </a:gradFill>
                <a:effectLst/>
                <a:uLnTx/>
                <a:uFillTx/>
                <a:latin typeface="Calibri Bold"/>
                <a:ea typeface="Calibri"/>
                <a:cs typeface="Arial"/>
              </a:rPr>
              <a:t>Personalized &amp; Self Learning</a:t>
            </a:r>
            <a:r>
              <a:rPr kumimoji="0" lang="ru-RU" sz="1200" b="0" i="0" u="none" strike="noStrike" kern="1200" cap="none" spc="0" normalizeH="0" baseline="0" noProof="0">
                <a:ln>
                  <a:noFill/>
                </a:ln>
                <a:gradFill>
                  <a:gsLst>
                    <a:gs pos="48000">
                      <a:schemeClr val="accent2">
                        <a:lumMod val="75000"/>
                      </a:schemeClr>
                    </a:gs>
                    <a:gs pos="0">
                      <a:schemeClr val="accent2"/>
                    </a:gs>
                    <a:gs pos="100000">
                      <a:schemeClr val="accent4"/>
                    </a:gs>
                  </a:gsLst>
                  <a:lin ang="2700000" scaled="0"/>
                </a:gradFill>
                <a:effectLst/>
                <a:uLnTx/>
                <a:uFillTx/>
                <a:latin typeface="Calibri Bold"/>
                <a:ea typeface="Calibri"/>
                <a:cs typeface="Arial"/>
              </a:rPr>
              <a:t> </a:t>
            </a:r>
            <a:r>
              <a:rPr kumimoji="0" lang="en-US" sz="1200" b="0" i="0" u="none" strike="noStrike" kern="1200" cap="none" spc="0" normalizeH="0" baseline="0" noProof="0">
                <a:ln>
                  <a:noFill/>
                </a:ln>
                <a:gradFill>
                  <a:gsLst>
                    <a:gs pos="48000">
                      <a:schemeClr val="accent2">
                        <a:lumMod val="75000"/>
                      </a:schemeClr>
                    </a:gs>
                    <a:gs pos="0">
                      <a:schemeClr val="accent2"/>
                    </a:gs>
                    <a:gs pos="100000">
                      <a:schemeClr val="accent4"/>
                    </a:gs>
                  </a:gsLst>
                  <a:lin ang="2700000" scaled="0"/>
                </a:gradFill>
                <a:effectLst/>
                <a:uLnTx/>
                <a:uFillTx/>
                <a:latin typeface="Calibri Bold"/>
                <a:ea typeface="Calibri"/>
                <a:cs typeface="Arial"/>
              </a:rPr>
              <a:t>Agents</a:t>
            </a:r>
          </a:p>
        </p:txBody>
      </p:sp>
      <p:sp>
        <p:nvSpPr>
          <p:cNvPr id="27" name="Rounded Rectangle 26">
            <a:extLst>
              <a:ext uri="{FF2B5EF4-FFF2-40B4-BE49-F238E27FC236}">
                <a16:creationId xmlns:a16="http://schemas.microsoft.com/office/drawing/2014/main" id="{15E0E94A-8389-26F5-5C9B-CB47016A7E9F}"/>
              </a:ext>
            </a:extLst>
          </p:cNvPr>
          <p:cNvSpPr>
            <a:spLocks noChangeAspect="1"/>
          </p:cNvSpPr>
          <p:nvPr/>
        </p:nvSpPr>
        <p:spPr bwMode="auto">
          <a:xfrm rot="18900000">
            <a:off x="2188744" y="4639806"/>
            <a:ext cx="108000" cy="108000"/>
          </a:xfrm>
          <a:prstGeom prst="roundRect">
            <a:avLst/>
          </a:prstGeom>
          <a:gradFill>
            <a:gsLst>
              <a:gs pos="48000">
                <a:schemeClr val="accent2">
                  <a:lumMod val="75000"/>
                </a:schemeClr>
              </a:gs>
              <a:gs pos="0">
                <a:schemeClr val="accent2"/>
              </a:gs>
              <a:gs pos="100000">
                <a:schemeClr val="accent4"/>
              </a:gs>
            </a:gsLst>
            <a:lin ang="2700000" scaled="0"/>
          </a:gradFill>
          <a:ln/>
          <a:effectLst>
            <a:glow rad="127000">
              <a:schemeClr val="accent2">
                <a:alpha val="40000"/>
              </a:schemeClr>
            </a:glow>
          </a:effectLst>
        </p:spPr>
        <p:style>
          <a:lnRef idx="0">
            <a:schemeClr val="accent6"/>
          </a:lnRef>
          <a:fillRef idx="3">
            <a:schemeClr val="accent6"/>
          </a:fillRef>
          <a:effectRef idx="3">
            <a:schemeClr val="accent6"/>
          </a:effectRef>
          <a:fontRef idx="minor">
            <a:schemeClr val="lt1"/>
          </a:fontRef>
        </p:style>
        <p:txBody>
          <a:bodyPr rtlCol="0" anchor="ctr"/>
          <a:lstStyle/>
          <a:p>
            <a:endParaRPr lang="en-US">
              <a:solidFill>
                <a:srgbClr val="000000">
                  <a:lumMod val="50000"/>
                  <a:lumOff val="50000"/>
                </a:srgbClr>
              </a:solidFill>
              <a:latin typeface="Calibri"/>
              <a:cs typeface="Arial"/>
            </a:endParaRPr>
          </a:p>
        </p:txBody>
      </p:sp>
      <p:sp>
        <p:nvSpPr>
          <p:cNvPr id="28" name="Rounded Rectangle 27">
            <a:extLst>
              <a:ext uri="{FF2B5EF4-FFF2-40B4-BE49-F238E27FC236}">
                <a16:creationId xmlns:a16="http://schemas.microsoft.com/office/drawing/2014/main" id="{01A002DC-69CA-558B-5F7A-4F2CA6F05275}"/>
              </a:ext>
            </a:extLst>
          </p:cNvPr>
          <p:cNvSpPr>
            <a:spLocks noChangeAspect="1"/>
          </p:cNvSpPr>
          <p:nvPr/>
        </p:nvSpPr>
        <p:spPr bwMode="auto">
          <a:xfrm rot="18900000">
            <a:off x="5671646" y="4414791"/>
            <a:ext cx="108000" cy="108000"/>
          </a:xfrm>
          <a:prstGeom prst="roundRect">
            <a:avLst/>
          </a:prstGeom>
          <a:gradFill>
            <a:gsLst>
              <a:gs pos="48000">
                <a:schemeClr val="accent2">
                  <a:lumMod val="75000"/>
                </a:schemeClr>
              </a:gs>
              <a:gs pos="0">
                <a:schemeClr val="accent2"/>
              </a:gs>
              <a:gs pos="100000">
                <a:schemeClr val="accent4"/>
              </a:gs>
            </a:gsLst>
            <a:lin ang="2700000" scaled="0"/>
          </a:gradFill>
          <a:ln/>
          <a:effectLst>
            <a:glow rad="127000">
              <a:schemeClr val="accent2">
                <a:alpha val="40000"/>
              </a:schemeClr>
            </a:glow>
          </a:effectLst>
        </p:spPr>
        <p:style>
          <a:lnRef idx="0">
            <a:schemeClr val="accent6"/>
          </a:lnRef>
          <a:fillRef idx="3">
            <a:schemeClr val="accent6"/>
          </a:fillRef>
          <a:effectRef idx="3">
            <a:schemeClr val="accent6"/>
          </a:effectRef>
          <a:fontRef idx="minor">
            <a:schemeClr val="lt1"/>
          </a:fontRef>
        </p:style>
        <p:txBody>
          <a:bodyPr rtlCol="0" anchor="ctr"/>
          <a:lstStyle/>
          <a:p>
            <a:endParaRPr lang="en-US">
              <a:solidFill>
                <a:srgbClr val="000000">
                  <a:lumMod val="50000"/>
                  <a:lumOff val="50000"/>
                </a:srgbClr>
              </a:solidFill>
              <a:latin typeface="Calibri"/>
              <a:cs typeface="Arial"/>
            </a:endParaRPr>
          </a:p>
        </p:txBody>
      </p:sp>
      <p:sp>
        <p:nvSpPr>
          <p:cNvPr id="29" name="Rounded Rectangle 28">
            <a:extLst>
              <a:ext uri="{FF2B5EF4-FFF2-40B4-BE49-F238E27FC236}">
                <a16:creationId xmlns:a16="http://schemas.microsoft.com/office/drawing/2014/main" id="{46062560-DAD7-0FBF-EDA1-77AAB716BA51}"/>
              </a:ext>
            </a:extLst>
          </p:cNvPr>
          <p:cNvSpPr>
            <a:spLocks noChangeAspect="1"/>
          </p:cNvSpPr>
          <p:nvPr/>
        </p:nvSpPr>
        <p:spPr bwMode="auto">
          <a:xfrm rot="18900000">
            <a:off x="8026960" y="4006819"/>
            <a:ext cx="108000" cy="108000"/>
          </a:xfrm>
          <a:prstGeom prst="roundRect">
            <a:avLst/>
          </a:prstGeom>
          <a:gradFill>
            <a:gsLst>
              <a:gs pos="48000">
                <a:schemeClr val="accent2">
                  <a:lumMod val="75000"/>
                </a:schemeClr>
              </a:gs>
              <a:gs pos="0">
                <a:schemeClr val="accent2"/>
              </a:gs>
              <a:gs pos="100000">
                <a:schemeClr val="accent4"/>
              </a:gs>
            </a:gsLst>
            <a:lin ang="2700000" scaled="0"/>
          </a:gradFill>
          <a:ln/>
          <a:effectLst>
            <a:glow rad="127000">
              <a:schemeClr val="accent2">
                <a:alpha val="40000"/>
              </a:schemeClr>
            </a:glow>
          </a:effectLst>
        </p:spPr>
        <p:style>
          <a:lnRef idx="0">
            <a:schemeClr val="accent6"/>
          </a:lnRef>
          <a:fillRef idx="3">
            <a:schemeClr val="accent6"/>
          </a:fillRef>
          <a:effectRef idx="3">
            <a:schemeClr val="accent6"/>
          </a:effectRef>
          <a:fontRef idx="minor">
            <a:schemeClr val="lt1"/>
          </a:fontRef>
        </p:style>
        <p:txBody>
          <a:bodyPr rtlCol="0" anchor="ctr"/>
          <a:lstStyle/>
          <a:p>
            <a:endParaRPr lang="en-US">
              <a:solidFill>
                <a:srgbClr val="000000">
                  <a:lumMod val="50000"/>
                  <a:lumOff val="50000"/>
                </a:srgbClr>
              </a:solidFill>
              <a:latin typeface="Calibri"/>
              <a:cs typeface="Arial"/>
            </a:endParaRPr>
          </a:p>
        </p:txBody>
      </p:sp>
      <p:sp>
        <p:nvSpPr>
          <p:cNvPr id="34" name="Freeform 106">
            <a:extLst>
              <a:ext uri="{FF2B5EF4-FFF2-40B4-BE49-F238E27FC236}">
                <a16:creationId xmlns:a16="http://schemas.microsoft.com/office/drawing/2014/main" id="{B784E845-5A0B-12D7-6350-ABDECF0921D3}"/>
              </a:ext>
            </a:extLst>
          </p:cNvPr>
          <p:cNvSpPr>
            <a:spLocks noChangeAspect="1"/>
          </p:cNvSpPr>
          <p:nvPr/>
        </p:nvSpPr>
        <p:spPr>
          <a:xfrm rot="10800000" flipV="1">
            <a:off x="8727945" y="3664738"/>
            <a:ext cx="311658" cy="311484"/>
          </a:xfrm>
          <a:custGeom>
            <a:avLst/>
            <a:gdLst>
              <a:gd name="connsiteX0" fmla="*/ 271156 w 270734"/>
              <a:gd name="connsiteY0" fmla="*/ 135775 h 270583"/>
              <a:gd name="connsiteX1" fmla="*/ 135789 w 270734"/>
              <a:gd name="connsiteY1" fmla="*/ 271066 h 270583"/>
              <a:gd name="connsiteX2" fmla="*/ 422 w 270734"/>
              <a:gd name="connsiteY2" fmla="*/ 135775 h 270583"/>
              <a:gd name="connsiteX3" fmla="*/ 135789 w 270734"/>
              <a:gd name="connsiteY3" fmla="*/ 483 h 270583"/>
              <a:gd name="connsiteX4" fmla="*/ 271156 w 270734"/>
              <a:gd name="connsiteY4" fmla="*/ 135775 h 27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734" h="270583">
                <a:moveTo>
                  <a:pt x="271156" y="135775"/>
                </a:moveTo>
                <a:cubicBezTo>
                  <a:pt x="271156" y="210494"/>
                  <a:pt x="210550" y="271066"/>
                  <a:pt x="135789" y="271066"/>
                </a:cubicBezTo>
                <a:cubicBezTo>
                  <a:pt x="61028" y="271066"/>
                  <a:pt x="422" y="210494"/>
                  <a:pt x="422" y="135775"/>
                </a:cubicBezTo>
                <a:cubicBezTo>
                  <a:pt x="422" y="61055"/>
                  <a:pt x="61028" y="483"/>
                  <a:pt x="135789" y="483"/>
                </a:cubicBezTo>
                <a:cubicBezTo>
                  <a:pt x="210550" y="483"/>
                  <a:pt x="271156" y="61055"/>
                  <a:pt x="271156" y="135775"/>
                </a:cubicBezTo>
                <a:close/>
              </a:path>
            </a:pathLst>
          </a:custGeom>
          <a:gradFill>
            <a:gsLst>
              <a:gs pos="48000">
                <a:schemeClr val="accent2">
                  <a:lumMod val="75000"/>
                </a:schemeClr>
              </a:gs>
              <a:gs pos="0">
                <a:schemeClr val="accent2"/>
              </a:gs>
              <a:gs pos="100000">
                <a:schemeClr val="accent4"/>
              </a:gs>
            </a:gsLst>
            <a:lin ang="2700000" scaled="0"/>
          </a:gradFill>
          <a:ln/>
          <a:effectLst>
            <a:glow rad="228600">
              <a:schemeClr val="accent2">
                <a:alpha val="40000"/>
              </a:schemeClr>
            </a:glow>
          </a:effectLst>
        </p:spPr>
        <p:style>
          <a:lnRef idx="0">
            <a:schemeClr val="accent6"/>
          </a:lnRef>
          <a:fillRef idx="3">
            <a:schemeClr val="accent6"/>
          </a:fillRef>
          <a:effectRef idx="3">
            <a:schemeClr val="accent6"/>
          </a:effectRef>
          <a:fontRef idx="minor">
            <a:schemeClr val="lt1"/>
          </a:fontRef>
        </p:style>
        <p:txBody>
          <a:bodyPr rtlCol="0" anchor="ctr"/>
          <a:lstStyle/>
          <a:p>
            <a:endParaRPr lang="en-US">
              <a:solidFill>
                <a:srgbClr val="000000">
                  <a:lumMod val="50000"/>
                  <a:lumOff val="50000"/>
                </a:srgbClr>
              </a:solidFill>
              <a:latin typeface="Calibri"/>
              <a:cs typeface="Arial"/>
            </a:endParaRPr>
          </a:p>
        </p:txBody>
      </p:sp>
      <p:sp>
        <p:nvSpPr>
          <p:cNvPr id="35" name="Freeform 106">
            <a:extLst>
              <a:ext uri="{FF2B5EF4-FFF2-40B4-BE49-F238E27FC236}">
                <a16:creationId xmlns:a16="http://schemas.microsoft.com/office/drawing/2014/main" id="{CC88D077-BDE7-BE4E-D161-514C21C8CAF0}"/>
              </a:ext>
            </a:extLst>
          </p:cNvPr>
          <p:cNvSpPr>
            <a:spLocks noChangeAspect="1"/>
          </p:cNvSpPr>
          <p:nvPr/>
        </p:nvSpPr>
        <p:spPr>
          <a:xfrm rot="10800000" flipV="1">
            <a:off x="10823450" y="2511425"/>
            <a:ext cx="311658" cy="311484"/>
          </a:xfrm>
          <a:custGeom>
            <a:avLst/>
            <a:gdLst>
              <a:gd name="connsiteX0" fmla="*/ 271156 w 270734"/>
              <a:gd name="connsiteY0" fmla="*/ 135775 h 270583"/>
              <a:gd name="connsiteX1" fmla="*/ 135789 w 270734"/>
              <a:gd name="connsiteY1" fmla="*/ 271066 h 270583"/>
              <a:gd name="connsiteX2" fmla="*/ 422 w 270734"/>
              <a:gd name="connsiteY2" fmla="*/ 135775 h 270583"/>
              <a:gd name="connsiteX3" fmla="*/ 135789 w 270734"/>
              <a:gd name="connsiteY3" fmla="*/ 483 h 270583"/>
              <a:gd name="connsiteX4" fmla="*/ 271156 w 270734"/>
              <a:gd name="connsiteY4" fmla="*/ 135775 h 27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734" h="270583">
                <a:moveTo>
                  <a:pt x="271156" y="135775"/>
                </a:moveTo>
                <a:cubicBezTo>
                  <a:pt x="271156" y="210494"/>
                  <a:pt x="210550" y="271066"/>
                  <a:pt x="135789" y="271066"/>
                </a:cubicBezTo>
                <a:cubicBezTo>
                  <a:pt x="61028" y="271066"/>
                  <a:pt x="422" y="210494"/>
                  <a:pt x="422" y="135775"/>
                </a:cubicBezTo>
                <a:cubicBezTo>
                  <a:pt x="422" y="61055"/>
                  <a:pt x="61028" y="483"/>
                  <a:pt x="135789" y="483"/>
                </a:cubicBezTo>
                <a:cubicBezTo>
                  <a:pt x="210550" y="483"/>
                  <a:pt x="271156" y="61055"/>
                  <a:pt x="271156" y="135775"/>
                </a:cubicBezTo>
                <a:close/>
              </a:path>
            </a:pathLst>
          </a:custGeom>
          <a:gradFill>
            <a:gsLst>
              <a:gs pos="48000">
                <a:schemeClr val="accent2">
                  <a:lumMod val="75000"/>
                </a:schemeClr>
              </a:gs>
              <a:gs pos="0">
                <a:schemeClr val="accent2"/>
              </a:gs>
              <a:gs pos="100000">
                <a:schemeClr val="accent4"/>
              </a:gs>
            </a:gsLst>
            <a:lin ang="2700000" scaled="0"/>
          </a:gradFill>
          <a:ln/>
          <a:effectLst>
            <a:glow rad="228600">
              <a:schemeClr val="accent2">
                <a:alpha val="40000"/>
              </a:schemeClr>
            </a:glow>
          </a:effectLst>
        </p:spPr>
        <p:style>
          <a:lnRef idx="0">
            <a:schemeClr val="accent6"/>
          </a:lnRef>
          <a:fillRef idx="3">
            <a:schemeClr val="accent6"/>
          </a:fillRef>
          <a:effectRef idx="3">
            <a:schemeClr val="accent6"/>
          </a:effectRef>
          <a:fontRef idx="minor">
            <a:schemeClr val="lt1"/>
          </a:fontRef>
        </p:style>
        <p:txBody>
          <a:bodyPr rtlCol="0" anchor="ctr"/>
          <a:lstStyle/>
          <a:p>
            <a:endParaRPr lang="en-US">
              <a:solidFill>
                <a:srgbClr val="000000">
                  <a:lumMod val="50000"/>
                  <a:lumOff val="50000"/>
                </a:srgbClr>
              </a:solidFill>
              <a:latin typeface="Calibri"/>
              <a:cs typeface="Arial"/>
            </a:endParaRPr>
          </a:p>
        </p:txBody>
      </p:sp>
      <p:grpSp>
        <p:nvGrpSpPr>
          <p:cNvPr id="40" name="Group 39">
            <a:extLst>
              <a:ext uri="{FF2B5EF4-FFF2-40B4-BE49-F238E27FC236}">
                <a16:creationId xmlns:a16="http://schemas.microsoft.com/office/drawing/2014/main" id="{5474775E-7BBF-63D0-6D3B-8CEA4B8863D0}"/>
              </a:ext>
            </a:extLst>
          </p:cNvPr>
          <p:cNvGrpSpPr/>
          <p:nvPr/>
        </p:nvGrpSpPr>
        <p:grpSpPr>
          <a:xfrm>
            <a:off x="5218764" y="406342"/>
            <a:ext cx="1774419" cy="1771591"/>
            <a:chOff x="5451460" y="548492"/>
            <a:chExt cx="1774419" cy="1771591"/>
          </a:xfrm>
        </p:grpSpPr>
        <p:sp>
          <p:nvSpPr>
            <p:cNvPr id="21" name="TextBox 20">
              <a:extLst>
                <a:ext uri="{FF2B5EF4-FFF2-40B4-BE49-F238E27FC236}">
                  <a16:creationId xmlns:a16="http://schemas.microsoft.com/office/drawing/2014/main" id="{792943BF-734A-8384-6F36-FDBEF94A7959}"/>
                </a:ext>
              </a:extLst>
            </p:cNvPr>
            <p:cNvSpPr txBox="1"/>
            <p:nvPr/>
          </p:nvSpPr>
          <p:spPr>
            <a:xfrm>
              <a:off x="5451460" y="548493"/>
              <a:ext cx="1368000" cy="1610654"/>
            </a:xfrm>
            <a:prstGeom prst="roundRect">
              <a:avLst>
                <a:gd name="adj" fmla="val 8421"/>
              </a:avLst>
            </a:prstGeom>
            <a:solidFill>
              <a:schemeClr val="tx1">
                <a:lumMod val="85000"/>
                <a:lumOff val="15000"/>
                <a:alpha val="50000"/>
              </a:schemeClr>
            </a:solidFill>
            <a:ln w="9525">
              <a:solidFill>
                <a:schemeClr val="tx1">
                  <a:lumMod val="85000"/>
                  <a:lumOff val="15000"/>
                </a:schemeClr>
              </a:solidFill>
            </a:ln>
            <a:effectLst/>
          </p:spPr>
          <p:txBody>
            <a:bodyPr wrap="square" lIns="144000" tIns="72000" rIns="144000" bIns="72000" rtlCol="0" anchor="ctr">
              <a:noAutofit/>
            </a:bodyPr>
            <a:lstStyle>
              <a:defPPr>
                <a:defRPr lang="en-US"/>
              </a:defPPr>
              <a:lvl1pPr marL="171450" indent="-171450">
                <a:buFont typeface="Arial" panose="020B0604020202020204" pitchFamily="34" charset="0"/>
                <a:buChar char="•"/>
                <a:defRPr sz="1200">
                  <a:solidFill>
                    <a:schemeClr val="accent1">
                      <a:lumMod val="10000"/>
                      <a:lumOff val="90000"/>
                    </a:schemeClr>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u="none" strike="noStrike" kern="1200" cap="none" spc="0" normalizeH="0" baseline="0" noProof="0">
                  <a:ln>
                    <a:noFill/>
                  </a:ln>
                  <a:gradFill>
                    <a:gsLst>
                      <a:gs pos="100000">
                        <a:schemeClr val="accent2">
                          <a:lumMod val="75000"/>
                        </a:schemeClr>
                      </a:gs>
                      <a:gs pos="0">
                        <a:schemeClr val="accent2"/>
                      </a:gs>
                    </a:gsLst>
                    <a:lin ang="2700000" scaled="0"/>
                  </a:gradFill>
                  <a:effectLst/>
                  <a:uLnTx/>
                  <a:uFillTx/>
                  <a:latin typeface="Calibri Light" panose="020F0302020204030204" pitchFamily="34" charset="0"/>
                  <a:ea typeface="Calibri"/>
                  <a:cs typeface="Calibri Light" panose="020F0302020204030204" pitchFamily="34" charset="0"/>
                </a:rPr>
                <a:t>“META-AGILE”</a:t>
              </a:r>
              <a:r>
                <a:rPr kumimoji="0" lang="ru-RU" u="none" strike="noStrike" kern="1200" cap="none" spc="0" normalizeH="0" baseline="0" noProof="0">
                  <a:ln>
                    <a:noFill/>
                  </a:ln>
                  <a:gradFill>
                    <a:gsLst>
                      <a:gs pos="100000">
                        <a:schemeClr val="accent2">
                          <a:lumMod val="75000"/>
                        </a:schemeClr>
                      </a:gs>
                      <a:gs pos="0">
                        <a:schemeClr val="accent2"/>
                      </a:gs>
                    </a:gsLst>
                    <a:lin ang="2700000" scaled="0"/>
                  </a:gradFill>
                  <a:effectLst/>
                  <a:uLnTx/>
                  <a:uFillTx/>
                  <a:latin typeface="Calibri Light" panose="020F0302020204030204" pitchFamily="34" charset="0"/>
                  <a:ea typeface="Calibri"/>
                  <a:cs typeface="Calibri Light" panose="020F0302020204030204" pitchFamily="34" charset="0"/>
                </a:rPr>
                <a:t> </a:t>
              </a:r>
              <a:r>
                <a:rPr kumimoji="0" lang="ru-RU"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a:t>
              </a:r>
              <a:r>
                <a:rPr kumimoji="0" lang="en-US"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 </a:t>
              </a: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00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Post Agile</a:t>
              </a:r>
              <a:r>
                <a:rPr kumimoji="0" lang="ru-RU" sz="100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 </a:t>
              </a:r>
              <a:r>
                <a:rPr kumimoji="0" lang="en-US" sz="100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Humans-to-Agents and Agents-to-Agents software development lifecycle paradigm shift</a:t>
              </a:r>
            </a:p>
          </p:txBody>
        </p:sp>
        <p:sp>
          <p:nvSpPr>
            <p:cNvPr id="36" name="Arrow: Left 6">
              <a:extLst>
                <a:ext uri="{FF2B5EF4-FFF2-40B4-BE49-F238E27FC236}">
                  <a16:creationId xmlns:a16="http://schemas.microsoft.com/office/drawing/2014/main" id="{7520B5AE-AEE7-5392-FE33-D00B592312E1}"/>
                </a:ext>
              </a:extLst>
            </p:cNvPr>
            <p:cNvSpPr/>
            <p:nvPr/>
          </p:nvSpPr>
          <p:spPr bwMode="auto">
            <a:xfrm rot="5400000" flipH="1">
              <a:off x="6184254" y="1278459"/>
              <a:ext cx="1771591" cy="311658"/>
            </a:xfrm>
            <a:prstGeom prst="leftArrow">
              <a:avLst>
                <a:gd name="adj1" fmla="val 63602"/>
                <a:gd name="adj2" fmla="val 50000"/>
              </a:avLst>
            </a:prstGeom>
            <a:gradFill>
              <a:gsLst>
                <a:gs pos="53000">
                  <a:srgbClr val="19338F"/>
                </a:gs>
                <a:gs pos="0">
                  <a:schemeClr val="accent2"/>
                </a:gs>
                <a:gs pos="100000">
                  <a:schemeClr val="accent4"/>
                </a:gs>
              </a:gsLst>
              <a:lin ang="2400000" scaled="0"/>
            </a:gradFill>
            <a:ln w="9525">
              <a:noFill/>
            </a:ln>
            <a:effectLst/>
          </p:spPr>
          <p:txBody>
            <a:bodyPr wrap="square" lIns="216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“META-AGILE”</a:t>
              </a:r>
            </a:p>
          </p:txBody>
        </p:sp>
      </p:grpSp>
      <p:sp>
        <p:nvSpPr>
          <p:cNvPr id="4" name="TextBox 3">
            <a:extLst>
              <a:ext uri="{FF2B5EF4-FFF2-40B4-BE49-F238E27FC236}">
                <a16:creationId xmlns:a16="http://schemas.microsoft.com/office/drawing/2014/main" id="{73EDDD7A-7913-6612-5571-10A7037E8819}"/>
              </a:ext>
            </a:extLst>
          </p:cNvPr>
          <p:cNvSpPr txBox="1"/>
          <p:nvPr/>
        </p:nvSpPr>
        <p:spPr>
          <a:xfrm>
            <a:off x="3454747" y="1619487"/>
            <a:ext cx="2114782" cy="2127600"/>
          </a:xfrm>
          <a:prstGeom prst="rect">
            <a:avLst/>
          </a:prstGeom>
          <a:noFill/>
        </p:spPr>
        <p:txBody>
          <a:bodyPr wrap="square" lIns="216000" tIns="0" rIns="0" bIns="0" rtlCol="0" anchor="b" anchorCtr="0">
            <a:spAutoFit/>
          </a:bodyPr>
          <a:lstStyle>
            <a:defPPr>
              <a:defRPr lang="en-US"/>
            </a:defPPr>
            <a:lvl1pPr algn="ctr">
              <a:defRPr sz="1600" b="1"/>
            </a:lvl1pPr>
          </a:lstStyle>
          <a:p>
            <a:pPr algn="l">
              <a:spcAft>
                <a:spcPts val="800"/>
              </a:spcAft>
              <a:defRPr/>
            </a:pPr>
            <a:r>
              <a:rPr lang="en-US" sz="1400">
                <a:gradFill>
                  <a:gsLst>
                    <a:gs pos="0">
                      <a:schemeClr val="accent2"/>
                    </a:gs>
                    <a:gs pos="100000">
                      <a:schemeClr val="accent2">
                        <a:lumMod val="75000"/>
                      </a:schemeClr>
                    </a:gs>
                  </a:gsLst>
                  <a:lin ang="2700000" scaled="0"/>
                </a:gradFill>
                <a:latin typeface="Calibri Bold"/>
                <a:cs typeface="Arial"/>
              </a:rPr>
              <a:t>Chat-Oriented Programming</a:t>
            </a:r>
          </a:p>
          <a:p>
            <a:pPr marL="100800" marR="0" lvl="0" indent="-99450" algn="l" fontAlgn="auto">
              <a:lnSpc>
                <a:spcPct val="100000"/>
              </a:lnSpc>
              <a:spcAft>
                <a:spcPts val="400"/>
              </a:spcAft>
              <a:buClrTx/>
              <a:buSzTx/>
              <a:buFont typeface="Arial" panose="020B0604020202020204" pitchFamily="34" charset="0"/>
              <a:buChar char="•"/>
              <a:tabLst/>
              <a:defRPr/>
            </a:pPr>
            <a:r>
              <a:rPr lang="en-US" sz="1000" b="0">
                <a:solidFill>
                  <a:srgbClr val="FFFFFF"/>
                </a:solidFill>
                <a:latin typeface="Calibri Light" panose="020F0302020204030204" pitchFamily="34" charset="0"/>
                <a:cs typeface="Calibri Light" panose="020F0302020204030204" pitchFamily="34" charset="0"/>
              </a:rPr>
              <a:t>Increasingly chat driven interactions to write code</a:t>
            </a:r>
          </a:p>
          <a:p>
            <a:pPr marL="100800" marR="0" lvl="0" indent="-99450" algn="l" fontAlgn="auto">
              <a:lnSpc>
                <a:spcPct val="100000"/>
              </a:lnSpc>
              <a:spcAft>
                <a:spcPts val="400"/>
              </a:spcAft>
              <a:buClrTx/>
              <a:buSzTx/>
              <a:buFont typeface="Arial" panose="020B0604020202020204" pitchFamily="34" charset="0"/>
              <a:buChar char="•"/>
              <a:tabLst/>
              <a:defRPr/>
            </a:pPr>
            <a:r>
              <a:rPr lang="en-US" sz="1000" b="0">
                <a:solidFill>
                  <a:srgbClr val="FFFFFF"/>
                </a:solidFill>
                <a:latin typeface="Calibri Light" panose="020F0302020204030204" pitchFamily="34" charset="0"/>
                <a:cs typeface="Calibri Light" panose="020F0302020204030204" pitchFamily="34" charset="0"/>
              </a:rPr>
              <a:t>Agents are embedded into current interface</a:t>
            </a:r>
          </a:p>
          <a:p>
            <a:pPr marL="100800" marR="0" lvl="0" indent="-99450" algn="l" fontAlgn="auto">
              <a:lnSpc>
                <a:spcPct val="100000"/>
              </a:lnSpc>
              <a:spcAft>
                <a:spcPts val="400"/>
              </a:spcAft>
              <a:buClrTx/>
              <a:buSzTx/>
              <a:buFont typeface="Arial" panose="020B0604020202020204" pitchFamily="34" charset="0"/>
              <a:buChar char="•"/>
              <a:tabLst/>
              <a:defRPr/>
            </a:pPr>
            <a:r>
              <a:rPr lang="en-US" sz="1000" b="0">
                <a:solidFill>
                  <a:srgbClr val="FFFFFF"/>
                </a:solidFill>
                <a:latin typeface="Calibri Light" panose="020F0302020204030204" pitchFamily="34" charset="0"/>
                <a:cs typeface="Calibri Light" panose="020F0302020204030204" pitchFamily="34" charset="0"/>
              </a:rPr>
              <a:t>Humans are heavily in the loop</a:t>
            </a:r>
          </a:p>
          <a:p>
            <a:pPr marL="100800" marR="0" lvl="0" indent="-99450" algn="l" fontAlgn="auto">
              <a:lnSpc>
                <a:spcPct val="100000"/>
              </a:lnSpc>
              <a:spcBef>
                <a:spcPts val="200"/>
              </a:spcBef>
              <a:spcAft>
                <a:spcPts val="1200"/>
              </a:spcAft>
              <a:buClrTx/>
              <a:buSzTx/>
              <a:buFont typeface="Arial" panose="020B0604020202020204" pitchFamily="34" charset="0"/>
              <a:buChar char="•"/>
              <a:tabLst/>
              <a:defRPr/>
            </a:pPr>
            <a:r>
              <a:rPr lang="en-US" sz="1000" b="0">
                <a:solidFill>
                  <a:srgbClr val="FFFFFF"/>
                </a:solidFill>
                <a:latin typeface="Calibri Light" panose="020F0302020204030204" pitchFamily="34" charset="0"/>
                <a:cs typeface="Calibri Light" panose="020F0302020204030204" pitchFamily="34" charset="0"/>
              </a:rPr>
              <a:t>Vibe-coding as rapid prototyping technique</a:t>
            </a:r>
          </a:p>
          <a:p>
            <a:pPr algn="l">
              <a:defRPr/>
            </a:pPr>
            <a:r>
              <a:rPr kumimoji="0" lang="en-US" sz="1200" b="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Task Length: </a:t>
            </a:r>
            <a:r>
              <a:rPr lang="en-US" sz="1200">
                <a:gradFill>
                  <a:gsLst>
                    <a:gs pos="100000">
                      <a:schemeClr val="accent6">
                        <a:lumMod val="75000"/>
                      </a:schemeClr>
                    </a:gs>
                    <a:gs pos="0">
                      <a:schemeClr val="accent6"/>
                    </a:gs>
                  </a:gsLst>
                  <a:lin ang="2700000" scaled="0"/>
                </a:gradFill>
                <a:latin typeface="+mj-lt"/>
                <a:cs typeface="Calibri Light" panose="020F0302020204030204" pitchFamily="34" charset="0"/>
              </a:rPr>
              <a:t>2 min – 1 hour</a:t>
            </a:r>
          </a:p>
        </p:txBody>
      </p:sp>
      <p:sp>
        <p:nvSpPr>
          <p:cNvPr id="39" name="TextBox 38">
            <a:extLst>
              <a:ext uri="{FF2B5EF4-FFF2-40B4-BE49-F238E27FC236}">
                <a16:creationId xmlns:a16="http://schemas.microsoft.com/office/drawing/2014/main" id="{5D258845-4E14-0E9E-A761-281F4F8377C8}"/>
              </a:ext>
            </a:extLst>
          </p:cNvPr>
          <p:cNvSpPr txBox="1"/>
          <p:nvPr/>
        </p:nvSpPr>
        <p:spPr>
          <a:xfrm>
            <a:off x="7272627" y="1063004"/>
            <a:ext cx="1602782" cy="2242800"/>
          </a:xfrm>
          <a:prstGeom prst="rect">
            <a:avLst/>
          </a:prstGeom>
          <a:noFill/>
        </p:spPr>
        <p:txBody>
          <a:bodyPr wrap="square" lIns="0" tIns="0" rIns="216000" bIns="0" rtlCol="0" anchor="b" anchorCtr="0">
            <a:spAutoFit/>
          </a:bodyPr>
          <a:lstStyle>
            <a:defPPr>
              <a:defRPr lang="en-US"/>
            </a:defPPr>
            <a:lvl1pPr algn="ctr">
              <a:defRPr sz="1600" b="1"/>
            </a:lvl1pPr>
          </a:lstStyle>
          <a:p>
            <a:pPr algn="l">
              <a:spcAft>
                <a:spcPts val="800"/>
              </a:spcAft>
              <a:defRPr/>
            </a:pPr>
            <a:r>
              <a:rPr lang="en-US" sz="1400">
                <a:gradFill>
                  <a:gsLst>
                    <a:gs pos="0">
                      <a:schemeClr val="accent2"/>
                    </a:gs>
                    <a:gs pos="100000">
                      <a:schemeClr val="accent2">
                        <a:lumMod val="75000"/>
                      </a:schemeClr>
                    </a:gs>
                  </a:gsLst>
                  <a:lin ang="2700000" scaled="0"/>
                </a:gradFill>
                <a:latin typeface="Calibri Bold"/>
                <a:cs typeface="Arial"/>
              </a:rPr>
              <a:t>Autonomous AI Workflows</a:t>
            </a:r>
          </a:p>
          <a:p>
            <a:pPr marR="0" lvl="0" algn="l" fontAlgn="auto">
              <a:lnSpc>
                <a:spcPct val="110000"/>
              </a:lnSpc>
              <a:spcAft>
                <a:spcPts val="1200"/>
              </a:spcAft>
              <a:buClrTx/>
              <a:buSzTx/>
              <a:tabLst/>
              <a:defRPr/>
            </a:pPr>
            <a:r>
              <a:rPr lang="en-US" sz="1000" b="0">
                <a:solidFill>
                  <a:srgbClr val="FFFFFF"/>
                </a:solidFill>
                <a:latin typeface="Calibri Light" panose="020F0302020204030204" pitchFamily="34" charset="0"/>
                <a:cs typeface="Calibri Light" panose="020F0302020204030204" pitchFamily="34" charset="0"/>
              </a:rPr>
              <a:t>AI-driven batch workflows to tackle complex tasks like migrating applications from one framework to another, bulk security issues resolution, and automated test coverage</a:t>
            </a:r>
            <a:endParaRPr lang="LID4096" sz="1000" b="0">
              <a:solidFill>
                <a:srgbClr val="FFFFFF"/>
              </a:solidFill>
              <a:latin typeface="Calibri Light" panose="020F0302020204030204" pitchFamily="34" charset="0"/>
              <a:cs typeface="Calibri Light" panose="020F0302020204030204" pitchFamily="34" charset="0"/>
            </a:endParaRPr>
          </a:p>
          <a:p>
            <a:pPr algn="l">
              <a:defRPr/>
            </a:pPr>
            <a:r>
              <a:rPr kumimoji="0" lang="en-US" sz="1200" b="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Task Length: </a:t>
            </a:r>
          </a:p>
          <a:p>
            <a:pPr algn="l">
              <a:defRPr/>
            </a:pPr>
            <a:r>
              <a:rPr lang="ru-RU" sz="1200">
                <a:gradFill>
                  <a:gsLst>
                    <a:gs pos="100000">
                      <a:schemeClr val="accent6">
                        <a:lumMod val="75000"/>
                      </a:schemeClr>
                    </a:gs>
                    <a:gs pos="0">
                      <a:schemeClr val="accent6"/>
                    </a:gs>
                  </a:gsLst>
                  <a:lin ang="2700000" scaled="0"/>
                </a:gradFill>
                <a:latin typeface="+mj-lt"/>
                <a:cs typeface="Calibri Light" panose="020F0302020204030204" pitchFamily="34" charset="0"/>
              </a:rPr>
              <a:t>4 </a:t>
            </a:r>
            <a:r>
              <a:rPr lang="en-US" sz="1200">
                <a:gradFill>
                  <a:gsLst>
                    <a:gs pos="100000">
                      <a:schemeClr val="accent6">
                        <a:lumMod val="75000"/>
                      </a:schemeClr>
                    </a:gs>
                    <a:gs pos="0">
                      <a:schemeClr val="accent6"/>
                    </a:gs>
                  </a:gsLst>
                  <a:lin ang="2700000" scaled="0"/>
                </a:gradFill>
                <a:latin typeface="+mj-lt"/>
                <a:cs typeface="Calibri Light" panose="020F0302020204030204" pitchFamily="34" charset="0"/>
              </a:rPr>
              <a:t>hours – 2 days</a:t>
            </a:r>
          </a:p>
        </p:txBody>
      </p:sp>
      <p:sp>
        <p:nvSpPr>
          <p:cNvPr id="41" name="TextBox 40">
            <a:extLst>
              <a:ext uri="{FF2B5EF4-FFF2-40B4-BE49-F238E27FC236}">
                <a16:creationId xmlns:a16="http://schemas.microsoft.com/office/drawing/2014/main" id="{4BE276B1-7378-0558-98D4-DC72A2ED3CCB}"/>
              </a:ext>
            </a:extLst>
          </p:cNvPr>
          <p:cNvSpPr txBox="1"/>
          <p:nvPr/>
        </p:nvSpPr>
        <p:spPr>
          <a:xfrm>
            <a:off x="9305077" y="204866"/>
            <a:ext cx="1669946" cy="2580194"/>
          </a:xfrm>
          <a:prstGeom prst="rect">
            <a:avLst/>
          </a:prstGeom>
          <a:noFill/>
        </p:spPr>
        <p:txBody>
          <a:bodyPr wrap="square" lIns="0" tIns="0" rIns="216000" bIns="0" rtlCol="0" anchor="t" anchorCtr="0">
            <a:spAutoFit/>
          </a:bodyPr>
          <a:lstStyle>
            <a:defPPr>
              <a:defRPr lang="en-US"/>
            </a:defPPr>
            <a:lvl1pPr algn="ctr">
              <a:defRPr sz="1600" b="1"/>
            </a:lvl1pPr>
          </a:lstStyle>
          <a:p>
            <a:pPr algn="l">
              <a:spcAft>
                <a:spcPts val="800"/>
              </a:spcAft>
              <a:defRPr/>
            </a:pPr>
            <a:r>
              <a:rPr lang="en-US" sz="1400">
                <a:gradFill>
                  <a:gsLst>
                    <a:gs pos="0">
                      <a:schemeClr val="accent2"/>
                    </a:gs>
                    <a:gs pos="100000">
                      <a:schemeClr val="accent2">
                        <a:lumMod val="75000"/>
                      </a:schemeClr>
                    </a:gs>
                  </a:gsLst>
                  <a:lin ang="2700000" scaled="0"/>
                </a:gradFill>
                <a:latin typeface="Calibri Bold"/>
                <a:cs typeface="Arial"/>
              </a:rPr>
              <a:t>Agentic Project Teams</a:t>
            </a:r>
          </a:p>
          <a:p>
            <a:pPr algn="l">
              <a:lnSpc>
                <a:spcPct val="110000"/>
              </a:lnSpc>
              <a:spcAft>
                <a:spcPts val="1200"/>
              </a:spcAft>
              <a:defRPr/>
            </a:pPr>
            <a:r>
              <a:rPr lang="en-US" sz="1000" b="0">
                <a:solidFill>
                  <a:srgbClr val="FFFFFF"/>
                </a:solidFill>
                <a:latin typeface="Calibri Light" panose="020F0302020204030204" pitchFamily="34" charset="0"/>
                <a:cs typeface="Calibri Light" panose="020F0302020204030204" pitchFamily="34" charset="0"/>
              </a:rPr>
              <a:t>Forming fully autonomous AI project teams capable of taking ownership of low to medium complexity backlog items — from refining requirements and breaking down stories to development, testing, and deployment. </a:t>
            </a:r>
            <a:endParaRPr lang="LID4096" sz="1000" b="0">
              <a:solidFill>
                <a:srgbClr val="FFFFFF"/>
              </a:solidFill>
              <a:latin typeface="Calibri Light" panose="020F0302020204030204" pitchFamily="34" charset="0"/>
              <a:cs typeface="Calibri Light" panose="020F0302020204030204" pitchFamily="34" charset="0"/>
            </a:endParaRPr>
          </a:p>
          <a:p>
            <a:pPr algn="l">
              <a:defRPr/>
            </a:pPr>
            <a:r>
              <a:rPr kumimoji="0" lang="en-US" sz="1200" b="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rPr>
              <a:t>Task Length: </a:t>
            </a:r>
            <a:endParaRPr kumimoji="0" lang="ru-RU" sz="1200" b="0" u="none" strike="noStrike" kern="1200" cap="none" spc="0" normalizeH="0" baseline="0" noProof="0">
              <a:ln>
                <a:noFill/>
              </a:ln>
              <a:solidFill>
                <a:schemeClr val="bg1"/>
              </a:solidFill>
              <a:effectLst/>
              <a:uLnTx/>
              <a:uFillTx/>
              <a:latin typeface="Calibri Light" panose="020F0302020204030204" pitchFamily="34" charset="0"/>
              <a:ea typeface="Calibri"/>
              <a:cs typeface="Calibri Light" panose="020F0302020204030204" pitchFamily="34" charset="0"/>
            </a:endParaRPr>
          </a:p>
          <a:p>
            <a:pPr algn="l">
              <a:defRPr/>
            </a:pPr>
            <a:r>
              <a:rPr lang="en-US" sz="1200">
                <a:gradFill>
                  <a:gsLst>
                    <a:gs pos="100000">
                      <a:schemeClr val="accent6">
                        <a:lumMod val="75000"/>
                      </a:schemeClr>
                    </a:gs>
                    <a:gs pos="0">
                      <a:schemeClr val="accent6"/>
                    </a:gs>
                  </a:gsLst>
                  <a:lin ang="2700000" scaled="0"/>
                </a:gradFill>
                <a:latin typeface="+mj-lt"/>
                <a:cs typeface="Calibri Light" panose="020F0302020204030204" pitchFamily="34" charset="0"/>
              </a:rPr>
              <a:t>1 week</a:t>
            </a:r>
          </a:p>
        </p:txBody>
      </p:sp>
      <p:cxnSp>
        <p:nvCxnSpPr>
          <p:cNvPr id="5" name="Straight Connector 4">
            <a:extLst>
              <a:ext uri="{FF2B5EF4-FFF2-40B4-BE49-F238E27FC236}">
                <a16:creationId xmlns:a16="http://schemas.microsoft.com/office/drawing/2014/main" id="{55443497-FD90-29D4-C191-C8602D0E0F71}"/>
              </a:ext>
            </a:extLst>
          </p:cNvPr>
          <p:cNvCxnSpPr>
            <a:cxnSpLocks/>
          </p:cNvCxnSpPr>
          <p:nvPr/>
        </p:nvCxnSpPr>
        <p:spPr>
          <a:xfrm>
            <a:off x="788533" y="2743726"/>
            <a:ext cx="0" cy="1119600"/>
          </a:xfrm>
          <a:prstGeom prst="line">
            <a:avLst/>
          </a:prstGeom>
          <a:solidFill>
            <a:schemeClr val="accent1"/>
          </a:solidFill>
          <a:ln w="12700">
            <a:gradFill>
              <a:gsLst>
                <a:gs pos="0">
                  <a:schemeClr val="accent2">
                    <a:alpha val="70000"/>
                  </a:schemeClr>
                </a:gs>
                <a:gs pos="50000">
                  <a:schemeClr val="accent2">
                    <a:lumMod val="75000"/>
                    <a:alpha val="70000"/>
                  </a:schemeClr>
                </a:gs>
                <a:gs pos="100000">
                  <a:schemeClr val="accent4">
                    <a:alpha val="70000"/>
                  </a:schemeClr>
                </a:gs>
              </a:gsLst>
              <a:lin ang="2700000" scaled="0"/>
            </a:gradFill>
          </a:ln>
          <a:effectLst/>
        </p:spPr>
      </p:cxnSp>
      <p:cxnSp>
        <p:nvCxnSpPr>
          <p:cNvPr id="9" name="Straight Connector 8">
            <a:extLst>
              <a:ext uri="{FF2B5EF4-FFF2-40B4-BE49-F238E27FC236}">
                <a16:creationId xmlns:a16="http://schemas.microsoft.com/office/drawing/2014/main" id="{851076C3-1E65-1A39-8123-AF5C885BD9D5}"/>
              </a:ext>
            </a:extLst>
          </p:cNvPr>
          <p:cNvCxnSpPr>
            <a:cxnSpLocks/>
            <a:endCxn id="22" idx="3"/>
          </p:cNvCxnSpPr>
          <p:nvPr/>
        </p:nvCxnSpPr>
        <p:spPr>
          <a:xfrm flipH="1">
            <a:off x="788048" y="3905057"/>
            <a:ext cx="485" cy="679623"/>
          </a:xfrm>
          <a:prstGeom prst="line">
            <a:avLst/>
          </a:prstGeom>
          <a:solidFill>
            <a:schemeClr val="accent1"/>
          </a:solidFill>
          <a:ln w="9525">
            <a:solidFill>
              <a:schemeClr val="tx1">
                <a:lumMod val="65000"/>
                <a:lumOff val="35000"/>
              </a:schemeClr>
            </a:solidFill>
            <a:prstDash val="lgDash"/>
          </a:ln>
          <a:effectLst/>
        </p:spPr>
      </p:cxnSp>
      <p:cxnSp>
        <p:nvCxnSpPr>
          <p:cNvPr id="13" name="Straight Connector 12">
            <a:extLst>
              <a:ext uri="{FF2B5EF4-FFF2-40B4-BE49-F238E27FC236}">
                <a16:creationId xmlns:a16="http://schemas.microsoft.com/office/drawing/2014/main" id="{BE61B3B8-B75B-3B4C-1646-B32D0F359100}"/>
              </a:ext>
            </a:extLst>
          </p:cNvPr>
          <p:cNvCxnSpPr>
            <a:cxnSpLocks/>
          </p:cNvCxnSpPr>
          <p:nvPr/>
        </p:nvCxnSpPr>
        <p:spPr>
          <a:xfrm>
            <a:off x="3445686" y="1619487"/>
            <a:ext cx="0" cy="2127600"/>
          </a:xfrm>
          <a:prstGeom prst="line">
            <a:avLst/>
          </a:prstGeom>
          <a:solidFill>
            <a:schemeClr val="accent1"/>
          </a:solidFill>
          <a:ln w="12700">
            <a:gradFill>
              <a:gsLst>
                <a:gs pos="0">
                  <a:schemeClr val="accent2">
                    <a:alpha val="70000"/>
                  </a:schemeClr>
                </a:gs>
                <a:gs pos="50000">
                  <a:schemeClr val="accent2">
                    <a:lumMod val="75000"/>
                    <a:alpha val="70000"/>
                  </a:schemeClr>
                </a:gs>
                <a:gs pos="100000">
                  <a:schemeClr val="accent4">
                    <a:alpha val="70000"/>
                  </a:schemeClr>
                </a:gs>
              </a:gsLst>
              <a:lin ang="2700000" scaled="0"/>
            </a:gradFill>
          </a:ln>
          <a:effectLst/>
        </p:spPr>
      </p:cxnSp>
      <p:cxnSp>
        <p:nvCxnSpPr>
          <p:cNvPr id="45" name="Straight Connector 44">
            <a:extLst>
              <a:ext uri="{FF2B5EF4-FFF2-40B4-BE49-F238E27FC236}">
                <a16:creationId xmlns:a16="http://schemas.microsoft.com/office/drawing/2014/main" id="{2EC5270D-120F-9798-DC41-057A6A57DCDF}"/>
              </a:ext>
            </a:extLst>
          </p:cNvPr>
          <p:cNvCxnSpPr>
            <a:cxnSpLocks/>
          </p:cNvCxnSpPr>
          <p:nvPr/>
        </p:nvCxnSpPr>
        <p:spPr>
          <a:xfrm>
            <a:off x="10978793" y="204866"/>
            <a:ext cx="0" cy="1950752"/>
          </a:xfrm>
          <a:prstGeom prst="line">
            <a:avLst/>
          </a:prstGeom>
          <a:solidFill>
            <a:schemeClr val="accent1"/>
          </a:solidFill>
          <a:ln w="12700">
            <a:gradFill>
              <a:gsLst>
                <a:gs pos="0">
                  <a:schemeClr val="accent2">
                    <a:alpha val="70000"/>
                  </a:schemeClr>
                </a:gs>
                <a:gs pos="50000">
                  <a:schemeClr val="accent2">
                    <a:lumMod val="75000"/>
                    <a:alpha val="70000"/>
                  </a:schemeClr>
                </a:gs>
                <a:gs pos="100000">
                  <a:schemeClr val="accent4">
                    <a:alpha val="70000"/>
                  </a:schemeClr>
                </a:gs>
              </a:gsLst>
              <a:lin ang="2700000" scaled="0"/>
            </a:gradFill>
          </a:ln>
          <a:effectLst/>
        </p:spPr>
      </p:cxnSp>
    </p:spTree>
    <p:extLst>
      <p:ext uri="{BB962C8B-B14F-4D97-AF65-F5344CB8AC3E}">
        <p14:creationId xmlns:p14="http://schemas.microsoft.com/office/powerpoint/2010/main" val="3078721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4" grpId="0" animBg="1"/>
      <p:bldP spid="25" grpId="0" animBg="1"/>
      <p:bldP spid="26" grpId="0" animBg="1"/>
      <p:bldP spid="27" grpId="0" animBg="1"/>
      <p:bldP spid="28"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1A9E26EC-2E1E-3733-77DC-A14F516185B6}"/>
              </a:ext>
            </a:extLst>
          </p:cNvPr>
          <p:cNvSpPr txBox="1"/>
          <p:nvPr/>
        </p:nvSpPr>
        <p:spPr>
          <a:xfrm>
            <a:off x="13060907" y="-464024"/>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kumimoji="0" lang="en-DE" sz="1200" b="0" i="0" u="none" strike="noStrike" kern="1200" cap="none" spc="0" normalizeH="0" baseline="0" noProof="0" err="1">
              <a:ln>
                <a:noFill/>
              </a:ln>
              <a:solidFill>
                <a:srgbClr val="000000"/>
              </a:solidFill>
              <a:effectLst/>
              <a:uLnTx/>
              <a:uFillTx/>
              <a:latin typeface="Calibri"/>
              <a:ea typeface="Human Sans" charset="0"/>
              <a:cs typeface="Human Sans" charset="0"/>
            </a:endParaRPr>
          </a:p>
        </p:txBody>
      </p:sp>
      <p:pic>
        <p:nvPicPr>
          <p:cNvPr id="12" name="Picture 2" descr="EBSCO FOLIO | EBSCO">
            <a:extLst>
              <a:ext uri="{FF2B5EF4-FFF2-40B4-BE49-F238E27FC236}">
                <a16:creationId xmlns:a16="http://schemas.microsoft.com/office/drawing/2014/main" id="{BB595AC3-D69C-3C1E-B792-4A252F6319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40767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upporting Open Source Technology for Libraries | EBSCO">
            <a:extLst>
              <a:ext uri="{FF2B5EF4-FFF2-40B4-BE49-F238E27FC236}">
                <a16:creationId xmlns:a16="http://schemas.microsoft.com/office/drawing/2014/main" id="{2B519C43-8801-8312-DD50-D1BC818CF0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3282696" y="3113217"/>
            <a:ext cx="791609" cy="315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Lenovo Official US Site | Laptops, PCs, Tablets &amp; Servers | Lenovo US">
            <a:extLst>
              <a:ext uri="{FF2B5EF4-FFF2-40B4-BE49-F238E27FC236}">
                <a16:creationId xmlns:a16="http://schemas.microsoft.com/office/drawing/2014/main" id="{B7AC85F4-3941-AC10-C3F3-56C81904E5A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40700" y="0"/>
            <a:ext cx="4064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Who We Are | Lenovo US">
            <a:extLst>
              <a:ext uri="{FF2B5EF4-FFF2-40B4-BE49-F238E27FC236}">
                <a16:creationId xmlns:a16="http://schemas.microsoft.com/office/drawing/2014/main" id="{B6A9C39C-27F5-98D6-B5C3-708B7C94158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1417447" y="3167871"/>
            <a:ext cx="783697" cy="2611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Skyler Predictive Maintenance Hardware and Dashboard with Industrial Equipment in the Background  ">
            <a:extLst>
              <a:ext uri="{FF2B5EF4-FFF2-40B4-BE49-F238E27FC236}">
                <a16:creationId xmlns:a16="http://schemas.microsoft.com/office/drawing/2014/main" id="{A8801344-201A-FF76-A3D2-E44078F82B6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076700" y="0"/>
            <a:ext cx="4064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47B1670-5ACD-B787-B697-0B647B6AD8B4}"/>
              </a:ext>
            </a:extLst>
          </p:cNvPr>
          <p:cNvSpPr/>
          <p:nvPr/>
        </p:nvSpPr>
        <p:spPr bwMode="auto">
          <a:xfrm>
            <a:off x="209979" y="5734890"/>
            <a:ext cx="1624755" cy="457200"/>
          </a:xfrm>
          <a:prstGeom prst="roundRect">
            <a:avLst>
              <a:gd name="adj" fmla="val 50000"/>
            </a:avLst>
          </a:prstGeom>
          <a:noFill/>
          <a:ln w="15875">
            <a:noFill/>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20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20% </a:t>
            </a:r>
            <a:r>
              <a:rPr kumimoji="0" lang="en-US"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faster</a:t>
            </a:r>
            <a:endParaRPr kumimoji="0" lang="ru-RU" sz="1800" b="1"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than manual automation</a:t>
            </a:r>
          </a:p>
        </p:txBody>
      </p:sp>
      <p:sp>
        <p:nvSpPr>
          <p:cNvPr id="31" name="Rounded Rectangle 30">
            <a:extLst>
              <a:ext uri="{FF2B5EF4-FFF2-40B4-BE49-F238E27FC236}">
                <a16:creationId xmlns:a16="http://schemas.microsoft.com/office/drawing/2014/main" id="{9AA0569F-4B9C-3FFB-C568-2161219AFD50}"/>
              </a:ext>
            </a:extLst>
          </p:cNvPr>
          <p:cNvSpPr/>
          <p:nvPr/>
        </p:nvSpPr>
        <p:spPr bwMode="auto">
          <a:xfrm>
            <a:off x="1852694" y="5734890"/>
            <a:ext cx="1624755" cy="457200"/>
          </a:xfrm>
          <a:prstGeom prst="roundRect">
            <a:avLst>
              <a:gd name="adj" fmla="val 50000"/>
            </a:avLst>
          </a:prstGeom>
          <a:noFill/>
          <a:ln w="15875">
            <a:noFill/>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ru-RU" sz="20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35</a:t>
            </a:r>
            <a:r>
              <a:rPr kumimoji="0" lang="en-US" sz="20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 </a:t>
            </a:r>
            <a:r>
              <a:rPr kumimoji="0" lang="en-US"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cheaper</a:t>
            </a:r>
            <a:endParaRPr kumimoji="0" lang="ru-RU"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than classical team</a:t>
            </a:r>
          </a:p>
        </p:txBody>
      </p:sp>
      <p:sp>
        <p:nvSpPr>
          <p:cNvPr id="32" name="Rounded Rectangle 31">
            <a:extLst>
              <a:ext uri="{FF2B5EF4-FFF2-40B4-BE49-F238E27FC236}">
                <a16:creationId xmlns:a16="http://schemas.microsoft.com/office/drawing/2014/main" id="{18F0FEEB-4F2A-E60A-B644-6FE52BB836A7}"/>
              </a:ext>
            </a:extLst>
          </p:cNvPr>
          <p:cNvSpPr/>
          <p:nvPr/>
        </p:nvSpPr>
        <p:spPr bwMode="auto">
          <a:xfrm>
            <a:off x="4300925" y="5734890"/>
            <a:ext cx="1879006" cy="457200"/>
          </a:xfrm>
          <a:prstGeom prst="roundRect">
            <a:avLst>
              <a:gd name="adj" fmla="val 50000"/>
            </a:avLst>
          </a:prstGeom>
          <a:noFill/>
          <a:ln w="15875">
            <a:noFill/>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20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+65% </a:t>
            </a:r>
            <a:r>
              <a:rPr kumimoji="0" lang="en-US"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coverage</a:t>
            </a:r>
            <a:endParaRPr kumimoji="0" lang="ru-RU"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on critical path for 2 months</a:t>
            </a:r>
          </a:p>
        </p:txBody>
      </p:sp>
      <p:sp>
        <p:nvSpPr>
          <p:cNvPr id="34" name="Rounded Rectangle 33">
            <a:extLst>
              <a:ext uri="{FF2B5EF4-FFF2-40B4-BE49-F238E27FC236}">
                <a16:creationId xmlns:a16="http://schemas.microsoft.com/office/drawing/2014/main" id="{BBA09369-7EF3-51B4-A371-7FBE28DC1BEE}"/>
              </a:ext>
            </a:extLst>
          </p:cNvPr>
          <p:cNvSpPr/>
          <p:nvPr/>
        </p:nvSpPr>
        <p:spPr bwMode="auto">
          <a:xfrm>
            <a:off x="6142862" y="5734890"/>
            <a:ext cx="1624755" cy="457200"/>
          </a:xfrm>
          <a:prstGeom prst="roundRect">
            <a:avLst>
              <a:gd name="adj" fmla="val 50000"/>
            </a:avLst>
          </a:prstGeom>
          <a:noFill/>
          <a:ln w="15875">
            <a:noFill/>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ru-RU" sz="20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3</a:t>
            </a:r>
            <a:r>
              <a:rPr kumimoji="0" lang="en-US" sz="20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0% </a:t>
            </a:r>
            <a:r>
              <a:rPr kumimoji="0" lang="en-US"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faster</a:t>
            </a:r>
            <a:endParaRPr kumimoji="0" lang="ru-RU"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regression testing cycles</a:t>
            </a:r>
          </a:p>
        </p:txBody>
      </p:sp>
      <p:sp>
        <p:nvSpPr>
          <p:cNvPr id="37" name="Rounded Rectangle 36">
            <a:extLst>
              <a:ext uri="{FF2B5EF4-FFF2-40B4-BE49-F238E27FC236}">
                <a16:creationId xmlns:a16="http://schemas.microsoft.com/office/drawing/2014/main" id="{0481B7E7-B433-B93A-01F1-3901E963C326}"/>
              </a:ext>
            </a:extLst>
          </p:cNvPr>
          <p:cNvSpPr/>
          <p:nvPr/>
        </p:nvSpPr>
        <p:spPr bwMode="auto">
          <a:xfrm>
            <a:off x="8361824" y="5734890"/>
            <a:ext cx="1624755" cy="457200"/>
          </a:xfrm>
          <a:prstGeom prst="roundRect">
            <a:avLst>
              <a:gd name="adj" fmla="val 50000"/>
            </a:avLst>
          </a:prstGeom>
          <a:noFill/>
          <a:ln w="15875">
            <a:noFill/>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20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40% </a:t>
            </a:r>
            <a:r>
              <a:rPr kumimoji="0" lang="en-US"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rPr>
              <a:t>less time</a:t>
            </a:r>
            <a:endParaRPr kumimoji="0" lang="ru-RU"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panose="020F0502020204030204" pitchFamily="34" charset="0"/>
              <a:ea typeface="Calibri"/>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on test cases operations</a:t>
            </a:r>
          </a:p>
        </p:txBody>
      </p:sp>
      <p:sp>
        <p:nvSpPr>
          <p:cNvPr id="43" name="Rounded Rectangle 42">
            <a:extLst>
              <a:ext uri="{FF2B5EF4-FFF2-40B4-BE49-F238E27FC236}">
                <a16:creationId xmlns:a16="http://schemas.microsoft.com/office/drawing/2014/main" id="{CB9AFBDD-B9A5-9D08-8EF4-663AD15D4C27}"/>
              </a:ext>
            </a:extLst>
          </p:cNvPr>
          <p:cNvSpPr/>
          <p:nvPr/>
        </p:nvSpPr>
        <p:spPr bwMode="auto">
          <a:xfrm>
            <a:off x="9986579" y="5822939"/>
            <a:ext cx="2093661" cy="457200"/>
          </a:xfrm>
          <a:prstGeom prst="roundRect">
            <a:avLst>
              <a:gd name="adj" fmla="val 50000"/>
            </a:avLst>
          </a:prstGeom>
          <a:noFill/>
          <a:ln w="15875">
            <a:noFill/>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ru-RU" sz="20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a:ea typeface="Calibri"/>
                <a:cs typeface="Arial"/>
              </a:rPr>
              <a:t>3</a:t>
            </a:r>
            <a:r>
              <a:rPr kumimoji="0" lang="en-US" sz="20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a:ea typeface="Calibri"/>
                <a:cs typeface="Arial"/>
              </a:rPr>
              <a:t>0% </a:t>
            </a:r>
            <a:r>
              <a:rPr kumimoji="0" lang="en-US"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a:ea typeface="Calibri"/>
                <a:cs typeface="Arial"/>
              </a:rPr>
              <a:t>less time</a:t>
            </a:r>
            <a:endParaRPr kumimoji="0" lang="ru-RU" sz="1800" b="1" i="0" u="none" strike="noStrike" kern="1200" cap="none" spc="0" normalizeH="0" baseline="0" noProof="0">
              <a:ln>
                <a:noFill/>
              </a:ln>
              <a:gradFill>
                <a:gsLst>
                  <a:gs pos="0">
                    <a:srgbClr val="418DFF"/>
                  </a:gs>
                  <a:gs pos="49000">
                    <a:srgbClr val="418DFF">
                      <a:lumMod val="75000"/>
                    </a:srgbClr>
                  </a:gs>
                  <a:gs pos="99000">
                    <a:srgbClr val="8353D2">
                      <a:lumMod val="75000"/>
                    </a:srgbClr>
                  </a:gs>
                </a:gsLst>
                <a:lin ang="3000000" scaled="0"/>
              </a:gradFill>
              <a:effectLst/>
              <a:uLnTx/>
              <a:uFillTx/>
              <a:latin typeface="Calibri"/>
              <a:ea typeface="Calibri"/>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on maintenance of automated scripts</a:t>
            </a:r>
          </a:p>
        </p:txBody>
      </p:sp>
      <p:sp>
        <p:nvSpPr>
          <p:cNvPr id="2" name="Text Placeholder 4">
            <a:extLst>
              <a:ext uri="{FF2B5EF4-FFF2-40B4-BE49-F238E27FC236}">
                <a16:creationId xmlns:a16="http://schemas.microsoft.com/office/drawing/2014/main" id="{3446CBA9-831F-F5C1-1927-C3181378DEC1}"/>
              </a:ext>
            </a:extLst>
          </p:cNvPr>
          <p:cNvSpPr txBox="1">
            <a:spLocks/>
          </p:cNvSpPr>
          <p:nvPr/>
        </p:nvSpPr>
        <p:spPr>
          <a:xfrm>
            <a:off x="14680" y="3958174"/>
            <a:ext cx="4059625" cy="1634165"/>
          </a:xfrm>
          <a:prstGeom prst="rect">
            <a:avLst/>
          </a:prstGeom>
        </p:spPr>
        <p:txBody>
          <a:bodyPr lIns="288000" tIns="0" rIns="28800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600" b="0" i="0" kern="1200">
                <a:solidFill>
                  <a:schemeClr val="tx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EBSCO Folio is an open-source Library Service Platform. It supports core library management functionality across domains including circulation, cataloging, acquisitions and electronic resource management. </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Goal: </a:t>
            </a: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Automate 1000 end-to-end UI test cases to increase automated tests coverage and reduce test cycle time.</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Solution: </a:t>
            </a: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EPAM proposed to use AI for test case automation to increase speed and reduce cost of implementation</a:t>
            </a:r>
          </a:p>
        </p:txBody>
      </p:sp>
      <p:sp>
        <p:nvSpPr>
          <p:cNvPr id="3" name="Text Placeholder 4">
            <a:extLst>
              <a:ext uri="{FF2B5EF4-FFF2-40B4-BE49-F238E27FC236}">
                <a16:creationId xmlns:a16="http://schemas.microsoft.com/office/drawing/2014/main" id="{3190FFC7-DAC4-68B5-5959-58714CD403F8}"/>
              </a:ext>
            </a:extLst>
          </p:cNvPr>
          <p:cNvSpPr txBox="1">
            <a:spLocks/>
          </p:cNvSpPr>
          <p:nvPr/>
        </p:nvSpPr>
        <p:spPr>
          <a:xfrm>
            <a:off x="4093385" y="3958174"/>
            <a:ext cx="4059625" cy="1634165"/>
          </a:xfrm>
          <a:prstGeom prst="rect">
            <a:avLst/>
          </a:prstGeom>
        </p:spPr>
        <p:txBody>
          <a:bodyPr lIns="288000" tIns="0" rIns="28800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600" b="0" i="0" kern="1200">
                <a:solidFill>
                  <a:schemeClr val="tx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The client has an industrial equipment monitoring and planning platform designed to provide insights and tools to prevent unplanned downtimes.</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Goal: </a:t>
            </a:r>
            <a:r>
              <a:rPr kumimoji="0" lang="en-US" sz="11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Swiftly increase tests automation code coverage, while maintaining high quality of code and short test cycles.</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Solution: </a:t>
            </a:r>
            <a:r>
              <a:rPr kumimoji="0" lang="en-US" sz="11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EPAM implemented set of Assistants for engineers to analyze, script and review automated tests. Final quality gate is human review to review implementation</a:t>
            </a:r>
          </a:p>
        </p:txBody>
      </p:sp>
      <p:sp>
        <p:nvSpPr>
          <p:cNvPr id="4" name="Text Placeholder 4">
            <a:extLst>
              <a:ext uri="{FF2B5EF4-FFF2-40B4-BE49-F238E27FC236}">
                <a16:creationId xmlns:a16="http://schemas.microsoft.com/office/drawing/2014/main" id="{1A2E7B32-5771-4BBC-9577-F089F603D57E}"/>
              </a:ext>
            </a:extLst>
          </p:cNvPr>
          <p:cNvSpPr txBox="1">
            <a:spLocks/>
          </p:cNvSpPr>
          <p:nvPr/>
        </p:nvSpPr>
        <p:spPr>
          <a:xfrm>
            <a:off x="8160059" y="3958174"/>
            <a:ext cx="4059625" cy="1634165"/>
          </a:xfrm>
          <a:prstGeom prst="rect">
            <a:avLst/>
          </a:prstGeom>
        </p:spPr>
        <p:txBody>
          <a:bodyPr lIns="288000" tIns="0" rIns="28800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600" b="0" i="0" kern="1200">
                <a:solidFill>
                  <a:schemeClr val="tx1"/>
                </a:solidFill>
                <a:latin typeface="+mn-lt"/>
                <a:ea typeface="Calibri" panose="020F0502020204030204" pitchFamily="34" charset="0"/>
                <a:cs typeface="Calibri" panose="020F0502020204030204" pitchFamily="34" charset="0"/>
              </a:defRPr>
            </a:lvl1pPr>
            <a:lvl2pPr marL="253800" indent="-252000" algn="l" defTabSz="914400" rtl="0" eaLnBrk="1" latinLnBrk="0" hangingPunct="1">
              <a:lnSpc>
                <a:spcPct val="100000"/>
              </a:lnSpc>
              <a:spcBef>
                <a:spcPts val="600"/>
              </a:spcBef>
              <a:spcAft>
                <a:spcPts val="600"/>
              </a:spcAft>
              <a:buClr>
                <a:schemeClr val="tx1"/>
              </a:buClr>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2pPr>
            <a:lvl3pPr marL="504000" indent="-252000" algn="l" defTabSz="914400" rtl="0" eaLnBrk="1" latinLnBrk="0" hangingPunct="1">
              <a:lnSpc>
                <a:spcPct val="100000"/>
              </a:lnSpc>
              <a:spcBef>
                <a:spcPts val="600"/>
              </a:spcBef>
              <a:spcAft>
                <a:spcPts val="600"/>
              </a:spcAft>
              <a:buFont typeface="Courier New" panose="02070309020205020404" pitchFamily="49" charset="0"/>
              <a:buChar char="o"/>
              <a:defRPr sz="14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6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Lenovo order fulfillment is an API first service to fulfill product orders from Lenovo and partners like Norton and Dropbox</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Goal: </a:t>
            </a: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improve productivity of QAs by augmenting creation and updating of test cases and automated tests using GenAI</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Solution: </a:t>
            </a:r>
            <a:r>
              <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EPAM Implemented AI Agent that reads the swagger specs and create/updates tests cases based on changes, as well as making changes in automated tests and propose the pull request(s) with updates</a:t>
            </a:r>
          </a:p>
        </p:txBody>
      </p:sp>
      <p:sp>
        <p:nvSpPr>
          <p:cNvPr id="5" name="TextBox 4">
            <a:extLst>
              <a:ext uri="{FF2B5EF4-FFF2-40B4-BE49-F238E27FC236}">
                <a16:creationId xmlns:a16="http://schemas.microsoft.com/office/drawing/2014/main" id="{33550A8C-543B-7107-4732-C8EE89357DE8}"/>
              </a:ext>
            </a:extLst>
          </p:cNvPr>
          <p:cNvSpPr txBox="1"/>
          <p:nvPr/>
        </p:nvSpPr>
        <p:spPr>
          <a:xfrm>
            <a:off x="-1" y="3603227"/>
            <a:ext cx="4074305" cy="246221"/>
          </a:xfrm>
          <a:prstGeom prst="rect">
            <a:avLst/>
          </a:prstGeom>
        </p:spPr>
        <p:txBody>
          <a:bodyPr wrap="square" lIns="288000" tIns="0" rIns="288000" bIns="0" rtlCol="0" anchor="b">
            <a:spAutoFit/>
          </a:bodyPr>
          <a:lstStyle>
            <a:defPPr>
              <a:defRPr lang="en-US"/>
            </a:defPPr>
            <a:lvl1pPr>
              <a:spcAft>
                <a:spcPts val="600"/>
              </a:spcAft>
              <a:defRPr b="1">
                <a:gradFill>
                  <a:gsLst>
                    <a:gs pos="0">
                      <a:schemeClr val="accent2"/>
                    </a:gs>
                    <a:gs pos="100000">
                      <a:schemeClr val="accent4">
                        <a:lumMod val="75000"/>
                      </a:schemeClr>
                    </a:gs>
                  </a:gsLst>
                  <a:lin ang="1200000" scaled="0"/>
                </a:gra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0">
                      <a:srgbClr val="418DFF"/>
                    </a:gs>
                    <a:gs pos="100000">
                      <a:srgbClr val="8353D2">
                        <a:lumMod val="75000"/>
                      </a:srgbClr>
                    </a:gs>
                  </a:gsLst>
                  <a:lin ang="1200000" scaled="0"/>
                </a:gradFill>
                <a:effectLst/>
                <a:uLnTx/>
                <a:uFillTx/>
                <a:latin typeface="Calibri" panose="020F0502020204030204" pitchFamily="34" charset="0"/>
                <a:ea typeface="Calibri"/>
                <a:cs typeface="Calibri" panose="020F0502020204030204" pitchFamily="34" charset="0"/>
              </a:rPr>
              <a:t>Using GenAI to reduce technical debt</a:t>
            </a:r>
            <a:endParaRPr kumimoji="0" lang="en-GE" sz="1600" b="1" i="0" u="none" strike="noStrike" kern="1200" cap="none" spc="0" normalizeH="0" baseline="0" noProof="0">
              <a:ln>
                <a:noFill/>
              </a:ln>
              <a:gradFill>
                <a:gsLst>
                  <a:gs pos="0">
                    <a:srgbClr val="418DFF"/>
                  </a:gs>
                  <a:gs pos="100000">
                    <a:srgbClr val="8353D2">
                      <a:lumMod val="75000"/>
                    </a:srgbClr>
                  </a:gs>
                </a:gsLst>
                <a:lin ang="1200000" scaled="0"/>
              </a:gradFill>
              <a:effectLst/>
              <a:uLnTx/>
              <a:uFillTx/>
              <a:latin typeface="Calibri" panose="020F0502020204030204" pitchFamily="34" charset="0"/>
              <a:ea typeface="Calibri"/>
              <a:cs typeface="Calibri" panose="020F0502020204030204" pitchFamily="34" charset="0"/>
            </a:endParaRPr>
          </a:p>
        </p:txBody>
      </p:sp>
      <p:sp>
        <p:nvSpPr>
          <p:cNvPr id="6" name="TextBox 5">
            <a:extLst>
              <a:ext uri="{FF2B5EF4-FFF2-40B4-BE49-F238E27FC236}">
                <a16:creationId xmlns:a16="http://schemas.microsoft.com/office/drawing/2014/main" id="{BC4CE973-A1A1-BE12-E648-DF54062C8A2E}"/>
              </a:ext>
            </a:extLst>
          </p:cNvPr>
          <p:cNvSpPr txBox="1"/>
          <p:nvPr/>
        </p:nvSpPr>
        <p:spPr>
          <a:xfrm>
            <a:off x="4078704" y="3603227"/>
            <a:ext cx="4074305" cy="246221"/>
          </a:xfrm>
          <a:prstGeom prst="rect">
            <a:avLst/>
          </a:prstGeom>
        </p:spPr>
        <p:txBody>
          <a:bodyPr wrap="square" lIns="288000" tIns="0" rIns="288000" bIns="0" rtlCol="0" anchor="b">
            <a:spAutoFit/>
          </a:bodyPr>
          <a:lstStyle>
            <a:defPPr>
              <a:defRPr lang="en-US"/>
            </a:defPPr>
            <a:lvl1pPr>
              <a:spcAft>
                <a:spcPts val="600"/>
              </a:spcAft>
              <a:defRPr b="1">
                <a:gradFill>
                  <a:gsLst>
                    <a:gs pos="0">
                      <a:schemeClr val="accent2"/>
                    </a:gs>
                    <a:gs pos="100000">
                      <a:schemeClr val="accent4">
                        <a:lumMod val="75000"/>
                      </a:schemeClr>
                    </a:gs>
                  </a:gsLst>
                  <a:lin ang="1200000" scaled="0"/>
                </a:gra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0">
                      <a:srgbClr val="418DFF"/>
                    </a:gs>
                    <a:gs pos="100000">
                      <a:srgbClr val="8353D2">
                        <a:lumMod val="75000"/>
                      </a:srgbClr>
                    </a:gs>
                  </a:gsLst>
                  <a:lin ang="1200000" scaled="0"/>
                </a:gradFill>
                <a:effectLst/>
                <a:uLnTx/>
                <a:uFillTx/>
                <a:latin typeface="Calibri" panose="020F0502020204030204" pitchFamily="34" charset="0"/>
                <a:ea typeface="Calibri"/>
                <a:cs typeface="Calibri" panose="020F0502020204030204" pitchFamily="34" charset="0"/>
              </a:rPr>
              <a:t>Increate test automation coverage</a:t>
            </a:r>
          </a:p>
        </p:txBody>
      </p:sp>
      <p:sp>
        <p:nvSpPr>
          <p:cNvPr id="7" name="TextBox 6">
            <a:extLst>
              <a:ext uri="{FF2B5EF4-FFF2-40B4-BE49-F238E27FC236}">
                <a16:creationId xmlns:a16="http://schemas.microsoft.com/office/drawing/2014/main" id="{CFA5E3D0-3C11-D7E8-CD17-8525AFF242AE}"/>
              </a:ext>
            </a:extLst>
          </p:cNvPr>
          <p:cNvSpPr txBox="1"/>
          <p:nvPr/>
        </p:nvSpPr>
        <p:spPr>
          <a:xfrm>
            <a:off x="8145378" y="3603227"/>
            <a:ext cx="4074305" cy="246221"/>
          </a:xfrm>
          <a:prstGeom prst="rect">
            <a:avLst/>
          </a:prstGeom>
        </p:spPr>
        <p:txBody>
          <a:bodyPr wrap="square" lIns="288000" tIns="0" rIns="288000" bIns="0" rtlCol="0" anchor="b">
            <a:spAutoFit/>
          </a:bodyPr>
          <a:lstStyle>
            <a:defPPr>
              <a:defRPr lang="en-US"/>
            </a:defPPr>
            <a:lvl1pPr>
              <a:spcAft>
                <a:spcPts val="600"/>
              </a:spcAft>
              <a:defRPr b="1">
                <a:gradFill>
                  <a:gsLst>
                    <a:gs pos="0">
                      <a:schemeClr val="accent2"/>
                    </a:gs>
                    <a:gs pos="100000">
                      <a:schemeClr val="accent4">
                        <a:lumMod val="75000"/>
                      </a:schemeClr>
                    </a:gs>
                  </a:gsLst>
                  <a:lin ang="1200000" scaled="0"/>
                </a:gra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0">
                      <a:srgbClr val="418DFF"/>
                    </a:gs>
                    <a:gs pos="100000">
                      <a:srgbClr val="8353D2">
                        <a:lumMod val="75000"/>
                      </a:srgbClr>
                    </a:gs>
                  </a:gsLst>
                  <a:lin ang="1200000" scaled="0"/>
                </a:gradFill>
                <a:effectLst/>
                <a:uLnTx/>
                <a:uFillTx/>
                <a:latin typeface="Calibri"/>
                <a:ea typeface="Calibri"/>
                <a:cs typeface="Arial"/>
              </a:rPr>
              <a:t>Augmenting testing with Gen AI</a:t>
            </a:r>
          </a:p>
        </p:txBody>
      </p:sp>
      <p:sp>
        <p:nvSpPr>
          <p:cNvPr id="9" name="Rectangle 8">
            <a:extLst>
              <a:ext uri="{FF2B5EF4-FFF2-40B4-BE49-F238E27FC236}">
                <a16:creationId xmlns:a16="http://schemas.microsoft.com/office/drawing/2014/main" id="{3E336906-B0B4-4BA9-CA1F-DB4A2659DBC3}"/>
              </a:ext>
            </a:extLst>
          </p:cNvPr>
          <p:cNvSpPr/>
          <p:nvPr/>
        </p:nvSpPr>
        <p:spPr bwMode="auto">
          <a:xfrm>
            <a:off x="4061935" y="10632"/>
            <a:ext cx="4086434" cy="3429000"/>
          </a:xfrm>
          <a:prstGeom prst="rect">
            <a:avLst/>
          </a:prstGeom>
          <a:gradFill flip="none" rotWithShape="1">
            <a:gsLst>
              <a:gs pos="0">
                <a:schemeClr val="accent1">
                  <a:lumMod val="5000"/>
                  <a:lumOff val="95000"/>
                  <a:alpha val="0"/>
                </a:schemeClr>
              </a:gs>
              <a:gs pos="100000">
                <a:schemeClr val="tx1">
                  <a:alpha val="77000"/>
                </a:schemeClr>
              </a:gs>
            </a:gsLst>
            <a:lin ang="5400000" scaled="1"/>
            <a:tileRect/>
          </a:gradFill>
          <a:ln>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8" name="TextBox 7">
            <a:extLst>
              <a:ext uri="{FF2B5EF4-FFF2-40B4-BE49-F238E27FC236}">
                <a16:creationId xmlns:a16="http://schemas.microsoft.com/office/drawing/2014/main" id="{253CA1BC-8748-CD63-ED89-CED47C6F002F}"/>
              </a:ext>
            </a:extLst>
          </p:cNvPr>
          <p:cNvSpPr txBox="1"/>
          <p:nvPr/>
        </p:nvSpPr>
        <p:spPr>
          <a:xfrm>
            <a:off x="5405714" y="3211814"/>
            <a:ext cx="2956110" cy="160813"/>
          </a:xfrm>
          <a:prstGeom prst="rect">
            <a:avLst/>
          </a:prstGeom>
          <a:noFill/>
        </p:spPr>
        <p:txBody>
          <a:bodyPr wrap="square" lIns="0" tIns="0" rIns="0" bIns="0">
            <a:sp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000" b="0" i="0" u="none" strike="noStrike" kern="1200" cap="all" spc="30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Internet of Things company</a:t>
            </a:r>
          </a:p>
        </p:txBody>
      </p:sp>
    </p:spTree>
    <p:extLst>
      <p:ext uri="{BB962C8B-B14F-4D97-AF65-F5344CB8AC3E}">
        <p14:creationId xmlns:p14="http://schemas.microsoft.com/office/powerpoint/2010/main" val="1313921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75AA3-FB15-7163-5B2D-A482B7339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C6776-1D3A-A8DC-6F5D-ABEEDA114525}"/>
              </a:ext>
            </a:extLst>
          </p:cNvPr>
          <p:cNvSpPr>
            <a:spLocks noGrp="1"/>
          </p:cNvSpPr>
          <p:nvPr>
            <p:ph type="title"/>
          </p:nvPr>
        </p:nvSpPr>
        <p:spPr>
          <a:xfrm>
            <a:off x="481265" y="1793240"/>
            <a:ext cx="11152717" cy="923331"/>
          </a:xfrm>
        </p:spPr>
        <p:txBody>
          <a:bodyPr/>
          <a:lstStyle/>
          <a:p>
            <a:r>
              <a:rPr lang="en-US"/>
              <a:t>Lessons Learned from Large-Scale Client Adoptions</a:t>
            </a:r>
          </a:p>
        </p:txBody>
      </p:sp>
      <p:sp>
        <p:nvSpPr>
          <p:cNvPr id="5" name="Text Placeholder 4">
            <a:extLst>
              <a:ext uri="{FF2B5EF4-FFF2-40B4-BE49-F238E27FC236}">
                <a16:creationId xmlns:a16="http://schemas.microsoft.com/office/drawing/2014/main" id="{0A54E768-C735-D61F-A9EE-06E774D36ADD}"/>
              </a:ext>
            </a:extLst>
          </p:cNvPr>
          <p:cNvSpPr>
            <a:spLocks noGrp="1"/>
          </p:cNvSpPr>
          <p:nvPr>
            <p:ph type="body" sz="quarter" idx="10"/>
          </p:nvPr>
        </p:nvSpPr>
        <p:spPr/>
        <p:txBody>
          <a:bodyPr/>
          <a:lstStyle/>
          <a:p>
            <a:r>
              <a:rPr lang="ru-RU"/>
              <a:t>0</a:t>
            </a:r>
            <a:r>
              <a:rPr lang="en-US"/>
              <a:t>4</a:t>
            </a:r>
          </a:p>
        </p:txBody>
      </p:sp>
      <p:sp>
        <p:nvSpPr>
          <p:cNvPr id="3" name="Text Placeholder 2">
            <a:extLst>
              <a:ext uri="{FF2B5EF4-FFF2-40B4-BE49-F238E27FC236}">
                <a16:creationId xmlns:a16="http://schemas.microsoft.com/office/drawing/2014/main" id="{69E1C668-7E01-4071-9E16-5A632625DBA2}"/>
              </a:ext>
            </a:extLst>
          </p:cNvPr>
          <p:cNvSpPr>
            <a:spLocks noGrp="1"/>
          </p:cNvSpPr>
          <p:nvPr>
            <p:ph type="body" sz="quarter" idx="16"/>
          </p:nvPr>
        </p:nvSpPr>
        <p:spPr/>
        <p:txBody>
          <a:bodyPr/>
          <a:lstStyle/>
          <a:p>
            <a:endParaRPr lang="en-GE"/>
          </a:p>
        </p:txBody>
      </p:sp>
    </p:spTree>
    <p:extLst>
      <p:ext uri="{BB962C8B-B14F-4D97-AF65-F5344CB8AC3E}">
        <p14:creationId xmlns:p14="http://schemas.microsoft.com/office/powerpoint/2010/main" val="316597049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1EF7-E9C7-5022-54F5-D789BB60E0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589A214-98DB-4DC1-C263-654674D4E673}"/>
              </a:ext>
            </a:extLst>
          </p:cNvPr>
          <p:cNvSpPr>
            <a:spLocks noGrp="1"/>
          </p:cNvSpPr>
          <p:nvPr>
            <p:ph type="title"/>
          </p:nvPr>
        </p:nvSpPr>
        <p:spPr>
          <a:xfrm>
            <a:off x="481265" y="1793240"/>
            <a:ext cx="7408701" cy="923331"/>
          </a:xfrm>
        </p:spPr>
        <p:txBody>
          <a:bodyPr/>
          <a:lstStyle/>
          <a:p>
            <a:r>
              <a:rPr lang="en-US"/>
              <a:t>AI Adoption in </a:t>
            </a:r>
            <a:r>
              <a:rPr lang="en-US">
                <a:latin typeface="Calibri" panose="020F0502020204030204" pitchFamily="34" charset="0"/>
                <a:cs typeface="Calibri" panose="020F0502020204030204" pitchFamily="34" charset="0"/>
              </a:rPr>
              <a:t>CTC</a:t>
            </a:r>
            <a:endParaRPr lang="en-GE"/>
          </a:p>
        </p:txBody>
      </p:sp>
      <p:sp>
        <p:nvSpPr>
          <p:cNvPr id="11" name="Text Placeholder 10">
            <a:extLst>
              <a:ext uri="{FF2B5EF4-FFF2-40B4-BE49-F238E27FC236}">
                <a16:creationId xmlns:a16="http://schemas.microsoft.com/office/drawing/2014/main" id="{5BE58974-B42B-F12E-7018-E7E7F593F674}"/>
              </a:ext>
            </a:extLst>
          </p:cNvPr>
          <p:cNvSpPr>
            <a:spLocks noGrp="1"/>
          </p:cNvSpPr>
          <p:nvPr>
            <p:ph type="body" sz="quarter" idx="16"/>
          </p:nvPr>
        </p:nvSpPr>
        <p:spPr>
          <a:xfrm>
            <a:off x="481265" y="3126991"/>
            <a:ext cx="7408701" cy="289438"/>
          </a:xfrm>
        </p:spPr>
        <p:txBody>
          <a:bodyPr/>
          <a:lstStyle/>
          <a:p>
            <a:r>
              <a:rPr lang="en-US"/>
              <a:t>From initial failure to organization-wide AI adoption with measurable impact</a:t>
            </a:r>
          </a:p>
        </p:txBody>
      </p:sp>
      <p:sp>
        <p:nvSpPr>
          <p:cNvPr id="3" name="Text Placeholder 2">
            <a:extLst>
              <a:ext uri="{FF2B5EF4-FFF2-40B4-BE49-F238E27FC236}">
                <a16:creationId xmlns:a16="http://schemas.microsoft.com/office/drawing/2014/main" id="{4D93C1CF-9BCF-F788-84F3-929CB9D60837}"/>
              </a:ext>
            </a:extLst>
          </p:cNvPr>
          <p:cNvSpPr>
            <a:spLocks noGrp="1"/>
          </p:cNvSpPr>
          <p:nvPr>
            <p:ph type="body" sz="quarter" idx="10"/>
          </p:nvPr>
        </p:nvSpPr>
        <p:spPr>
          <a:xfrm>
            <a:off x="481265" y="1336041"/>
            <a:ext cx="498928" cy="321627"/>
          </a:xfrm>
        </p:spPr>
        <p:txBody>
          <a:bodyPr/>
          <a:lstStyle/>
          <a:p>
            <a:endParaRPr lang="en-US"/>
          </a:p>
        </p:txBody>
      </p:sp>
    </p:spTree>
    <p:extLst>
      <p:ext uri="{BB962C8B-B14F-4D97-AF65-F5344CB8AC3E}">
        <p14:creationId xmlns:p14="http://schemas.microsoft.com/office/powerpoint/2010/main" val="90223866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177D4-FA45-2704-24A6-DE1D16EE21D4}"/>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1B732B42-FF00-E95B-B7D5-15B736BA2340}"/>
              </a:ext>
            </a:extLst>
          </p:cNvPr>
          <p:cNvSpPr>
            <a:spLocks noGrp="1"/>
          </p:cNvSpPr>
          <p:nvPr>
            <p:ph type="title"/>
          </p:nvPr>
        </p:nvSpPr>
        <p:spPr>
          <a:xfrm>
            <a:off x="457200" y="723900"/>
            <a:ext cx="11274552" cy="457200"/>
          </a:xfrm>
        </p:spPr>
        <p:txBody>
          <a:bodyPr/>
          <a:lstStyle/>
          <a:p>
            <a:r>
              <a:rPr lang="en-US"/>
              <a:t>The CTC Gen AI Adoption – The Ask</a:t>
            </a:r>
            <a:endParaRPr lang="en-GE"/>
          </a:p>
        </p:txBody>
      </p:sp>
      <p:sp>
        <p:nvSpPr>
          <p:cNvPr id="13" name="Text Placeholder 12">
            <a:extLst>
              <a:ext uri="{FF2B5EF4-FFF2-40B4-BE49-F238E27FC236}">
                <a16:creationId xmlns:a16="http://schemas.microsoft.com/office/drawing/2014/main" id="{1517AC2F-3D86-5C82-FE2D-2AD44E74FADA}"/>
              </a:ext>
            </a:extLst>
          </p:cNvPr>
          <p:cNvSpPr>
            <a:spLocks noGrp="1"/>
          </p:cNvSpPr>
          <p:nvPr>
            <p:ph type="body" sz="quarter" idx="15"/>
          </p:nvPr>
        </p:nvSpPr>
        <p:spPr>
          <a:xfrm>
            <a:off x="457200" y="382446"/>
            <a:ext cx="3611880" cy="225707"/>
          </a:xfrm>
        </p:spPr>
        <p:txBody>
          <a:bodyPr vert="horz" lIns="0" tIns="0" rIns="0" bIns="0" rtlCol="0">
            <a:noAutofit/>
          </a:bodyPr>
          <a:lstStyle/>
          <a:p>
            <a:r>
              <a:rPr lang="en-US">
                <a:gradFill>
                  <a:gsLst>
                    <a:gs pos="0">
                      <a:schemeClr val="accent2"/>
                    </a:gs>
                    <a:gs pos="72000">
                      <a:schemeClr val="accent2">
                        <a:lumMod val="75000"/>
                      </a:schemeClr>
                    </a:gs>
                    <a:gs pos="99000">
                      <a:schemeClr val="accent4"/>
                    </a:gs>
                  </a:gsLst>
                  <a:lin ang="1200000" scaled="0"/>
                </a:gradFill>
                <a:latin typeface="+mj-lt"/>
              </a:rPr>
              <a:t>Gen AI for SOFTWARE DEVELOPMENT</a:t>
            </a:r>
          </a:p>
        </p:txBody>
      </p:sp>
      <p:sp>
        <p:nvSpPr>
          <p:cNvPr id="15" name="TextBox 14">
            <a:extLst>
              <a:ext uri="{FF2B5EF4-FFF2-40B4-BE49-F238E27FC236}">
                <a16:creationId xmlns:a16="http://schemas.microsoft.com/office/drawing/2014/main" id="{13A3ABA6-F9A4-B13E-6646-74A75CE61EF5}"/>
              </a:ext>
            </a:extLst>
          </p:cNvPr>
          <p:cNvSpPr txBox="1"/>
          <p:nvPr/>
        </p:nvSpPr>
        <p:spPr>
          <a:xfrm>
            <a:off x="457200" y="1526698"/>
            <a:ext cx="4782065" cy="3170933"/>
          </a:xfrm>
          <a:prstGeom prst="rect">
            <a:avLst/>
          </a:prstGeom>
          <a:noFill/>
        </p:spPr>
        <p:txBody>
          <a:bodyPr wrap="square" lIns="0" tIns="0" rIns="0" bIns="0" rtlCol="0">
            <a:spAutoFit/>
          </a:bodyPr>
          <a:lstStyle>
            <a:defPPr>
              <a:defRPr lang="en-US"/>
            </a:defPPr>
            <a:lvl1pPr marR="0" lvl="0" indent="0" fontAlgn="auto">
              <a:lnSpc>
                <a:spcPct val="110000"/>
              </a:lnSpc>
              <a:spcBef>
                <a:spcPts val="0"/>
              </a:spcBef>
              <a:spcAft>
                <a:spcPts val="1600"/>
              </a:spcAft>
              <a:buClrTx/>
              <a:buSzTx/>
              <a:buFontTx/>
              <a:buNone/>
              <a:tabLst/>
              <a:defRPr sz="1600">
                <a:solidFill>
                  <a:srgbClr val="FFFFFF"/>
                </a:solidFill>
              </a:defRPr>
            </a:lvl1p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“CTC’s goal was to intentionally introduce AI into the Software Development Lifecycle for Digital to</a:t>
            </a:r>
            <a:r>
              <a:rPr kumimoji="0" lang="ru-RU" sz="1600" b="0" i="0" u="none" strike="noStrike" kern="1200" cap="none" spc="0" normalizeH="0" baseline="0" noProof="0">
                <a:ln>
                  <a:noFill/>
                </a:ln>
                <a:solidFill>
                  <a:srgbClr val="FFFFFF"/>
                </a:solidFill>
                <a:effectLst/>
                <a:uLnTx/>
                <a:uFillTx/>
                <a:latin typeface="Calibri"/>
                <a:ea typeface="Calibri"/>
                <a:cs typeface="Arial"/>
              </a:rPr>
              <a:t> </a:t>
            </a:r>
            <a:r>
              <a:rPr kumimoji="0" lang="en-US" sz="1600" b="0" i="0" u="none" strike="noStrike" kern="1200" cap="none" spc="0" normalizeH="0" baseline="0" noProof="0">
                <a:ln>
                  <a:noFill/>
                </a:ln>
                <a:solidFill>
                  <a:srgbClr val="FFFFFF"/>
                </a:solidFill>
                <a:effectLst/>
                <a:uLnTx/>
                <a:uFillTx/>
                <a:latin typeface="Calibri"/>
                <a:ea typeface="Calibri"/>
                <a:cs typeface="Arial"/>
              </a:rPr>
              <a:t>drive Stability, Quality, Speed, and Cost Savings while at the same time maniacally measuring impact to People, Process, Technology, and managing disruption to Value Driver initiatives!”.</a:t>
            </a:r>
          </a:p>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In January 2023, CTC reached out to gain EPAM’s assistance with AI Adoption.  CTC was not ready to commit internal people as AI Champions or setup baseline metrics.  They wanted to implement the AI tools and just try them out.</a:t>
            </a:r>
          </a:p>
        </p:txBody>
      </p:sp>
      <p:sp>
        <p:nvSpPr>
          <p:cNvPr id="8" name="TextBox 7">
            <a:extLst>
              <a:ext uri="{FF2B5EF4-FFF2-40B4-BE49-F238E27FC236}">
                <a16:creationId xmlns:a16="http://schemas.microsoft.com/office/drawing/2014/main" id="{A5F4A343-020A-F272-DBF5-D475AB58A187}"/>
              </a:ext>
            </a:extLst>
          </p:cNvPr>
          <p:cNvSpPr txBox="1"/>
          <p:nvPr/>
        </p:nvSpPr>
        <p:spPr>
          <a:xfrm>
            <a:off x="6225453" y="1526698"/>
            <a:ext cx="1971675" cy="584775"/>
          </a:xfrm>
          <a:prstGeom prst="rect">
            <a:avLst/>
          </a:prstGeom>
          <a:noFill/>
        </p:spPr>
        <p:txBody>
          <a:bodyPr wrap="square" lIns="3960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008">
                      <a:srgbClr val="5C57DB"/>
                    </a:gs>
                    <a:gs pos="0">
                      <a:srgbClr val="8353D2"/>
                    </a:gs>
                    <a:gs pos="98000">
                      <a:srgbClr val="418DFF">
                        <a:lumMod val="75000"/>
                      </a:srgbClr>
                    </a:gs>
                  </a:gsLst>
                  <a:lin ang="6000000" scaled="0"/>
                </a:gradFill>
                <a:effectLst/>
                <a:uLnTx/>
                <a:uFillTx/>
                <a:latin typeface="Calibri"/>
                <a:ea typeface="Calibri"/>
                <a:cs typeface="Arial"/>
              </a:rPr>
              <a:t>CTC’s AI Goal Statement</a:t>
            </a:r>
          </a:p>
        </p:txBody>
      </p:sp>
      <p:sp>
        <p:nvSpPr>
          <p:cNvPr id="2" name="Freeform: Shape 21">
            <a:extLst>
              <a:ext uri="{FF2B5EF4-FFF2-40B4-BE49-F238E27FC236}">
                <a16:creationId xmlns:a16="http://schemas.microsoft.com/office/drawing/2014/main" id="{94CF41C4-318A-825B-FA74-C2AABBEAA6C7}"/>
              </a:ext>
            </a:extLst>
          </p:cNvPr>
          <p:cNvSpPr/>
          <p:nvPr/>
        </p:nvSpPr>
        <p:spPr>
          <a:xfrm>
            <a:off x="7866632" y="1565262"/>
            <a:ext cx="1304874" cy="1015157"/>
          </a:xfrm>
          <a:custGeom>
            <a:avLst/>
            <a:gdLst>
              <a:gd name="connsiteX0" fmla="*/ 0 w 1354666"/>
              <a:gd name="connsiteY0" fmla="*/ 903111 h 903111"/>
              <a:gd name="connsiteX1" fmla="*/ 677333 w 1354666"/>
              <a:gd name="connsiteY1" fmla="*/ 0 h 903111"/>
              <a:gd name="connsiteX2" fmla="*/ 677333 w 1354666"/>
              <a:gd name="connsiteY2" fmla="*/ 0 h 903111"/>
              <a:gd name="connsiteX3" fmla="*/ 1354666 w 1354666"/>
              <a:gd name="connsiteY3" fmla="*/ 903111 h 903111"/>
              <a:gd name="connsiteX4" fmla="*/ 0 w 1354666"/>
              <a:gd name="connsiteY4" fmla="*/ 903111 h 9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666" h="903111">
                <a:moveTo>
                  <a:pt x="0" y="903111"/>
                </a:moveTo>
                <a:lnTo>
                  <a:pt x="677333" y="0"/>
                </a:lnTo>
                <a:lnTo>
                  <a:pt x="677333" y="0"/>
                </a:lnTo>
                <a:lnTo>
                  <a:pt x="1354666" y="903111"/>
                </a:lnTo>
                <a:lnTo>
                  <a:pt x="0" y="903111"/>
                </a:lnTo>
                <a:close/>
              </a:path>
            </a:pathLst>
          </a:custGeom>
          <a:solidFill>
            <a:schemeClr val="accent4"/>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240" tIns="0" rIns="15240" bIns="72000" numCol="1" spcCol="1270" anchor="b"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outerShdw blurRad="50800" dist="38100" dir="2700000" algn="tl" rotWithShape="0">
                    <a:srgbClr val="3055DA">
                      <a:lumMod val="50000"/>
                      <a:alpha val="40000"/>
                    </a:srgbClr>
                  </a:outerShdw>
                </a:effectLst>
                <a:uLnTx/>
                <a:uFillTx/>
                <a:latin typeface="Calibri Bold"/>
                <a:ea typeface="Calibri"/>
                <a:cs typeface="Calibri Light" panose="020F0302020204030204" pitchFamily="34" charset="0"/>
              </a:rPr>
              <a:t>Predictability</a:t>
            </a:r>
            <a:endParaRPr kumimoji="0" lang="en-GB" sz="1200" b="1" i="0" u="none" strike="noStrike" kern="1200" cap="none" spc="0" normalizeH="0" baseline="0" noProof="0">
              <a:ln>
                <a:noFill/>
              </a:ln>
              <a:solidFill>
                <a:srgbClr val="FFFFFF"/>
              </a:solidFill>
              <a:effectLst>
                <a:outerShdw blurRad="50800" dist="38100" dir="2700000" algn="tl" rotWithShape="0">
                  <a:srgbClr val="3055DA">
                    <a:lumMod val="50000"/>
                    <a:alpha val="40000"/>
                  </a:srgbClr>
                </a:outerShdw>
              </a:effectLst>
              <a:uLnTx/>
              <a:uFillTx/>
              <a:latin typeface="Calibri Bold"/>
              <a:ea typeface="Calibri"/>
              <a:cs typeface="Calibri Light" panose="020F0302020204030204" pitchFamily="34" charset="0"/>
            </a:endParaRPr>
          </a:p>
        </p:txBody>
      </p:sp>
      <p:sp>
        <p:nvSpPr>
          <p:cNvPr id="7" name="Freeform: Shape 22">
            <a:extLst>
              <a:ext uri="{FF2B5EF4-FFF2-40B4-BE49-F238E27FC236}">
                <a16:creationId xmlns:a16="http://schemas.microsoft.com/office/drawing/2014/main" id="{CF686789-ABB0-E521-6B3A-74F95BECE823}"/>
              </a:ext>
            </a:extLst>
          </p:cNvPr>
          <p:cNvSpPr/>
          <p:nvPr/>
        </p:nvSpPr>
        <p:spPr>
          <a:xfrm>
            <a:off x="7211291" y="2586644"/>
            <a:ext cx="2613121" cy="1015157"/>
          </a:xfrm>
          <a:custGeom>
            <a:avLst/>
            <a:gdLst>
              <a:gd name="connsiteX0" fmla="*/ 0 w 2709333"/>
              <a:gd name="connsiteY0" fmla="*/ 903111 h 903111"/>
              <a:gd name="connsiteX1" fmla="*/ 677333 w 2709333"/>
              <a:gd name="connsiteY1" fmla="*/ 0 h 903111"/>
              <a:gd name="connsiteX2" fmla="*/ 2032000 w 2709333"/>
              <a:gd name="connsiteY2" fmla="*/ 0 h 903111"/>
              <a:gd name="connsiteX3" fmla="*/ 2709333 w 2709333"/>
              <a:gd name="connsiteY3" fmla="*/ 903111 h 903111"/>
              <a:gd name="connsiteX4" fmla="*/ 0 w 2709333"/>
              <a:gd name="connsiteY4" fmla="*/ 903111 h 9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333" h="903111">
                <a:moveTo>
                  <a:pt x="0" y="903111"/>
                </a:moveTo>
                <a:lnTo>
                  <a:pt x="677333" y="0"/>
                </a:lnTo>
                <a:lnTo>
                  <a:pt x="2032000" y="0"/>
                </a:lnTo>
                <a:lnTo>
                  <a:pt x="2709333" y="903111"/>
                </a:lnTo>
                <a:lnTo>
                  <a:pt x="0" y="903111"/>
                </a:lnTo>
                <a:close/>
              </a:path>
            </a:pathLst>
          </a:custGeom>
          <a:gradFill>
            <a:gsLst>
              <a:gs pos="29008">
                <a:srgbClr val="5C57DB"/>
              </a:gs>
              <a:gs pos="0">
                <a:schemeClr val="accent4"/>
              </a:gs>
              <a:gs pos="98000">
                <a:schemeClr val="accent2">
                  <a:lumMod val="75000"/>
                </a:schemeClr>
              </a:gs>
            </a:gsLst>
            <a:lin ang="5400000" scaled="0"/>
          </a:gradFill>
        </p:spPr>
        <p:style>
          <a:lnRef idx="2">
            <a:schemeClr val="lt1">
              <a:hueOff val="0"/>
              <a:satOff val="0"/>
              <a:lumOff val="0"/>
              <a:alphaOff val="0"/>
            </a:schemeClr>
          </a:lnRef>
          <a:fillRef idx="1">
            <a:schemeClr val="accent5">
              <a:hueOff val="-434462"/>
              <a:satOff val="6066"/>
              <a:lumOff val="-2980"/>
              <a:alphaOff val="0"/>
            </a:schemeClr>
          </a:fillRef>
          <a:effectRef idx="0">
            <a:schemeClr val="accent5">
              <a:hueOff val="-434462"/>
              <a:satOff val="6066"/>
              <a:lumOff val="-2980"/>
              <a:alphaOff val="0"/>
            </a:schemeClr>
          </a:effectRef>
          <a:fontRef idx="minor">
            <a:schemeClr val="lt1"/>
          </a:fontRef>
        </p:style>
        <p:txBody>
          <a:bodyPr spcFirstLastPara="0" vert="horz" wrap="square" lIns="494453" tIns="144000" rIns="494454" bIns="14400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outerShdw blurRad="50800" dist="38100" dir="2700000" algn="tl" rotWithShape="0">
                    <a:srgbClr val="3055DA">
                      <a:lumMod val="50000"/>
                      <a:alpha val="40000"/>
                    </a:srgbClr>
                  </a:outerShdw>
                </a:effectLst>
                <a:uLnTx/>
                <a:uFillTx/>
                <a:latin typeface="Calibri Bold"/>
                <a:ea typeface="Calibri"/>
                <a:cs typeface="Calibri Light" panose="020F0302020204030204" pitchFamily="34" charset="0"/>
              </a:rPr>
              <a:t>Product Vision</a:t>
            </a:r>
            <a:endParaRPr kumimoji="0" lang="en-GB" sz="1200" b="1" i="0" u="none" strike="noStrike" kern="1200" cap="none" spc="0" normalizeH="0" baseline="0" noProof="0">
              <a:ln>
                <a:noFill/>
              </a:ln>
              <a:solidFill>
                <a:srgbClr val="FFFFFF"/>
              </a:solidFill>
              <a:effectLst>
                <a:outerShdw blurRad="50800" dist="38100" dir="2700000" algn="tl" rotWithShape="0">
                  <a:srgbClr val="3055DA">
                    <a:lumMod val="50000"/>
                    <a:alpha val="40000"/>
                  </a:srgbClr>
                </a:outerShdw>
              </a:effectLst>
              <a:uLnTx/>
              <a:uFillTx/>
              <a:latin typeface="Calibri Bold"/>
              <a:ea typeface="Calibri"/>
              <a:cs typeface="Calibri Light" panose="020F0302020204030204" pitchFamily="34" charset="0"/>
            </a:endParaRPr>
          </a:p>
        </p:txBody>
      </p:sp>
      <p:sp>
        <p:nvSpPr>
          <p:cNvPr id="9" name="Freeform: Shape 23">
            <a:extLst>
              <a:ext uri="{FF2B5EF4-FFF2-40B4-BE49-F238E27FC236}">
                <a16:creationId xmlns:a16="http://schemas.microsoft.com/office/drawing/2014/main" id="{8559BFA1-FB13-C7F4-2514-C07B2603842A}"/>
              </a:ext>
            </a:extLst>
          </p:cNvPr>
          <p:cNvSpPr/>
          <p:nvPr/>
        </p:nvSpPr>
        <p:spPr>
          <a:xfrm>
            <a:off x="6554632" y="3610105"/>
            <a:ext cx="3927920" cy="1015157"/>
          </a:xfrm>
          <a:custGeom>
            <a:avLst/>
            <a:gdLst>
              <a:gd name="connsiteX0" fmla="*/ 0 w 4064000"/>
              <a:gd name="connsiteY0" fmla="*/ 903111 h 903111"/>
              <a:gd name="connsiteX1" fmla="*/ 677333 w 4064000"/>
              <a:gd name="connsiteY1" fmla="*/ 0 h 903111"/>
              <a:gd name="connsiteX2" fmla="*/ 3386667 w 4064000"/>
              <a:gd name="connsiteY2" fmla="*/ 0 h 903111"/>
              <a:gd name="connsiteX3" fmla="*/ 4064000 w 4064000"/>
              <a:gd name="connsiteY3" fmla="*/ 903111 h 903111"/>
              <a:gd name="connsiteX4" fmla="*/ 0 w 4064000"/>
              <a:gd name="connsiteY4" fmla="*/ 903111 h 9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903111">
                <a:moveTo>
                  <a:pt x="0" y="903111"/>
                </a:moveTo>
                <a:lnTo>
                  <a:pt x="677333" y="0"/>
                </a:lnTo>
                <a:lnTo>
                  <a:pt x="3386667" y="0"/>
                </a:lnTo>
                <a:lnTo>
                  <a:pt x="4064000" y="903111"/>
                </a:lnTo>
                <a:lnTo>
                  <a:pt x="0" y="903111"/>
                </a:lnTo>
                <a:close/>
              </a:path>
            </a:pathLst>
          </a:custGeom>
          <a:gradFill>
            <a:gsLst>
              <a:gs pos="0">
                <a:srgbClr val="175EEB"/>
              </a:gs>
              <a:gs pos="99000">
                <a:schemeClr val="accent2"/>
              </a:gs>
            </a:gsLst>
            <a:lin ang="5400000" scaled="0"/>
          </a:gradFill>
        </p:spPr>
        <p:style>
          <a:lnRef idx="2">
            <a:schemeClr val="lt1">
              <a:hueOff val="0"/>
              <a:satOff val="0"/>
              <a:lumOff val="0"/>
              <a:alphaOff val="0"/>
            </a:schemeClr>
          </a:lnRef>
          <a:fillRef idx="1">
            <a:schemeClr val="accent5">
              <a:hueOff val="-868923"/>
              <a:satOff val="12131"/>
              <a:lumOff val="-5961"/>
              <a:alphaOff val="0"/>
            </a:schemeClr>
          </a:fillRef>
          <a:effectRef idx="0">
            <a:schemeClr val="accent5">
              <a:hueOff val="-868923"/>
              <a:satOff val="12131"/>
              <a:lumOff val="-5961"/>
              <a:alphaOff val="0"/>
            </a:schemeClr>
          </a:effectRef>
          <a:fontRef idx="minor">
            <a:schemeClr val="lt1"/>
          </a:fontRef>
        </p:style>
        <p:txBody>
          <a:bodyPr spcFirstLastPara="0" vert="horz" wrap="square" lIns="731519" tIns="144000" rIns="731521" bIns="144000"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GB" sz="1200" b="1" i="0" u="none" strike="noStrike" kern="1200" cap="none" spc="0" normalizeH="0" baseline="0" noProof="0">
                <a:ln>
                  <a:noFill/>
                </a:ln>
                <a:solidFill>
                  <a:srgbClr val="FFFFFF"/>
                </a:solidFill>
                <a:effectLst>
                  <a:outerShdw blurRad="50800" dist="38100" dir="2700000" algn="tl" rotWithShape="0">
                    <a:srgbClr val="3055DA">
                      <a:lumMod val="50000"/>
                      <a:alpha val="40000"/>
                    </a:srgbClr>
                  </a:outerShdw>
                </a:effectLst>
                <a:uLnTx/>
                <a:uFillTx/>
                <a:latin typeface="Calibri Bold"/>
                <a:ea typeface="Calibri"/>
                <a:cs typeface="Calibri Light" panose="020F0302020204030204" pitchFamily="34" charset="0"/>
              </a:rPr>
              <a:t>Enablement</a:t>
            </a:r>
          </a:p>
        </p:txBody>
      </p:sp>
      <p:sp>
        <p:nvSpPr>
          <p:cNvPr id="11" name="TextBox 10">
            <a:extLst>
              <a:ext uri="{FF2B5EF4-FFF2-40B4-BE49-F238E27FC236}">
                <a16:creationId xmlns:a16="http://schemas.microsoft.com/office/drawing/2014/main" id="{B5CFC4AB-E105-EA28-A55E-B266867D91CE}"/>
              </a:ext>
            </a:extLst>
          </p:cNvPr>
          <p:cNvSpPr txBox="1"/>
          <p:nvPr/>
        </p:nvSpPr>
        <p:spPr>
          <a:xfrm>
            <a:off x="9171506" y="1825007"/>
            <a:ext cx="1933561" cy="396070"/>
          </a:xfrm>
          <a:prstGeom prst="rect">
            <a:avLst/>
          </a:prstGeom>
          <a:noFill/>
        </p:spPr>
        <p:txBody>
          <a:bodyPr wrap="square" lIns="0" tIns="0" rIns="0" bIns="0" rtlCol="0" anchor="ctr">
            <a:spAutoFit/>
          </a:bodyPr>
          <a:lstStyle>
            <a:defPPr>
              <a:defRPr lang="en-US"/>
            </a:defPPr>
            <a:lvl1pPr marR="0" lvl="0" indent="0" fontAlgn="auto">
              <a:lnSpc>
                <a:spcPct val="110000"/>
              </a:lnSpc>
              <a:spcBef>
                <a:spcPts val="0"/>
              </a:spcBef>
              <a:spcAft>
                <a:spcPts val="1600"/>
              </a:spcAft>
              <a:buClrTx/>
              <a:buSzTx/>
              <a:buFontTx/>
              <a:buNone/>
              <a:tabLst/>
              <a:defRPr sz="1600">
                <a:solidFill>
                  <a:srgbClr val="FFFFFF"/>
                </a:solidFill>
              </a:defRPr>
            </a:lvl1p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Predictable results, measured through connected tools</a:t>
            </a:r>
          </a:p>
        </p:txBody>
      </p:sp>
      <p:sp>
        <p:nvSpPr>
          <p:cNvPr id="16" name="TextBox 15">
            <a:extLst>
              <a:ext uri="{FF2B5EF4-FFF2-40B4-BE49-F238E27FC236}">
                <a16:creationId xmlns:a16="http://schemas.microsoft.com/office/drawing/2014/main" id="{1A04845E-5DE4-B385-B80F-57ABFA14E87B}"/>
              </a:ext>
            </a:extLst>
          </p:cNvPr>
          <p:cNvSpPr txBox="1"/>
          <p:nvPr/>
        </p:nvSpPr>
        <p:spPr>
          <a:xfrm>
            <a:off x="9824412" y="2651114"/>
            <a:ext cx="1907340" cy="599203"/>
          </a:xfrm>
          <a:prstGeom prst="rect">
            <a:avLst/>
          </a:prstGeom>
          <a:noFill/>
        </p:spPr>
        <p:txBody>
          <a:bodyPr wrap="square" lIns="0" tIns="0" rIns="0" bIns="0" rtlCol="0" anchor="ctr">
            <a:spAutoFit/>
          </a:bodyPr>
          <a:lstStyle>
            <a:defPPr>
              <a:defRPr lang="en-US"/>
            </a:defPPr>
            <a:lvl1pPr marR="0" lvl="0" indent="0" fontAlgn="auto">
              <a:lnSpc>
                <a:spcPct val="110000"/>
              </a:lnSpc>
              <a:spcBef>
                <a:spcPts val="0"/>
              </a:spcBef>
              <a:spcAft>
                <a:spcPts val="1600"/>
              </a:spcAft>
              <a:buClrTx/>
              <a:buSzTx/>
              <a:buFontTx/>
              <a:buNone/>
              <a:tabLst/>
              <a:defRPr sz="1600">
                <a:solidFill>
                  <a:srgbClr val="FFFFFF"/>
                </a:solidFill>
              </a:defRPr>
            </a:lvl1p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Consistent process reinforced through tools, documentation &amp; automation</a:t>
            </a:r>
          </a:p>
        </p:txBody>
      </p:sp>
      <p:sp>
        <p:nvSpPr>
          <p:cNvPr id="17" name="TextBox 16">
            <a:extLst>
              <a:ext uri="{FF2B5EF4-FFF2-40B4-BE49-F238E27FC236}">
                <a16:creationId xmlns:a16="http://schemas.microsoft.com/office/drawing/2014/main" id="{DA119C4C-5C38-6193-D014-2846858D5E1F}"/>
              </a:ext>
            </a:extLst>
          </p:cNvPr>
          <p:cNvSpPr txBox="1"/>
          <p:nvPr/>
        </p:nvSpPr>
        <p:spPr>
          <a:xfrm>
            <a:off x="10570783" y="3626453"/>
            <a:ext cx="1229133" cy="802399"/>
          </a:xfrm>
          <a:prstGeom prst="rect">
            <a:avLst/>
          </a:prstGeom>
          <a:noFill/>
        </p:spPr>
        <p:txBody>
          <a:bodyPr wrap="square" lIns="0" tIns="0" rIns="0" bIns="0" rtlCol="0" anchor="ctr">
            <a:spAutoFit/>
          </a:bodyPr>
          <a:lstStyle>
            <a:defPPr>
              <a:defRPr lang="en-US"/>
            </a:defPPr>
            <a:lvl1pPr marR="0" lvl="0" indent="0" fontAlgn="auto">
              <a:lnSpc>
                <a:spcPct val="110000"/>
              </a:lnSpc>
              <a:spcBef>
                <a:spcPts val="0"/>
              </a:spcBef>
              <a:spcAft>
                <a:spcPts val="1600"/>
              </a:spcAft>
              <a:buClrTx/>
              <a:buSzTx/>
              <a:buFontTx/>
              <a:buNone/>
              <a:tabLst/>
              <a:defRPr sz="1600">
                <a:solidFill>
                  <a:srgbClr val="FFFFFF"/>
                </a:solidFill>
              </a:defRPr>
            </a:lvl1p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Methodology that helps us work across our value stream</a:t>
            </a:r>
          </a:p>
        </p:txBody>
      </p:sp>
    </p:spTree>
    <p:extLst>
      <p:ext uri="{BB962C8B-B14F-4D97-AF65-F5344CB8AC3E}">
        <p14:creationId xmlns:p14="http://schemas.microsoft.com/office/powerpoint/2010/main" val="67416682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1CFA7-A312-E046-13CA-D6F85FCA91B8}"/>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420FBBA4-5AE8-F55F-24FD-4C8F88D0D53C}"/>
              </a:ext>
            </a:extLst>
          </p:cNvPr>
          <p:cNvSpPr>
            <a:spLocks noGrp="1"/>
          </p:cNvSpPr>
          <p:nvPr>
            <p:ph type="title"/>
          </p:nvPr>
        </p:nvSpPr>
        <p:spPr>
          <a:xfrm>
            <a:off x="457200" y="723900"/>
            <a:ext cx="11274552" cy="457200"/>
          </a:xfrm>
        </p:spPr>
        <p:txBody>
          <a:bodyPr/>
          <a:lstStyle/>
          <a:p>
            <a:r>
              <a:rPr lang="en-US"/>
              <a:t>The CTC Gen AI Adoption – The PoC</a:t>
            </a:r>
            <a:endParaRPr lang="en-GE"/>
          </a:p>
        </p:txBody>
      </p:sp>
      <p:sp>
        <p:nvSpPr>
          <p:cNvPr id="13" name="Text Placeholder 12">
            <a:extLst>
              <a:ext uri="{FF2B5EF4-FFF2-40B4-BE49-F238E27FC236}">
                <a16:creationId xmlns:a16="http://schemas.microsoft.com/office/drawing/2014/main" id="{1AD94B80-AEC1-C118-2304-8816AC20DD6E}"/>
              </a:ext>
            </a:extLst>
          </p:cNvPr>
          <p:cNvSpPr>
            <a:spLocks noGrp="1"/>
          </p:cNvSpPr>
          <p:nvPr>
            <p:ph type="body" sz="quarter" idx="15"/>
          </p:nvPr>
        </p:nvSpPr>
        <p:spPr>
          <a:xfrm>
            <a:off x="457200" y="382446"/>
            <a:ext cx="3611880" cy="225707"/>
          </a:xfrm>
        </p:spPr>
        <p:txBody>
          <a:bodyPr vert="horz" lIns="0" tIns="0" rIns="0" bIns="0" rtlCol="0">
            <a:noAutofit/>
          </a:bodyPr>
          <a:lstStyle/>
          <a:p>
            <a:r>
              <a:rPr lang="en-US">
                <a:gradFill>
                  <a:gsLst>
                    <a:gs pos="0">
                      <a:schemeClr val="accent2"/>
                    </a:gs>
                    <a:gs pos="72000">
                      <a:schemeClr val="accent2">
                        <a:lumMod val="75000"/>
                      </a:schemeClr>
                    </a:gs>
                    <a:gs pos="99000">
                      <a:schemeClr val="accent4"/>
                    </a:gs>
                  </a:gsLst>
                  <a:lin ang="1200000" scaled="0"/>
                </a:gradFill>
                <a:latin typeface="+mj-lt"/>
              </a:rPr>
              <a:t>Gen AI for SOFTWARE DEVELOPMENT</a:t>
            </a:r>
          </a:p>
        </p:txBody>
      </p:sp>
      <p:sp>
        <p:nvSpPr>
          <p:cNvPr id="16" name="Rounded Rectangle 15">
            <a:extLst>
              <a:ext uri="{FF2B5EF4-FFF2-40B4-BE49-F238E27FC236}">
                <a16:creationId xmlns:a16="http://schemas.microsoft.com/office/drawing/2014/main" id="{18ABE3E4-BF8D-EB66-1F24-88E8ABD1B5E7}"/>
              </a:ext>
            </a:extLst>
          </p:cNvPr>
          <p:cNvSpPr/>
          <p:nvPr/>
        </p:nvSpPr>
        <p:spPr bwMode="auto">
          <a:xfrm>
            <a:off x="6554632" y="608153"/>
            <a:ext cx="5177120" cy="432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The PoC was not effective or scalable due to:</a:t>
            </a:r>
          </a:p>
        </p:txBody>
      </p:sp>
      <p:sp>
        <p:nvSpPr>
          <p:cNvPr id="18" name="Rectangle 17">
            <a:extLst>
              <a:ext uri="{FF2B5EF4-FFF2-40B4-BE49-F238E27FC236}">
                <a16:creationId xmlns:a16="http://schemas.microsoft.com/office/drawing/2014/main" id="{99BC454B-E938-9111-3D7B-B33262F957B3}"/>
              </a:ext>
            </a:extLst>
          </p:cNvPr>
          <p:cNvSpPr/>
          <p:nvPr/>
        </p:nvSpPr>
        <p:spPr bwMode="auto">
          <a:xfrm rot="10800000" flipV="1">
            <a:off x="6839192" y="3940884"/>
            <a:ext cx="4608000" cy="215444"/>
          </a:xfrm>
          <a:prstGeom prst="rect">
            <a:avLst/>
          </a:prstGeom>
          <a:solidFill>
            <a:schemeClr val="accent1">
              <a:alpha val="0"/>
            </a:schemeClr>
          </a:solidFill>
          <a:ln>
            <a:noFill/>
          </a:ln>
          <a:effectLst/>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all" spc="300" normalizeH="0" baseline="0" noProof="0">
                <a:ln>
                  <a:noFill/>
                </a:ln>
                <a:gradFill>
                  <a:gsLst>
                    <a:gs pos="0">
                      <a:srgbClr val="418DFF"/>
                    </a:gs>
                    <a:gs pos="71000">
                      <a:srgbClr val="418DFF">
                        <a:lumMod val="75000"/>
                      </a:srgbClr>
                    </a:gs>
                    <a:gs pos="100000">
                      <a:srgbClr val="8353D2"/>
                    </a:gs>
                  </a:gsLst>
                  <a:lin ang="1200000" scaled="0"/>
                </a:gradFill>
                <a:effectLst/>
                <a:uLnTx/>
                <a:uFillTx/>
                <a:latin typeface="Calibri Bold"/>
                <a:ea typeface="Calibri"/>
                <a:cs typeface="Calibri" panose="020F0502020204030204" pitchFamily="34" charset="0"/>
              </a:rPr>
              <a:t>Undefined baseline</a:t>
            </a:r>
          </a:p>
        </p:txBody>
      </p:sp>
      <p:sp>
        <p:nvSpPr>
          <p:cNvPr id="19" name="Rectangle 18">
            <a:extLst>
              <a:ext uri="{FF2B5EF4-FFF2-40B4-BE49-F238E27FC236}">
                <a16:creationId xmlns:a16="http://schemas.microsoft.com/office/drawing/2014/main" id="{D83B250C-F3BB-E893-55F9-0741EB80B5E7}"/>
              </a:ext>
            </a:extLst>
          </p:cNvPr>
          <p:cNvSpPr/>
          <p:nvPr/>
        </p:nvSpPr>
        <p:spPr bwMode="auto">
          <a:xfrm rot="10800000" flipV="1">
            <a:off x="6839192" y="4232949"/>
            <a:ext cx="4608000" cy="430887"/>
          </a:xfrm>
          <a:prstGeom prst="rect">
            <a:avLst/>
          </a:prstGeom>
          <a:solidFill>
            <a:schemeClr val="accent1">
              <a:alpha val="0"/>
            </a:schemeClr>
          </a:solidFill>
          <a:ln>
            <a:noFill/>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No standardized, measurable metrics in place to effectively track and report productivity improvements</a:t>
            </a:r>
            <a:endParaRPr kumimoji="0" lang="ru-RU" sz="1400" b="0" i="1" u="none" strike="noStrike" kern="1200" cap="none" spc="0" normalizeH="0" baseline="0" noProof="0">
              <a:ln>
                <a:noFill/>
              </a:ln>
              <a:solidFill>
                <a:srgbClr val="FFFFFF"/>
              </a:solidFill>
              <a:effectLst/>
              <a:uLnTx/>
              <a:uFillTx/>
              <a:latin typeface="Calibri"/>
              <a:ea typeface="Calibri"/>
              <a:cs typeface="Arial"/>
            </a:endParaRPr>
          </a:p>
        </p:txBody>
      </p:sp>
      <p:sp>
        <p:nvSpPr>
          <p:cNvPr id="21" name="Rectangle 20">
            <a:extLst>
              <a:ext uri="{FF2B5EF4-FFF2-40B4-BE49-F238E27FC236}">
                <a16:creationId xmlns:a16="http://schemas.microsoft.com/office/drawing/2014/main" id="{72A13FC0-C135-1F6F-249D-8E353F4CA3CC}"/>
              </a:ext>
            </a:extLst>
          </p:cNvPr>
          <p:cNvSpPr/>
          <p:nvPr/>
        </p:nvSpPr>
        <p:spPr bwMode="auto">
          <a:xfrm rot="10800000" flipV="1">
            <a:off x="6839192" y="2844743"/>
            <a:ext cx="4608000" cy="215444"/>
          </a:xfrm>
          <a:prstGeom prst="rect">
            <a:avLst/>
          </a:prstGeom>
          <a:solidFill>
            <a:schemeClr val="accent1">
              <a:alpha val="0"/>
            </a:schemeClr>
          </a:solidFill>
          <a:ln>
            <a:noFill/>
          </a:ln>
          <a:effectLst/>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all" spc="300" normalizeH="0" baseline="0" noProof="0">
                <a:ln>
                  <a:noFill/>
                </a:ln>
                <a:gradFill>
                  <a:gsLst>
                    <a:gs pos="0">
                      <a:srgbClr val="418DFF"/>
                    </a:gs>
                    <a:gs pos="71000">
                      <a:srgbClr val="418DFF">
                        <a:lumMod val="75000"/>
                      </a:srgbClr>
                    </a:gs>
                    <a:gs pos="100000">
                      <a:srgbClr val="8353D2"/>
                    </a:gs>
                  </a:gsLst>
                  <a:lin ang="1200000" scaled="0"/>
                </a:gradFill>
                <a:effectLst/>
                <a:uLnTx/>
                <a:uFillTx/>
                <a:latin typeface="Calibri Bold"/>
                <a:ea typeface="Calibri"/>
                <a:cs typeface="Calibri" panose="020F0502020204030204" pitchFamily="34" charset="0"/>
              </a:rPr>
              <a:t>Limited engagement in ai adoption</a:t>
            </a:r>
          </a:p>
        </p:txBody>
      </p:sp>
      <p:sp>
        <p:nvSpPr>
          <p:cNvPr id="22" name="Rectangle 21">
            <a:extLst>
              <a:ext uri="{FF2B5EF4-FFF2-40B4-BE49-F238E27FC236}">
                <a16:creationId xmlns:a16="http://schemas.microsoft.com/office/drawing/2014/main" id="{D6F5189E-C56A-F2D7-EE9C-49C98CE5CEE4}"/>
              </a:ext>
            </a:extLst>
          </p:cNvPr>
          <p:cNvSpPr/>
          <p:nvPr/>
        </p:nvSpPr>
        <p:spPr bwMode="auto">
          <a:xfrm rot="10800000" flipV="1">
            <a:off x="6839192" y="3136808"/>
            <a:ext cx="4608000" cy="430887"/>
          </a:xfrm>
          <a:prstGeom prst="rect">
            <a:avLst/>
          </a:prstGeom>
          <a:solidFill>
            <a:schemeClr val="accent1">
              <a:alpha val="0"/>
            </a:schemeClr>
          </a:solidFill>
          <a:ln>
            <a:noFill/>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Low participation rates in AI-related activities and training sessions hindered momentum and adoption</a:t>
            </a:r>
            <a:endParaRPr kumimoji="0" lang="ru-RU" sz="1400" b="0" i="1" u="none" strike="noStrike" kern="1200" cap="none" spc="0" normalizeH="0" baseline="0" noProof="0">
              <a:ln>
                <a:noFill/>
              </a:ln>
              <a:solidFill>
                <a:srgbClr val="FFFFFF"/>
              </a:solidFill>
              <a:effectLst/>
              <a:uLnTx/>
              <a:uFillTx/>
              <a:latin typeface="Calibri"/>
              <a:ea typeface="Calibri"/>
              <a:cs typeface="Arial"/>
            </a:endParaRPr>
          </a:p>
        </p:txBody>
      </p:sp>
      <p:sp>
        <p:nvSpPr>
          <p:cNvPr id="24" name="Rectangle 23">
            <a:extLst>
              <a:ext uri="{FF2B5EF4-FFF2-40B4-BE49-F238E27FC236}">
                <a16:creationId xmlns:a16="http://schemas.microsoft.com/office/drawing/2014/main" id="{85A3248C-7C0E-A628-94A7-B088254FC599}"/>
              </a:ext>
            </a:extLst>
          </p:cNvPr>
          <p:cNvSpPr/>
          <p:nvPr/>
        </p:nvSpPr>
        <p:spPr bwMode="auto">
          <a:xfrm rot="10800000" flipV="1">
            <a:off x="6839192" y="1526698"/>
            <a:ext cx="4608000" cy="215444"/>
          </a:xfrm>
          <a:prstGeom prst="rect">
            <a:avLst/>
          </a:prstGeom>
          <a:solidFill>
            <a:schemeClr val="accent1">
              <a:alpha val="0"/>
            </a:schemeClr>
          </a:solidFill>
          <a:ln>
            <a:noFill/>
          </a:ln>
          <a:effectLst/>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all" spc="300" normalizeH="0" baseline="0" noProof="0">
                <a:ln>
                  <a:noFill/>
                </a:ln>
                <a:gradFill>
                  <a:gsLst>
                    <a:gs pos="0">
                      <a:srgbClr val="418DFF"/>
                    </a:gs>
                    <a:gs pos="71000">
                      <a:srgbClr val="418DFF">
                        <a:lumMod val="75000"/>
                      </a:srgbClr>
                    </a:gs>
                    <a:gs pos="100000">
                      <a:srgbClr val="8353D2"/>
                    </a:gs>
                  </a:gsLst>
                  <a:lin ang="1200000" scaled="0"/>
                </a:gradFill>
                <a:effectLst/>
                <a:uLnTx/>
                <a:uFillTx/>
                <a:latin typeface="Calibri Bold"/>
                <a:ea typeface="Calibri"/>
                <a:cs typeface="Calibri" panose="020F0502020204030204" pitchFamily="34" charset="0"/>
              </a:rPr>
              <a:t>Unstructured adoption process</a:t>
            </a:r>
          </a:p>
        </p:txBody>
      </p:sp>
      <p:sp>
        <p:nvSpPr>
          <p:cNvPr id="25" name="Rectangle 24">
            <a:extLst>
              <a:ext uri="{FF2B5EF4-FFF2-40B4-BE49-F238E27FC236}">
                <a16:creationId xmlns:a16="http://schemas.microsoft.com/office/drawing/2014/main" id="{C2C4D93A-D912-CEB4-1F45-BE2AC73DD45A}"/>
              </a:ext>
            </a:extLst>
          </p:cNvPr>
          <p:cNvSpPr/>
          <p:nvPr/>
        </p:nvSpPr>
        <p:spPr bwMode="auto">
          <a:xfrm rot="10800000" flipV="1">
            <a:off x="6839192" y="1818763"/>
            <a:ext cx="4608000" cy="652791"/>
          </a:xfrm>
          <a:prstGeom prst="rect">
            <a:avLst/>
          </a:prstGeom>
          <a:solidFill>
            <a:schemeClr val="accent1">
              <a:alpha val="0"/>
            </a:schemeClr>
          </a:solidFill>
          <a:ln>
            <a:noFill/>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Lack of framework for integrating AI tools into existing workflows led to lack of visibility, decreased adoption rates and missed opportunities</a:t>
            </a:r>
            <a:endParaRPr kumimoji="0" lang="ru-RU" sz="1400" b="0" i="1" u="none" strike="noStrike" kern="1200" cap="none" spc="0" normalizeH="0" baseline="0" noProof="0">
              <a:ln>
                <a:noFill/>
              </a:ln>
              <a:solidFill>
                <a:srgbClr val="FFFFFF"/>
              </a:solidFill>
              <a:effectLst/>
              <a:uLnTx/>
              <a:uFillTx/>
              <a:latin typeface="Calibri"/>
              <a:ea typeface="Calibri"/>
              <a:cs typeface="Arial"/>
            </a:endParaRPr>
          </a:p>
        </p:txBody>
      </p:sp>
      <p:sp>
        <p:nvSpPr>
          <p:cNvPr id="27" name="Rectangle 26">
            <a:extLst>
              <a:ext uri="{FF2B5EF4-FFF2-40B4-BE49-F238E27FC236}">
                <a16:creationId xmlns:a16="http://schemas.microsoft.com/office/drawing/2014/main" id="{9ACD8C69-3EE7-5BEE-71A0-1A2E250E9E1D}"/>
              </a:ext>
            </a:extLst>
          </p:cNvPr>
          <p:cNvSpPr/>
          <p:nvPr/>
        </p:nvSpPr>
        <p:spPr bwMode="auto">
          <a:xfrm rot="10800000" flipV="1">
            <a:off x="6839192" y="5037025"/>
            <a:ext cx="4608000" cy="215444"/>
          </a:xfrm>
          <a:prstGeom prst="rect">
            <a:avLst/>
          </a:prstGeom>
          <a:solidFill>
            <a:schemeClr val="accent1">
              <a:alpha val="0"/>
            </a:schemeClr>
          </a:solidFill>
          <a:ln>
            <a:noFill/>
          </a:ln>
          <a:effectLst/>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all" spc="300" normalizeH="0" baseline="0" noProof="0">
                <a:ln>
                  <a:noFill/>
                </a:ln>
                <a:gradFill>
                  <a:gsLst>
                    <a:gs pos="0">
                      <a:srgbClr val="418DFF"/>
                    </a:gs>
                    <a:gs pos="71000">
                      <a:srgbClr val="418DFF">
                        <a:lumMod val="75000"/>
                      </a:srgbClr>
                    </a:gs>
                    <a:gs pos="100000">
                      <a:srgbClr val="8353D2"/>
                    </a:gs>
                  </a:gsLst>
                  <a:lin ang="1200000" scaled="0"/>
                </a:gradFill>
                <a:effectLst/>
                <a:uLnTx/>
                <a:uFillTx/>
                <a:latin typeface="Calibri Bold"/>
                <a:ea typeface="Calibri"/>
                <a:cs typeface="Calibri" panose="020F0502020204030204" pitchFamily="34" charset="0"/>
              </a:rPr>
              <a:t>Lack of AI knowledge sharing</a:t>
            </a:r>
          </a:p>
        </p:txBody>
      </p:sp>
      <p:sp>
        <p:nvSpPr>
          <p:cNvPr id="28" name="Rectangle 27">
            <a:extLst>
              <a:ext uri="{FF2B5EF4-FFF2-40B4-BE49-F238E27FC236}">
                <a16:creationId xmlns:a16="http://schemas.microsoft.com/office/drawing/2014/main" id="{FD0A83A5-D2BA-DBE3-4A9E-766987B7516B}"/>
              </a:ext>
            </a:extLst>
          </p:cNvPr>
          <p:cNvSpPr/>
          <p:nvPr/>
        </p:nvSpPr>
        <p:spPr bwMode="auto">
          <a:xfrm rot="10800000" flipV="1">
            <a:off x="6839192" y="5329092"/>
            <a:ext cx="4608000" cy="430887"/>
          </a:xfrm>
          <a:prstGeom prst="rect">
            <a:avLst/>
          </a:prstGeom>
          <a:solidFill>
            <a:schemeClr val="accent1">
              <a:alpha val="0"/>
            </a:schemeClr>
          </a:solidFill>
          <a:ln>
            <a:noFill/>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Overlapping AI tools selected for implementation, some of which lacked user-friendly design</a:t>
            </a:r>
            <a:endParaRPr kumimoji="0" lang="ru-RU" sz="1400" b="0" i="1" u="none" strike="noStrike" kern="1200" cap="none" spc="0" normalizeH="0" baseline="0" noProof="0">
              <a:ln>
                <a:noFill/>
              </a:ln>
              <a:solidFill>
                <a:srgbClr val="FFFFFF"/>
              </a:solidFill>
              <a:effectLst/>
              <a:uLnTx/>
              <a:uFillTx/>
              <a:latin typeface="Calibri"/>
              <a:ea typeface="Calibri"/>
              <a:cs typeface="Arial"/>
            </a:endParaRPr>
          </a:p>
        </p:txBody>
      </p:sp>
      <p:sp>
        <p:nvSpPr>
          <p:cNvPr id="2" name="TextBox 1">
            <a:extLst>
              <a:ext uri="{FF2B5EF4-FFF2-40B4-BE49-F238E27FC236}">
                <a16:creationId xmlns:a16="http://schemas.microsoft.com/office/drawing/2014/main" id="{20EEC79C-CF20-5B9A-FC9E-A2776A08AD7F}"/>
              </a:ext>
            </a:extLst>
          </p:cNvPr>
          <p:cNvSpPr txBox="1"/>
          <p:nvPr/>
        </p:nvSpPr>
        <p:spPr>
          <a:xfrm>
            <a:off x="1540365" y="2379887"/>
            <a:ext cx="3454573" cy="2657138"/>
          </a:xfrm>
          <a:prstGeom prst="rect">
            <a:avLst/>
          </a:prstGeom>
          <a:noFill/>
        </p:spPr>
        <p:txBody>
          <a:bodyPr wrap="square" lIns="0" rtlCol="0" anchor="t">
            <a:noAutofit/>
          </a:bodyPr>
          <a:lstStyle>
            <a:defPPr>
              <a:defRPr lang="en-US"/>
            </a:defPPr>
            <a:lvl1pPr indent="0" defTabSz="514324">
              <a:lnSpc>
                <a:spcPts val="1480"/>
              </a:lnSpc>
              <a:spcBef>
                <a:spcPts val="1200"/>
              </a:spcBef>
              <a:spcAft>
                <a:spcPts val="0"/>
              </a:spcAft>
              <a:buClr>
                <a:schemeClr val="bg1"/>
              </a:buClr>
              <a:buFont typeface="Arial" panose="020B0604020202020204" pitchFamily="34" charset="0"/>
              <a:buNone/>
              <a:defRPr kumimoji="0" sz="1300" b="1" i="0" u="none" strike="noStrike" cap="none" spc="0" normalizeH="0" baseline="0">
                <a:ln>
                  <a:noFill/>
                </a:ln>
                <a:solidFill>
                  <a:schemeClr val="bg1"/>
                </a:solidFill>
                <a:effectLst/>
                <a:uLnTx/>
                <a:uFillTx/>
                <a:latin typeface="Calibri"/>
              </a:defRPr>
            </a:lvl1pPr>
          </a:lstStyle>
          <a:p>
            <a:pPr marL="0" marR="0" lvl="0" indent="0" algn="l" defTabSz="914400" rtl="0" eaLnBrk="1" fontAlgn="auto" latinLnBrk="0" hangingPunct="1">
              <a:lnSpc>
                <a:spcPct val="150000"/>
              </a:lnSpc>
              <a:spcBef>
                <a:spcPts val="2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418DFF"/>
                </a:solidFill>
                <a:effectLst/>
                <a:uLnTx/>
                <a:uFillTx/>
                <a:latin typeface="Calibri"/>
                <a:ea typeface="Calibri"/>
                <a:cs typeface="Arial"/>
              </a:rPr>
              <a:t>Nov 2023 –May 2024</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4 Use Cases selected</a:t>
            </a:r>
          </a:p>
          <a:p>
            <a:pPr marL="670950" marR="0" lvl="1"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Generation of user stories based on requirements</a:t>
            </a:r>
          </a:p>
          <a:p>
            <a:pPr marL="670950" marR="0" lvl="1"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Generation of test cases from user stories</a:t>
            </a:r>
          </a:p>
          <a:p>
            <a:pPr marL="670950" marR="0" lvl="1"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Suggestions on BDD implementation</a:t>
            </a:r>
          </a:p>
          <a:p>
            <a:pPr marL="670950" marR="0" lvl="1"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Deduplication of tests cases</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AI Tools - </a:t>
            </a:r>
            <a:r>
              <a:rPr kumimoji="0" lang="en-US" sz="1200" b="0" i="0" u="none" strike="noStrike" kern="1200" cap="none" spc="0" normalizeH="0" baseline="0" noProof="0" dirty="0" err="1">
                <a:ln>
                  <a:noFill/>
                </a:ln>
                <a:solidFill>
                  <a:srgbClr val="FFFFFF"/>
                </a:solidFill>
                <a:effectLst/>
                <a:uLnTx/>
                <a:uFillTx/>
                <a:latin typeface="Calibri"/>
                <a:ea typeface="Calibri"/>
                <a:cs typeface="Arial"/>
              </a:rPr>
              <a:t>EliteA</a:t>
            </a:r>
            <a:r>
              <a:rPr kumimoji="0" lang="en-US" sz="1200" b="0" i="0" u="none" strike="noStrike" kern="1200" cap="none" spc="0" normalizeH="0" baseline="0" noProof="0" dirty="0">
                <a:ln>
                  <a:noFill/>
                </a:ln>
                <a:solidFill>
                  <a:srgbClr val="FFFFFF"/>
                </a:solidFill>
                <a:effectLst/>
                <a:uLnTx/>
                <a:uFillTx/>
                <a:latin typeface="Calibri"/>
                <a:ea typeface="Calibri"/>
                <a:cs typeface="Arial"/>
              </a:rPr>
              <a:t>™ and AI Jeannie </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Initiated Jump Start for 4 Teams</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Drafted AI Center of Excellence</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No Baseline, No AI Champions</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a:ea typeface="Calibri"/>
                <a:cs typeface="Arial"/>
              </a:rPr>
              <a:t>Limited Training or Education on AI and  AI Tools </a:t>
            </a:r>
            <a:endParaRPr kumimoji="0" lang="ru-RU" sz="1200" b="0" i="0" u="none" strike="noStrike" kern="1200" cap="none" spc="0" normalizeH="0" baseline="0" noProof="0" dirty="0">
              <a:ln>
                <a:noFill/>
              </a:ln>
              <a:solidFill>
                <a:srgbClr val="FFFFFF"/>
              </a:solidFill>
              <a:effectLst/>
              <a:uLnTx/>
              <a:uFillTx/>
              <a:latin typeface="Calibri"/>
              <a:ea typeface="Calibri"/>
              <a:cs typeface="Arial"/>
            </a:endParaRPr>
          </a:p>
        </p:txBody>
      </p:sp>
      <p:sp>
        <p:nvSpPr>
          <p:cNvPr id="3" name="Oval 2">
            <a:extLst>
              <a:ext uri="{FF2B5EF4-FFF2-40B4-BE49-F238E27FC236}">
                <a16:creationId xmlns:a16="http://schemas.microsoft.com/office/drawing/2014/main" id="{703D17D5-A90E-7F0B-1501-05BF207B5E94}"/>
              </a:ext>
            </a:extLst>
          </p:cNvPr>
          <p:cNvSpPr>
            <a:spLocks noChangeAspect="1"/>
          </p:cNvSpPr>
          <p:nvPr/>
        </p:nvSpPr>
        <p:spPr bwMode="auto">
          <a:xfrm>
            <a:off x="1123879" y="2470626"/>
            <a:ext cx="144000" cy="144000"/>
          </a:xfrm>
          <a:prstGeom prst="ellipse">
            <a:avLst/>
          </a:prstGeom>
          <a:solidFill>
            <a:schemeClr val="accent2">
              <a:alpha val="5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 name="Oval 4">
            <a:extLst>
              <a:ext uri="{FF2B5EF4-FFF2-40B4-BE49-F238E27FC236}">
                <a16:creationId xmlns:a16="http://schemas.microsoft.com/office/drawing/2014/main" id="{383FA5E2-EF21-FC14-D0A3-34B40B32A79F}"/>
              </a:ext>
            </a:extLst>
          </p:cNvPr>
          <p:cNvSpPr>
            <a:spLocks noChangeAspect="1"/>
          </p:cNvSpPr>
          <p:nvPr/>
        </p:nvSpPr>
        <p:spPr bwMode="auto">
          <a:xfrm>
            <a:off x="1123879" y="4798693"/>
            <a:ext cx="144000" cy="144000"/>
          </a:xfrm>
          <a:prstGeom prst="ellipse">
            <a:avLst/>
          </a:prstGeom>
          <a:solidFill>
            <a:schemeClr val="accent2">
              <a:alpha val="5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cxnSp>
        <p:nvCxnSpPr>
          <p:cNvPr id="7" name="Straight Connector 6">
            <a:extLst>
              <a:ext uri="{FF2B5EF4-FFF2-40B4-BE49-F238E27FC236}">
                <a16:creationId xmlns:a16="http://schemas.microsoft.com/office/drawing/2014/main" id="{DF1DEF87-C37E-E3D6-619B-4979C0AD6BF6}"/>
              </a:ext>
            </a:extLst>
          </p:cNvPr>
          <p:cNvCxnSpPr>
            <a:cxnSpLocks/>
            <a:stCxn id="3" idx="4"/>
            <a:endCxn id="5" idx="0"/>
          </p:cNvCxnSpPr>
          <p:nvPr/>
        </p:nvCxnSpPr>
        <p:spPr>
          <a:xfrm>
            <a:off x="1195879" y="2614626"/>
            <a:ext cx="0" cy="2184067"/>
          </a:xfrm>
          <a:prstGeom prst="line">
            <a:avLst/>
          </a:prstGeom>
          <a:ln w="6350">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4B09CE07-0902-00F9-6961-3B2F50E74789}"/>
              </a:ext>
            </a:extLst>
          </p:cNvPr>
          <p:cNvSpPr/>
          <p:nvPr/>
        </p:nvSpPr>
        <p:spPr bwMode="auto">
          <a:xfrm>
            <a:off x="457200" y="1566863"/>
            <a:ext cx="5177120" cy="432000"/>
          </a:xfrm>
          <a:prstGeom prst="roundRect">
            <a:avLst>
              <a:gd name="adj" fmla="val 50000"/>
            </a:avLst>
          </a:prstGeom>
          <a:gradFill>
            <a:gsLst>
              <a:gs pos="0">
                <a:schemeClr val="accent2"/>
              </a:gs>
              <a:gs pos="56000">
                <a:schemeClr val="accent2">
                  <a:lumMod val="75000"/>
                </a:schemeClr>
              </a:gs>
              <a:gs pos="100000">
                <a:schemeClr val="accent4"/>
              </a:gs>
            </a:gsLst>
            <a:lin ang="4200000" scaled="0"/>
          </a:gradFill>
          <a:ln w="15875">
            <a:no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PoC </a:t>
            </a:r>
            <a:r>
              <a:rPr kumimoji="0" lang="ru-RU" sz="1400" b="1" i="0" u="none" strike="noStrike" kern="1200" cap="none" spc="0" normalizeH="0" baseline="0" noProof="0">
                <a:ln>
                  <a:noFill/>
                </a:ln>
                <a:solidFill>
                  <a:srgbClr val="FFFFFF"/>
                </a:solidFill>
                <a:effectLst/>
                <a:uLnTx/>
                <a:uFillTx/>
                <a:latin typeface="Calibri"/>
                <a:ea typeface="Calibri"/>
                <a:cs typeface="Arial"/>
              </a:rPr>
              <a:t> </a:t>
            </a:r>
            <a:r>
              <a:rPr kumimoji="0" lang="en-US" sz="1400" b="1" i="0" u="none" strike="noStrike" kern="1200" cap="none" spc="0" normalizeH="0" baseline="0" noProof="0">
                <a:ln>
                  <a:noFill/>
                </a:ln>
                <a:solidFill>
                  <a:srgbClr val="FFFFFF"/>
                </a:solidFill>
                <a:effectLst/>
                <a:uLnTx/>
                <a:uFillTx/>
                <a:latin typeface="Calibri"/>
                <a:ea typeface="Calibri"/>
                <a:cs typeface="Arial"/>
              </a:rPr>
              <a:t>Phase</a:t>
            </a:r>
          </a:p>
        </p:txBody>
      </p:sp>
    </p:spTree>
    <p:extLst>
      <p:ext uri="{BB962C8B-B14F-4D97-AF65-F5344CB8AC3E}">
        <p14:creationId xmlns:p14="http://schemas.microsoft.com/office/powerpoint/2010/main" val="194854054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B4C6F-1F50-CD71-9E37-61A26033DF86}"/>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5F4C5D34-6E99-F697-6A63-F30261B75AB1}"/>
              </a:ext>
            </a:extLst>
          </p:cNvPr>
          <p:cNvSpPr>
            <a:spLocks noGrp="1"/>
          </p:cNvSpPr>
          <p:nvPr>
            <p:ph type="title"/>
          </p:nvPr>
        </p:nvSpPr>
        <p:spPr>
          <a:xfrm>
            <a:off x="457200" y="723900"/>
            <a:ext cx="11274552" cy="457200"/>
          </a:xfrm>
        </p:spPr>
        <p:txBody>
          <a:bodyPr/>
          <a:lstStyle/>
          <a:p>
            <a:r>
              <a:rPr lang="en-US"/>
              <a:t>The CTC Gen AI Adoption – Wave 1 Rollout</a:t>
            </a:r>
            <a:endParaRPr lang="en-GE"/>
          </a:p>
        </p:txBody>
      </p:sp>
      <p:sp>
        <p:nvSpPr>
          <p:cNvPr id="13" name="Text Placeholder 12">
            <a:extLst>
              <a:ext uri="{FF2B5EF4-FFF2-40B4-BE49-F238E27FC236}">
                <a16:creationId xmlns:a16="http://schemas.microsoft.com/office/drawing/2014/main" id="{CC67BE9B-9C8C-F2A3-490C-D98991E34589}"/>
              </a:ext>
            </a:extLst>
          </p:cNvPr>
          <p:cNvSpPr>
            <a:spLocks noGrp="1"/>
          </p:cNvSpPr>
          <p:nvPr>
            <p:ph type="body" sz="quarter" idx="15"/>
          </p:nvPr>
        </p:nvSpPr>
        <p:spPr>
          <a:xfrm>
            <a:off x="457200" y="382446"/>
            <a:ext cx="3611880" cy="225707"/>
          </a:xfrm>
        </p:spPr>
        <p:txBody>
          <a:bodyPr vert="horz" lIns="0" tIns="0" rIns="0" bIns="0" rtlCol="0">
            <a:noAutofit/>
          </a:bodyPr>
          <a:lstStyle/>
          <a:p>
            <a:r>
              <a:rPr lang="en-US">
                <a:gradFill>
                  <a:gsLst>
                    <a:gs pos="0">
                      <a:schemeClr val="accent2"/>
                    </a:gs>
                    <a:gs pos="72000">
                      <a:schemeClr val="accent2">
                        <a:lumMod val="75000"/>
                      </a:schemeClr>
                    </a:gs>
                    <a:gs pos="99000">
                      <a:schemeClr val="accent4"/>
                    </a:gs>
                  </a:gsLst>
                  <a:lin ang="1200000" scaled="0"/>
                </a:gradFill>
                <a:latin typeface="+mj-lt"/>
              </a:rPr>
              <a:t>Gen AI for SOFTWARE DEVELOPMENT</a:t>
            </a:r>
          </a:p>
        </p:txBody>
      </p:sp>
      <p:sp>
        <p:nvSpPr>
          <p:cNvPr id="16" name="Rounded Rectangle 15">
            <a:extLst>
              <a:ext uri="{FF2B5EF4-FFF2-40B4-BE49-F238E27FC236}">
                <a16:creationId xmlns:a16="http://schemas.microsoft.com/office/drawing/2014/main" id="{1716E6A0-95E3-2210-C850-7F53142596A6}"/>
              </a:ext>
            </a:extLst>
          </p:cNvPr>
          <p:cNvSpPr/>
          <p:nvPr/>
        </p:nvSpPr>
        <p:spPr bwMode="auto">
          <a:xfrm>
            <a:off x="6554632" y="608153"/>
            <a:ext cx="5177120" cy="432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Enablement Phases</a:t>
            </a:r>
          </a:p>
        </p:txBody>
      </p:sp>
      <p:sp>
        <p:nvSpPr>
          <p:cNvPr id="4" name="TextBox 3">
            <a:extLst>
              <a:ext uri="{FF2B5EF4-FFF2-40B4-BE49-F238E27FC236}">
                <a16:creationId xmlns:a16="http://schemas.microsoft.com/office/drawing/2014/main" id="{A2E4BC86-2199-992A-B008-E5602608AF1C}"/>
              </a:ext>
            </a:extLst>
          </p:cNvPr>
          <p:cNvSpPr txBox="1"/>
          <p:nvPr/>
        </p:nvSpPr>
        <p:spPr>
          <a:xfrm>
            <a:off x="457200" y="1259994"/>
            <a:ext cx="4782065" cy="4265783"/>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The PoC showed opportunities for improving the AI tools for CTC and its team members.  </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Prep for Wave 1 (August 2024)</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Expanded the EliteA™ tool capabilities</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Removed the AI Jeannie tool</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Improved the Change Plan to include more Communication, Training, and Hands-On Workshops</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Baselined every metric that would be tracked</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Revised 5 Use Cases:</a:t>
            </a:r>
          </a:p>
          <a:p>
            <a:pPr marL="800100" marR="0" lvl="1"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User Story Creation Agent</a:t>
            </a:r>
          </a:p>
          <a:p>
            <a:pPr marL="800100" marR="0" lvl="1"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User Story Review Agent</a:t>
            </a:r>
          </a:p>
          <a:p>
            <a:pPr marL="800100" marR="0" lvl="1"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Creating Manual Test Cases</a:t>
            </a:r>
          </a:p>
          <a:p>
            <a:pPr marL="800100" marR="0" lvl="1"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Deduplication of Tests</a:t>
            </a:r>
          </a:p>
          <a:p>
            <a:pPr marL="800100" marR="0" lvl="1"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Generate Automation BDD Steps</a:t>
            </a:r>
          </a:p>
        </p:txBody>
      </p:sp>
      <p:sp>
        <p:nvSpPr>
          <p:cNvPr id="6" name="TextBox 5">
            <a:extLst>
              <a:ext uri="{FF2B5EF4-FFF2-40B4-BE49-F238E27FC236}">
                <a16:creationId xmlns:a16="http://schemas.microsoft.com/office/drawing/2014/main" id="{2DCA9C50-18D9-AD5E-48AC-29CE1BD77A2A}"/>
              </a:ext>
            </a:extLst>
          </p:cNvPr>
          <p:cNvSpPr txBox="1"/>
          <p:nvPr/>
        </p:nvSpPr>
        <p:spPr>
          <a:xfrm>
            <a:off x="7920994" y="1271058"/>
            <a:ext cx="3454573" cy="2513509"/>
          </a:xfrm>
          <a:prstGeom prst="rect">
            <a:avLst/>
          </a:prstGeom>
          <a:noFill/>
        </p:spPr>
        <p:txBody>
          <a:bodyPr wrap="square" lIns="0" rtlCol="0" anchor="t">
            <a:noAutofit/>
          </a:bodyPr>
          <a:lstStyle>
            <a:defPPr>
              <a:defRPr lang="en-US"/>
            </a:defPPr>
            <a:lvl1pPr indent="0" defTabSz="514324">
              <a:lnSpc>
                <a:spcPts val="1480"/>
              </a:lnSpc>
              <a:spcBef>
                <a:spcPts val="1200"/>
              </a:spcBef>
              <a:spcAft>
                <a:spcPts val="0"/>
              </a:spcAft>
              <a:buClr>
                <a:schemeClr val="bg1"/>
              </a:buClr>
              <a:buFont typeface="Arial" panose="020B0604020202020204" pitchFamily="34" charset="0"/>
              <a:buNone/>
              <a:defRPr kumimoji="0" sz="1300" b="1" i="0" u="none" strike="noStrike" cap="none" spc="0" normalizeH="0" baseline="0">
                <a:ln>
                  <a:noFill/>
                </a:ln>
                <a:solidFill>
                  <a:schemeClr val="bg1"/>
                </a:solidFill>
                <a:effectLst/>
                <a:uLnTx/>
                <a:uFillTx/>
                <a:latin typeface="Calibri"/>
              </a:defRPr>
            </a:lvl1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418DFF"/>
                </a:solidFill>
                <a:effectLst/>
                <a:uLnTx/>
                <a:uFillTx/>
                <a:latin typeface="Calibri"/>
                <a:ea typeface="Calibri"/>
                <a:cs typeface="Arial"/>
              </a:rPr>
              <a:t>Pilot– September 2024</a:t>
            </a:r>
          </a:p>
          <a:p>
            <a:pPr marL="285750" marR="0" lvl="0" indent="-285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Initial scope of 4 Teams</a:t>
            </a:r>
          </a:p>
          <a:p>
            <a:pPr marL="285750" marR="0" lvl="0" indent="-285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Established Performance Measurement Metrics</a:t>
            </a:r>
          </a:p>
          <a:p>
            <a:pPr marL="285750" marR="0" lvl="0" indent="-285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Use Case: User Story Creation Agent</a:t>
            </a:r>
          </a:p>
          <a:p>
            <a:pPr marL="0" marR="0" lvl="0" indent="0" algn="l" defTabSz="914400" rtl="0" eaLnBrk="1" fontAlgn="auto" latinLnBrk="0" hangingPunct="1">
              <a:lnSpc>
                <a:spcPct val="150000"/>
              </a:lnSpc>
              <a:spcBef>
                <a:spcPts val="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418DFF"/>
                </a:solidFill>
                <a:effectLst/>
                <a:uLnTx/>
                <a:uFillTx/>
                <a:latin typeface="Calibri"/>
                <a:ea typeface="Calibri"/>
                <a:cs typeface="Arial"/>
              </a:rPr>
              <a:t>Wave 1 Rollout – October 2024 – December 2024</a:t>
            </a:r>
          </a:p>
          <a:p>
            <a:pPr marL="285750" marR="0" lvl="0" indent="-285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Scaled to 100+ Teams</a:t>
            </a:r>
          </a:p>
          <a:p>
            <a:pPr marL="285750" marR="0" lvl="0" indent="-285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On Boarded EliteA™ Champions (Chapter Managers)</a:t>
            </a:r>
          </a:p>
          <a:p>
            <a:pPr marL="285750" marR="0" lvl="0" indent="-285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Evolved AI Center of Excellence</a:t>
            </a:r>
          </a:p>
          <a:p>
            <a:pPr marL="285750" marR="0" lvl="0" indent="-285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Trained &lt; 800 Team Members on AI, EliteA™, and 4 Use Cases</a:t>
            </a:r>
          </a:p>
        </p:txBody>
      </p:sp>
      <p:sp>
        <p:nvSpPr>
          <p:cNvPr id="8" name="Oval 7">
            <a:extLst>
              <a:ext uri="{FF2B5EF4-FFF2-40B4-BE49-F238E27FC236}">
                <a16:creationId xmlns:a16="http://schemas.microsoft.com/office/drawing/2014/main" id="{A0CC4028-B017-DD2F-A602-7E65BECA2CA0}"/>
              </a:ext>
            </a:extLst>
          </p:cNvPr>
          <p:cNvSpPr>
            <a:spLocks noChangeAspect="1"/>
          </p:cNvSpPr>
          <p:nvPr/>
        </p:nvSpPr>
        <p:spPr bwMode="auto">
          <a:xfrm>
            <a:off x="7504508" y="1361797"/>
            <a:ext cx="144000" cy="144000"/>
          </a:xfrm>
          <a:prstGeom prst="ellipse">
            <a:avLst/>
          </a:prstGeom>
          <a:solidFill>
            <a:schemeClr val="accent2">
              <a:alpha val="5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9" name="Oval 8">
            <a:extLst>
              <a:ext uri="{FF2B5EF4-FFF2-40B4-BE49-F238E27FC236}">
                <a16:creationId xmlns:a16="http://schemas.microsoft.com/office/drawing/2014/main" id="{067AC293-586D-D86A-DEBD-D5DC1AE9FED7}"/>
              </a:ext>
            </a:extLst>
          </p:cNvPr>
          <p:cNvSpPr>
            <a:spLocks noChangeAspect="1"/>
          </p:cNvSpPr>
          <p:nvPr/>
        </p:nvSpPr>
        <p:spPr bwMode="auto">
          <a:xfrm>
            <a:off x="7504508" y="2330693"/>
            <a:ext cx="144000" cy="144000"/>
          </a:xfrm>
          <a:prstGeom prst="ellipse">
            <a:avLst/>
          </a:prstGeom>
          <a:solidFill>
            <a:schemeClr val="accent2">
              <a:alpha val="5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1" name="Oval 10">
            <a:extLst>
              <a:ext uri="{FF2B5EF4-FFF2-40B4-BE49-F238E27FC236}">
                <a16:creationId xmlns:a16="http://schemas.microsoft.com/office/drawing/2014/main" id="{5CB409C6-AC66-D5E2-3FB4-38FFD8072933}"/>
              </a:ext>
            </a:extLst>
          </p:cNvPr>
          <p:cNvSpPr>
            <a:spLocks noChangeAspect="1"/>
          </p:cNvSpPr>
          <p:nvPr/>
        </p:nvSpPr>
        <p:spPr bwMode="auto">
          <a:xfrm>
            <a:off x="7504508" y="3587589"/>
            <a:ext cx="144000" cy="144000"/>
          </a:xfrm>
          <a:prstGeom prst="ellipse">
            <a:avLst/>
          </a:prstGeom>
          <a:solidFill>
            <a:schemeClr val="accent2">
              <a:alpha val="5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cxnSp>
        <p:nvCxnSpPr>
          <p:cNvPr id="15" name="Straight Connector 14">
            <a:extLst>
              <a:ext uri="{FF2B5EF4-FFF2-40B4-BE49-F238E27FC236}">
                <a16:creationId xmlns:a16="http://schemas.microsoft.com/office/drawing/2014/main" id="{626E0FC2-2483-6270-C54D-81D7C17E412F}"/>
              </a:ext>
            </a:extLst>
          </p:cNvPr>
          <p:cNvCxnSpPr>
            <a:cxnSpLocks/>
            <a:stCxn id="8" idx="4"/>
            <a:endCxn id="9" idx="0"/>
          </p:cNvCxnSpPr>
          <p:nvPr/>
        </p:nvCxnSpPr>
        <p:spPr>
          <a:xfrm>
            <a:off x="7576508" y="1505797"/>
            <a:ext cx="0" cy="824896"/>
          </a:xfrm>
          <a:prstGeom prst="line">
            <a:avLst/>
          </a:prstGeom>
          <a:ln w="6350">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343C92-E770-3396-9EA5-C6C56567E419}"/>
              </a:ext>
            </a:extLst>
          </p:cNvPr>
          <p:cNvCxnSpPr>
            <a:cxnSpLocks/>
            <a:stCxn id="9" idx="4"/>
            <a:endCxn id="11" idx="0"/>
          </p:cNvCxnSpPr>
          <p:nvPr/>
        </p:nvCxnSpPr>
        <p:spPr>
          <a:xfrm>
            <a:off x="7576508" y="2474693"/>
            <a:ext cx="0" cy="1112896"/>
          </a:xfrm>
          <a:prstGeom prst="line">
            <a:avLst/>
          </a:prstGeom>
          <a:ln w="63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60A176C7-A11E-AC1D-2D99-0AB4C3FB4952}"/>
              </a:ext>
            </a:extLst>
          </p:cNvPr>
          <p:cNvSpPr/>
          <p:nvPr/>
        </p:nvSpPr>
        <p:spPr bwMode="auto">
          <a:xfrm>
            <a:off x="6554632" y="4125015"/>
            <a:ext cx="5177120" cy="432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Key Results</a:t>
            </a:r>
          </a:p>
        </p:txBody>
      </p:sp>
      <p:sp>
        <p:nvSpPr>
          <p:cNvPr id="37" name="Rectangle 36">
            <a:extLst>
              <a:ext uri="{FF2B5EF4-FFF2-40B4-BE49-F238E27FC236}">
                <a16:creationId xmlns:a16="http://schemas.microsoft.com/office/drawing/2014/main" id="{9AAA8AE4-DB4E-7345-FBE4-7E9076BFF043}"/>
              </a:ext>
            </a:extLst>
          </p:cNvPr>
          <p:cNvSpPr/>
          <p:nvPr/>
        </p:nvSpPr>
        <p:spPr bwMode="auto">
          <a:xfrm rot="10800000" flipV="1">
            <a:off x="6554503" y="4807276"/>
            <a:ext cx="5177121" cy="1461939"/>
          </a:xfrm>
          <a:prstGeom prst="rect">
            <a:avLst/>
          </a:prstGeom>
          <a:solidFill>
            <a:schemeClr val="accent1">
              <a:alpha val="0"/>
            </a:schemeClr>
          </a:solidFill>
          <a:ln>
            <a:noFill/>
          </a:ln>
          <a:effectLst/>
        </p:spPr>
        <p:txBody>
          <a:bodyPr wrap="square" lIns="216000" tIns="0" rIns="216000" bIns="0" rtlCol="0" anchor="ctr">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~30% of overall productivity improvement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62% user story development productivity improvement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+53% test case generation and automation productivity improvement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Gap in AI knowledge and understanding</a:t>
            </a:r>
            <a:endParaRPr kumimoji="0" lang="ru-RU" sz="1400" b="0" i="0" u="none" strike="noStrike" kern="1200" cap="none" spc="0" normalizeH="0" baseline="0" noProof="0">
              <a:ln>
                <a:noFill/>
              </a:ln>
              <a:solidFill>
                <a:srgbClr val="FFFFFF"/>
              </a:solidFill>
              <a:effectLst/>
              <a:uLnTx/>
              <a:uFillTx/>
              <a:latin typeface="Calibri"/>
              <a:ea typeface="Calibri"/>
              <a:cs typeface="Arial"/>
            </a:endParaRPr>
          </a:p>
        </p:txBody>
      </p:sp>
    </p:spTree>
    <p:extLst>
      <p:ext uri="{BB962C8B-B14F-4D97-AF65-F5344CB8AC3E}">
        <p14:creationId xmlns:p14="http://schemas.microsoft.com/office/powerpoint/2010/main" val="116046635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4D55-D673-BF2D-21F4-CA95A1294943}"/>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F34B7DD4-D3DA-237E-5503-88BD0B05FCEA}"/>
              </a:ext>
            </a:extLst>
          </p:cNvPr>
          <p:cNvSpPr>
            <a:spLocks noGrp="1"/>
          </p:cNvSpPr>
          <p:nvPr>
            <p:ph type="title"/>
          </p:nvPr>
        </p:nvSpPr>
        <p:spPr>
          <a:xfrm>
            <a:off x="457200" y="723900"/>
            <a:ext cx="11274552" cy="457200"/>
          </a:xfrm>
        </p:spPr>
        <p:txBody>
          <a:bodyPr/>
          <a:lstStyle/>
          <a:p>
            <a:r>
              <a:rPr lang="en-US"/>
              <a:t>The CTC Gen AI Adoption – Current State</a:t>
            </a:r>
            <a:endParaRPr lang="en-GE"/>
          </a:p>
        </p:txBody>
      </p:sp>
      <p:sp>
        <p:nvSpPr>
          <p:cNvPr id="13" name="Text Placeholder 12">
            <a:extLst>
              <a:ext uri="{FF2B5EF4-FFF2-40B4-BE49-F238E27FC236}">
                <a16:creationId xmlns:a16="http://schemas.microsoft.com/office/drawing/2014/main" id="{728AF3C3-E723-47F6-CC37-5EAA47F23FD6}"/>
              </a:ext>
            </a:extLst>
          </p:cNvPr>
          <p:cNvSpPr>
            <a:spLocks noGrp="1"/>
          </p:cNvSpPr>
          <p:nvPr>
            <p:ph type="body" sz="quarter" idx="15"/>
          </p:nvPr>
        </p:nvSpPr>
        <p:spPr>
          <a:xfrm>
            <a:off x="457200" y="382446"/>
            <a:ext cx="3611880" cy="225707"/>
          </a:xfrm>
        </p:spPr>
        <p:txBody>
          <a:bodyPr vert="horz" lIns="0" tIns="0" rIns="0" bIns="0" rtlCol="0">
            <a:noAutofit/>
          </a:bodyPr>
          <a:lstStyle/>
          <a:p>
            <a:r>
              <a:rPr lang="en-US">
                <a:gradFill>
                  <a:gsLst>
                    <a:gs pos="0">
                      <a:schemeClr val="accent2"/>
                    </a:gs>
                    <a:gs pos="72000">
                      <a:schemeClr val="accent2">
                        <a:lumMod val="75000"/>
                      </a:schemeClr>
                    </a:gs>
                    <a:gs pos="99000">
                      <a:schemeClr val="accent4"/>
                    </a:gs>
                  </a:gsLst>
                  <a:lin ang="1200000" scaled="0"/>
                </a:gradFill>
                <a:latin typeface="+mj-lt"/>
              </a:rPr>
              <a:t>Gen AI for SOFTWARE DEVELOPMENT</a:t>
            </a:r>
          </a:p>
        </p:txBody>
      </p:sp>
      <p:sp>
        <p:nvSpPr>
          <p:cNvPr id="16" name="Rounded Rectangle 15">
            <a:extLst>
              <a:ext uri="{FF2B5EF4-FFF2-40B4-BE49-F238E27FC236}">
                <a16:creationId xmlns:a16="http://schemas.microsoft.com/office/drawing/2014/main" id="{A3858F82-1140-DCF0-9BED-17B8063B8F4F}"/>
              </a:ext>
            </a:extLst>
          </p:cNvPr>
          <p:cNvSpPr/>
          <p:nvPr/>
        </p:nvSpPr>
        <p:spPr bwMode="auto">
          <a:xfrm>
            <a:off x="6554632" y="608153"/>
            <a:ext cx="5177120" cy="432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Beyond January 2025</a:t>
            </a:r>
          </a:p>
        </p:txBody>
      </p:sp>
      <p:sp>
        <p:nvSpPr>
          <p:cNvPr id="4" name="TextBox 3">
            <a:extLst>
              <a:ext uri="{FF2B5EF4-FFF2-40B4-BE49-F238E27FC236}">
                <a16:creationId xmlns:a16="http://schemas.microsoft.com/office/drawing/2014/main" id="{FBA149D0-D94B-31DA-6545-7D26B71B8BA4}"/>
              </a:ext>
            </a:extLst>
          </p:cNvPr>
          <p:cNvSpPr txBox="1"/>
          <p:nvPr/>
        </p:nvSpPr>
        <p:spPr>
          <a:xfrm>
            <a:off x="457200" y="1259994"/>
            <a:ext cx="4782065" cy="1263936"/>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As of January 2025, CTC completed the initial rollout of AI Agents and Tools within their Product Engineering organization. </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2024 AI Adoption Numbers:</a:t>
            </a:r>
          </a:p>
        </p:txBody>
      </p:sp>
      <p:sp>
        <p:nvSpPr>
          <p:cNvPr id="17" name="TextBox 16">
            <a:extLst>
              <a:ext uri="{FF2B5EF4-FFF2-40B4-BE49-F238E27FC236}">
                <a16:creationId xmlns:a16="http://schemas.microsoft.com/office/drawing/2014/main" id="{52A517AA-943B-29AE-87E4-857068F95FE9}"/>
              </a:ext>
            </a:extLst>
          </p:cNvPr>
          <p:cNvSpPr txBox="1"/>
          <p:nvPr/>
        </p:nvSpPr>
        <p:spPr>
          <a:xfrm>
            <a:off x="457200" y="2666790"/>
            <a:ext cx="5194300" cy="1263936"/>
          </a:xfrm>
          <a:prstGeom prst="rect">
            <a:avLst/>
          </a:prstGeom>
          <a:noFill/>
        </p:spPr>
        <p:txBody>
          <a:bodyPr wrap="square" lIns="0" tIns="0" rIns="0" bIns="0" numCol="2" rtlCol="0">
            <a:noAutofit/>
          </a:bodyPr>
          <a:lstStyle/>
          <a:p>
            <a:pPr marL="285750" marR="0" lvl="0" indent="-342900" algn="l" defTabSz="914400" rtl="0" eaLnBrk="1" fontAlgn="auto" latinLnBrk="0" hangingPunct="1">
              <a:lnSpc>
                <a:spcPct val="100000"/>
              </a:lnSpc>
              <a:spcBef>
                <a:spcPts val="0"/>
              </a:spcBef>
              <a:spcAft>
                <a:spcPts val="400"/>
              </a:spcAft>
              <a:buClrTx/>
              <a:buSzTx/>
              <a:buFont typeface="Wingdings" pitchFamily="2" charset="2"/>
              <a:buChar char="ü"/>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17 EPAM Experts</a:t>
            </a:r>
          </a:p>
          <a:p>
            <a:pPr marL="285750" marR="0" lvl="0" indent="-342900" algn="l" defTabSz="914400" rtl="0" eaLnBrk="1" fontAlgn="auto" latinLnBrk="0" hangingPunct="1">
              <a:lnSpc>
                <a:spcPct val="100000"/>
              </a:lnSpc>
              <a:spcBef>
                <a:spcPts val="0"/>
              </a:spcBef>
              <a:spcAft>
                <a:spcPts val="400"/>
              </a:spcAft>
              <a:buClrTx/>
              <a:buSzTx/>
              <a:buFont typeface="Wingdings" pitchFamily="2" charset="2"/>
              <a:buChar char="ü"/>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1 CTC Manager</a:t>
            </a:r>
          </a:p>
          <a:p>
            <a:pPr marL="285750" marR="0" lvl="0" indent="-342900" algn="l" defTabSz="914400" rtl="0" eaLnBrk="1" fontAlgn="auto" latinLnBrk="0" hangingPunct="1">
              <a:lnSpc>
                <a:spcPct val="100000"/>
              </a:lnSpc>
              <a:spcBef>
                <a:spcPts val="0"/>
              </a:spcBef>
              <a:spcAft>
                <a:spcPts val="400"/>
              </a:spcAft>
              <a:buClrTx/>
              <a:buSzTx/>
              <a:buFont typeface="Wingdings" pitchFamily="2" charset="2"/>
              <a:buChar char="ü"/>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25 Key CTC Stakeholders</a:t>
            </a:r>
          </a:p>
          <a:p>
            <a:pPr marL="285750" marR="0" lvl="0" indent="-342900" algn="l" defTabSz="914400" rtl="0" eaLnBrk="1" fontAlgn="auto" latinLnBrk="0" hangingPunct="1">
              <a:lnSpc>
                <a:spcPct val="100000"/>
              </a:lnSpc>
              <a:spcBef>
                <a:spcPts val="0"/>
              </a:spcBef>
              <a:spcAft>
                <a:spcPts val="400"/>
              </a:spcAft>
              <a:buClrTx/>
              <a:buSzTx/>
              <a:buFont typeface="Wingdings" pitchFamily="2" charset="2"/>
              <a:buChar char="ü"/>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8 EliteA™ Champions (Chapter Managers)</a:t>
            </a:r>
          </a:p>
          <a:p>
            <a:pPr marL="285750" marR="0" lvl="0" indent="-342900" algn="l" defTabSz="914400" rtl="0" eaLnBrk="1" fontAlgn="auto" latinLnBrk="0" hangingPunct="1">
              <a:lnSpc>
                <a:spcPct val="100000"/>
              </a:lnSpc>
              <a:spcBef>
                <a:spcPts val="0"/>
              </a:spcBef>
              <a:spcAft>
                <a:spcPts val="400"/>
              </a:spcAft>
              <a:buClrTx/>
              <a:buSzTx/>
              <a:buFont typeface="Wingdings" pitchFamily="2" charset="2"/>
              <a:buChar char="ü"/>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100+ Teams</a:t>
            </a:r>
          </a:p>
          <a:p>
            <a:pPr marL="285750" marR="0" lvl="0" indent="-342900" algn="l" defTabSz="914400" rtl="0" eaLnBrk="1" fontAlgn="auto" latinLnBrk="0" hangingPunct="1">
              <a:lnSpc>
                <a:spcPct val="100000"/>
              </a:lnSpc>
              <a:spcBef>
                <a:spcPts val="0"/>
              </a:spcBef>
              <a:spcAft>
                <a:spcPts val="400"/>
              </a:spcAft>
              <a:buClrTx/>
              <a:buSzTx/>
              <a:buFont typeface="Wingdings" pitchFamily="2" charset="2"/>
              <a:buChar char="ü"/>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6 Portfolios</a:t>
            </a:r>
          </a:p>
          <a:p>
            <a:pPr marL="285750" marR="0" lvl="0" indent="-342900" algn="l" defTabSz="914400" rtl="0" eaLnBrk="1" fontAlgn="auto" latinLnBrk="0" hangingPunct="1">
              <a:lnSpc>
                <a:spcPct val="100000"/>
              </a:lnSpc>
              <a:spcBef>
                <a:spcPts val="0"/>
              </a:spcBef>
              <a:spcAft>
                <a:spcPts val="400"/>
              </a:spcAft>
              <a:buClrTx/>
              <a:buSzTx/>
              <a:buFont typeface="Wingdings" pitchFamily="2" charset="2"/>
              <a:buChar char="ü"/>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100+ dedicated projects </a:t>
            </a:r>
          </a:p>
          <a:p>
            <a:pPr marL="285750" marR="0" lvl="0" indent="-342900" algn="l" defTabSz="914400" rtl="0" eaLnBrk="1" fontAlgn="auto" latinLnBrk="0" hangingPunct="1">
              <a:lnSpc>
                <a:spcPct val="100000"/>
              </a:lnSpc>
              <a:spcBef>
                <a:spcPts val="0"/>
              </a:spcBef>
              <a:spcAft>
                <a:spcPts val="400"/>
              </a:spcAft>
              <a:buClrTx/>
              <a:buSzTx/>
              <a:buFont typeface="Wingdings" pitchFamily="2" charset="2"/>
              <a:buChar char="ü"/>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700+ configured entities</a:t>
            </a:r>
          </a:p>
          <a:p>
            <a:pPr marL="285750" marR="0" lvl="0" indent="-342900" algn="l" defTabSz="914400" rtl="0" eaLnBrk="1" fontAlgn="auto" latinLnBrk="0" hangingPunct="1">
              <a:lnSpc>
                <a:spcPct val="100000"/>
              </a:lnSpc>
              <a:spcBef>
                <a:spcPts val="0"/>
              </a:spcBef>
              <a:spcAft>
                <a:spcPts val="400"/>
              </a:spcAft>
              <a:buClrTx/>
              <a:buSzTx/>
              <a:buFont typeface="Wingdings" pitchFamily="2" charset="2"/>
              <a:buChar char="ü"/>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50+ pages of EliteA™ guidance created in CTC’s Knowledge Portal</a:t>
            </a:r>
          </a:p>
        </p:txBody>
      </p:sp>
      <p:grpSp>
        <p:nvGrpSpPr>
          <p:cNvPr id="18" name="Group 17">
            <a:extLst>
              <a:ext uri="{FF2B5EF4-FFF2-40B4-BE49-F238E27FC236}">
                <a16:creationId xmlns:a16="http://schemas.microsoft.com/office/drawing/2014/main" id="{DCA541B2-4C11-C155-9B1D-F6C5E6EB989E}"/>
              </a:ext>
            </a:extLst>
          </p:cNvPr>
          <p:cNvGrpSpPr>
            <a:grpSpLocks noChangeAspect="1"/>
          </p:cNvGrpSpPr>
          <p:nvPr/>
        </p:nvGrpSpPr>
        <p:grpSpPr>
          <a:xfrm>
            <a:off x="457200" y="4181076"/>
            <a:ext cx="4595860" cy="1884997"/>
            <a:chOff x="336999" y="722843"/>
            <a:chExt cx="6597955" cy="2706157"/>
          </a:xfrm>
        </p:grpSpPr>
        <p:sp>
          <p:nvSpPr>
            <p:cNvPr id="19" name="Rectangle 18">
              <a:extLst>
                <a:ext uri="{FF2B5EF4-FFF2-40B4-BE49-F238E27FC236}">
                  <a16:creationId xmlns:a16="http://schemas.microsoft.com/office/drawing/2014/main" id="{6DD0AB02-DB26-12E6-5F5B-9B8F8DAE8AC1}"/>
                </a:ext>
              </a:extLst>
            </p:cNvPr>
            <p:cNvSpPr/>
            <p:nvPr/>
          </p:nvSpPr>
          <p:spPr bwMode="auto">
            <a:xfrm>
              <a:off x="336999" y="722843"/>
              <a:ext cx="6597955" cy="2706157"/>
            </a:xfrm>
            <a:prstGeom prst="rect">
              <a:avLst/>
            </a:prstGeom>
            <a:solidFill>
              <a:schemeClr val="bg1"/>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21" name="Picture 20">
              <a:extLst>
                <a:ext uri="{FF2B5EF4-FFF2-40B4-BE49-F238E27FC236}">
                  <a16:creationId xmlns:a16="http://schemas.microsoft.com/office/drawing/2014/main" id="{1311DEDF-358F-ED5D-3B12-D50BC95DC083}"/>
                </a:ext>
              </a:extLst>
            </p:cNvPr>
            <p:cNvPicPr>
              <a:picLocks noChangeAspect="1"/>
            </p:cNvPicPr>
            <p:nvPr/>
          </p:nvPicPr>
          <p:blipFill>
            <a:blip r:embed="rId3"/>
            <a:stretch/>
          </p:blipFill>
          <p:spPr>
            <a:xfrm>
              <a:off x="362139" y="722843"/>
              <a:ext cx="6572815" cy="2590725"/>
            </a:xfrm>
            <a:prstGeom prst="rect">
              <a:avLst/>
            </a:prstGeom>
          </p:spPr>
        </p:pic>
      </p:grpSp>
      <p:sp>
        <p:nvSpPr>
          <p:cNvPr id="22" name="Rectangle 21">
            <a:extLst>
              <a:ext uri="{FF2B5EF4-FFF2-40B4-BE49-F238E27FC236}">
                <a16:creationId xmlns:a16="http://schemas.microsoft.com/office/drawing/2014/main" id="{77A597CD-D005-1C02-9285-E30082C6DB99}"/>
              </a:ext>
            </a:extLst>
          </p:cNvPr>
          <p:cNvSpPr/>
          <p:nvPr/>
        </p:nvSpPr>
        <p:spPr bwMode="auto">
          <a:xfrm rot="10800000" flipV="1">
            <a:off x="6944093" y="1555670"/>
            <a:ext cx="4398198" cy="3693319"/>
          </a:xfrm>
          <a:prstGeom prst="rect">
            <a:avLst/>
          </a:prstGeom>
          <a:solidFill>
            <a:schemeClr val="accent1">
              <a:alpha val="0"/>
            </a:schemeClr>
          </a:solidFill>
          <a:ln>
            <a:noFill/>
          </a:ln>
          <a:effectLst/>
        </p:spPr>
        <p:txBody>
          <a:bodyPr wrap="square" lIns="0" tIns="0" rIns="0" bIns="0" rtlCol="0" anchor="t">
            <a:noAutofit/>
          </a:body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CTC is continuing their AI Adoption, moving beyond their Product Engineering Team to other areas, with the intention to rollout across entire organization. The goal is to improve and optimize software development lifecycle based on most impactful use cases where automation and adoption of AI is meaningful. </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Planned efforts for 2025:</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Build additional Prompts and Agents (QA, Developer, BA)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Hand ownership of AI Adoption back to CTC including management of EliteA™, Agents, Training, and Knowledge Portal. </a:t>
            </a:r>
          </a:p>
        </p:txBody>
      </p:sp>
    </p:spTree>
    <p:extLst>
      <p:ext uri="{BB962C8B-B14F-4D97-AF65-F5344CB8AC3E}">
        <p14:creationId xmlns:p14="http://schemas.microsoft.com/office/powerpoint/2010/main" val="41577963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0BE20-6264-9FAF-A5CB-E609B8CF8BA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E967837-2E1D-53DB-A1FF-09AA3E874C6A}"/>
              </a:ext>
            </a:extLst>
          </p:cNvPr>
          <p:cNvSpPr>
            <a:spLocks noGrp="1"/>
          </p:cNvSpPr>
          <p:nvPr>
            <p:ph type="title"/>
          </p:nvPr>
        </p:nvSpPr>
        <p:spPr>
          <a:xfrm>
            <a:off x="481265" y="1793240"/>
            <a:ext cx="9422390" cy="923331"/>
          </a:xfrm>
        </p:spPr>
        <p:txBody>
          <a:bodyPr/>
          <a:lstStyle/>
          <a:p>
            <a:r>
              <a:rPr lang="en-US"/>
              <a:t>AI Adoption in EBSCO</a:t>
            </a:r>
            <a:endParaRPr lang="en-GE"/>
          </a:p>
        </p:txBody>
      </p:sp>
      <p:sp>
        <p:nvSpPr>
          <p:cNvPr id="11" name="Text Placeholder 10">
            <a:extLst>
              <a:ext uri="{FF2B5EF4-FFF2-40B4-BE49-F238E27FC236}">
                <a16:creationId xmlns:a16="http://schemas.microsoft.com/office/drawing/2014/main" id="{8AF50659-0665-46A5-BF9F-B13B3E603ACC}"/>
              </a:ext>
            </a:extLst>
          </p:cNvPr>
          <p:cNvSpPr>
            <a:spLocks noGrp="1"/>
          </p:cNvSpPr>
          <p:nvPr>
            <p:ph type="body" sz="quarter" idx="16"/>
          </p:nvPr>
        </p:nvSpPr>
        <p:spPr>
          <a:xfrm>
            <a:off x="481265" y="3126991"/>
            <a:ext cx="7260655" cy="289438"/>
          </a:xfrm>
        </p:spPr>
        <p:txBody>
          <a:bodyPr/>
          <a:lstStyle/>
          <a:p>
            <a:r>
              <a:rPr lang="en-US"/>
              <a:t>From initial failure to organization-wide AI adoption with measurable impact</a:t>
            </a:r>
          </a:p>
        </p:txBody>
      </p:sp>
      <p:sp>
        <p:nvSpPr>
          <p:cNvPr id="3" name="Text Placeholder 2">
            <a:extLst>
              <a:ext uri="{FF2B5EF4-FFF2-40B4-BE49-F238E27FC236}">
                <a16:creationId xmlns:a16="http://schemas.microsoft.com/office/drawing/2014/main" id="{040E5C68-75DB-D1BC-AF6D-D96DAC75BD3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8194376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CB53A-3EE4-BD98-E0B6-543F39B2DC90}"/>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C7F5285A-F057-D89E-BEF7-5E50B14E86EE}"/>
              </a:ext>
            </a:extLst>
          </p:cNvPr>
          <p:cNvSpPr>
            <a:spLocks noGrp="1"/>
          </p:cNvSpPr>
          <p:nvPr>
            <p:ph type="title"/>
          </p:nvPr>
        </p:nvSpPr>
        <p:spPr/>
        <p:txBody>
          <a:bodyPr/>
          <a:lstStyle/>
          <a:p>
            <a:r>
              <a:rPr lang="en-US"/>
              <a:t>The EBSCO Gen AI Adoption – The Ask</a:t>
            </a:r>
            <a:endParaRPr lang="en-GE"/>
          </a:p>
        </p:txBody>
      </p:sp>
      <p:sp>
        <p:nvSpPr>
          <p:cNvPr id="13" name="Text Placeholder 12">
            <a:extLst>
              <a:ext uri="{FF2B5EF4-FFF2-40B4-BE49-F238E27FC236}">
                <a16:creationId xmlns:a16="http://schemas.microsoft.com/office/drawing/2014/main" id="{F4DB025D-54C4-3A30-80CB-35E98DB1FF27}"/>
              </a:ext>
            </a:extLst>
          </p:cNvPr>
          <p:cNvSpPr>
            <a:spLocks noGrp="1"/>
          </p:cNvSpPr>
          <p:nvPr>
            <p:ph type="body" sz="quarter" idx="15"/>
          </p:nvPr>
        </p:nvSpPr>
        <p:spPr/>
        <p:txBody>
          <a:bodyPr/>
          <a:lstStyle/>
          <a:p>
            <a:r>
              <a:rPr lang="en-US">
                <a:gradFill>
                  <a:gsLst>
                    <a:gs pos="0">
                      <a:schemeClr val="accent2"/>
                    </a:gs>
                    <a:gs pos="72000">
                      <a:schemeClr val="accent2">
                        <a:lumMod val="75000"/>
                      </a:schemeClr>
                    </a:gs>
                    <a:gs pos="99000">
                      <a:schemeClr val="accent4"/>
                    </a:gs>
                  </a:gsLst>
                  <a:lin ang="1200000" scaled="0"/>
                </a:gradFill>
                <a:latin typeface="+mj-lt"/>
              </a:rPr>
              <a:t>Gen AI for SOFTWARE DEVELOPMENT</a:t>
            </a:r>
          </a:p>
        </p:txBody>
      </p:sp>
      <p:sp>
        <p:nvSpPr>
          <p:cNvPr id="15" name="TextBox 14">
            <a:extLst>
              <a:ext uri="{FF2B5EF4-FFF2-40B4-BE49-F238E27FC236}">
                <a16:creationId xmlns:a16="http://schemas.microsoft.com/office/drawing/2014/main" id="{E2E1DE39-72E6-D896-D742-066291A10D86}"/>
              </a:ext>
            </a:extLst>
          </p:cNvPr>
          <p:cNvSpPr txBox="1"/>
          <p:nvPr/>
        </p:nvSpPr>
        <p:spPr>
          <a:xfrm>
            <a:off x="457200" y="1526698"/>
            <a:ext cx="4782065" cy="4263731"/>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“EBSCO was looking to validate and measure the positive impact of Generative AI on software development performance and build foundational capabilities to scale across the Enterprise.”</a:t>
            </a:r>
            <a:endParaRPr kumimoji="0" lang="ru-RU" sz="1600" b="0" i="0" u="none" strike="noStrike" kern="1200" cap="none" spc="0" normalizeH="0" baseline="0" noProof="0">
              <a:ln>
                <a:noFill/>
              </a:ln>
              <a:solidFill>
                <a:srgbClr val="FFFFFF"/>
              </a:solidFill>
              <a:effectLst/>
              <a:uLnTx/>
              <a:uFillTx/>
              <a:latin typeface="Calibri"/>
              <a:ea typeface="Calibri"/>
              <a:cs typeface="Arial"/>
            </a:endParaRPr>
          </a:p>
          <a:p>
            <a:pPr marL="0" marR="0" lvl="0" indent="0" algn="l" defTabSz="914400" rtl="0" eaLnBrk="1" fontAlgn="auto" latinLnBrk="0" hangingPunct="1">
              <a:lnSpc>
                <a:spcPct val="100000"/>
              </a:lnSpc>
              <a:spcBef>
                <a:spcPts val="0"/>
              </a:spcBef>
              <a:spcAft>
                <a:spcPts val="1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In September 2023, EBSCO initially reached out to gain EPAM’s assistance with AI Adoption.  EBSCO wanted to get started immediately with a small experiment.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The experiment included:</a:t>
            </a:r>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GitHub CoPilot with 2 Teams (not structured)</a:t>
            </a:r>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1 consultant from EPAM to run AI Adoption</a:t>
            </a:r>
            <a:endParaRPr kumimoji="0" lang="en-US" sz="1600" b="0" i="0" u="none" strike="noStrike" kern="1200" cap="none" spc="0" normalizeH="0" baseline="0" noProof="0">
              <a:ln>
                <a:noFill/>
              </a:ln>
              <a:solidFill>
                <a:srgbClr val="FFFFFF"/>
              </a:solidFill>
              <a:effectLst/>
              <a:highlight>
                <a:srgbClr val="FFFF00"/>
              </a:highlight>
              <a:uLnTx/>
              <a:uFillTx/>
              <a:latin typeface="Calibri"/>
              <a:ea typeface="Calibri"/>
              <a:cs typeface="Arial"/>
            </a:endParaRPr>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No AI Champions from EBSCO</a:t>
            </a:r>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No AI Use Cases were selected and prioritized which limited ability to tailor training for the team</a:t>
            </a:r>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No Metrics defined</a:t>
            </a:r>
          </a:p>
        </p:txBody>
      </p:sp>
      <p:sp>
        <p:nvSpPr>
          <p:cNvPr id="16" name="Rounded Rectangle 15">
            <a:extLst>
              <a:ext uri="{FF2B5EF4-FFF2-40B4-BE49-F238E27FC236}">
                <a16:creationId xmlns:a16="http://schemas.microsoft.com/office/drawing/2014/main" id="{40773201-DFB2-09CC-1EFA-3BD07C1CF412}"/>
              </a:ext>
            </a:extLst>
          </p:cNvPr>
          <p:cNvSpPr/>
          <p:nvPr/>
        </p:nvSpPr>
        <p:spPr bwMode="auto">
          <a:xfrm>
            <a:off x="6554632" y="608153"/>
            <a:ext cx="5177120" cy="432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The experiment was not effective or scalable due to:</a:t>
            </a:r>
          </a:p>
        </p:txBody>
      </p:sp>
      <p:sp>
        <p:nvSpPr>
          <p:cNvPr id="18" name="Rectangle 17">
            <a:extLst>
              <a:ext uri="{FF2B5EF4-FFF2-40B4-BE49-F238E27FC236}">
                <a16:creationId xmlns:a16="http://schemas.microsoft.com/office/drawing/2014/main" id="{4945C20D-CAF2-2E16-6743-23AB8AB3F1BF}"/>
              </a:ext>
            </a:extLst>
          </p:cNvPr>
          <p:cNvSpPr/>
          <p:nvPr/>
        </p:nvSpPr>
        <p:spPr bwMode="auto">
          <a:xfrm rot="10800000" flipV="1">
            <a:off x="6839192" y="3940884"/>
            <a:ext cx="4608000" cy="215444"/>
          </a:xfrm>
          <a:prstGeom prst="rect">
            <a:avLst/>
          </a:prstGeom>
          <a:solidFill>
            <a:schemeClr val="accent1">
              <a:alpha val="0"/>
            </a:schemeClr>
          </a:solidFill>
          <a:ln>
            <a:noFill/>
          </a:ln>
          <a:effectLst/>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all" spc="300" normalizeH="0" baseline="0" noProof="0">
                <a:ln>
                  <a:noFill/>
                </a:ln>
                <a:gradFill>
                  <a:gsLst>
                    <a:gs pos="0">
                      <a:srgbClr val="418DFF"/>
                    </a:gs>
                    <a:gs pos="71000">
                      <a:srgbClr val="418DFF">
                        <a:lumMod val="75000"/>
                      </a:srgbClr>
                    </a:gs>
                    <a:gs pos="100000">
                      <a:srgbClr val="8353D2"/>
                    </a:gs>
                  </a:gsLst>
                  <a:lin ang="1200000" scaled="0"/>
                </a:gradFill>
                <a:effectLst/>
                <a:uLnTx/>
                <a:uFillTx/>
                <a:latin typeface="Calibri Bold"/>
                <a:ea typeface="Calibri"/>
                <a:cs typeface="Calibri" panose="020F0502020204030204" pitchFamily="34" charset="0"/>
              </a:rPr>
              <a:t>Undefined baseline</a:t>
            </a:r>
          </a:p>
        </p:txBody>
      </p:sp>
      <p:sp>
        <p:nvSpPr>
          <p:cNvPr id="19" name="Rectangle 18">
            <a:extLst>
              <a:ext uri="{FF2B5EF4-FFF2-40B4-BE49-F238E27FC236}">
                <a16:creationId xmlns:a16="http://schemas.microsoft.com/office/drawing/2014/main" id="{E4343995-50CD-E1A1-A1E3-C043D909DE7D}"/>
              </a:ext>
            </a:extLst>
          </p:cNvPr>
          <p:cNvSpPr/>
          <p:nvPr/>
        </p:nvSpPr>
        <p:spPr bwMode="auto">
          <a:xfrm rot="10800000" flipV="1">
            <a:off x="6839192" y="4232949"/>
            <a:ext cx="4608000" cy="430887"/>
          </a:xfrm>
          <a:prstGeom prst="rect">
            <a:avLst/>
          </a:prstGeom>
          <a:solidFill>
            <a:schemeClr val="accent1">
              <a:alpha val="0"/>
            </a:schemeClr>
          </a:solidFill>
          <a:ln>
            <a:noFill/>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No standardized, measurable metrics in place to effectively track and report productivity improvements</a:t>
            </a:r>
            <a:endParaRPr kumimoji="0" lang="ru-RU" sz="1400" b="0" i="1" u="none" strike="noStrike" kern="1200" cap="none" spc="0" normalizeH="0" baseline="0" noProof="0">
              <a:ln>
                <a:noFill/>
              </a:ln>
              <a:solidFill>
                <a:srgbClr val="FFFFFF"/>
              </a:solidFill>
              <a:effectLst/>
              <a:uLnTx/>
              <a:uFillTx/>
              <a:latin typeface="Calibri"/>
              <a:ea typeface="Calibri"/>
              <a:cs typeface="Arial"/>
            </a:endParaRPr>
          </a:p>
        </p:txBody>
      </p:sp>
      <p:sp>
        <p:nvSpPr>
          <p:cNvPr id="21" name="Rectangle 20">
            <a:extLst>
              <a:ext uri="{FF2B5EF4-FFF2-40B4-BE49-F238E27FC236}">
                <a16:creationId xmlns:a16="http://schemas.microsoft.com/office/drawing/2014/main" id="{542FF2EB-DC4C-1858-8AAE-BB39D9EDB0C5}"/>
              </a:ext>
            </a:extLst>
          </p:cNvPr>
          <p:cNvSpPr/>
          <p:nvPr/>
        </p:nvSpPr>
        <p:spPr bwMode="auto">
          <a:xfrm rot="10800000" flipV="1">
            <a:off x="6839192" y="2844743"/>
            <a:ext cx="4608000" cy="215444"/>
          </a:xfrm>
          <a:prstGeom prst="rect">
            <a:avLst/>
          </a:prstGeom>
          <a:solidFill>
            <a:schemeClr val="accent1">
              <a:alpha val="0"/>
            </a:schemeClr>
          </a:solidFill>
          <a:ln>
            <a:noFill/>
          </a:ln>
          <a:effectLst/>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all" spc="300" normalizeH="0" baseline="0" noProof="0">
                <a:ln>
                  <a:noFill/>
                </a:ln>
                <a:gradFill>
                  <a:gsLst>
                    <a:gs pos="0">
                      <a:srgbClr val="418DFF"/>
                    </a:gs>
                    <a:gs pos="71000">
                      <a:srgbClr val="418DFF">
                        <a:lumMod val="75000"/>
                      </a:srgbClr>
                    </a:gs>
                    <a:gs pos="100000">
                      <a:srgbClr val="8353D2"/>
                    </a:gs>
                  </a:gsLst>
                  <a:lin ang="1200000" scaled="0"/>
                </a:gradFill>
                <a:effectLst/>
                <a:uLnTx/>
                <a:uFillTx/>
                <a:latin typeface="Calibri Bold"/>
                <a:ea typeface="Calibri"/>
                <a:cs typeface="Calibri" panose="020F0502020204030204" pitchFamily="34" charset="0"/>
              </a:rPr>
              <a:t>Limited engagement in ai adoption</a:t>
            </a:r>
          </a:p>
        </p:txBody>
      </p:sp>
      <p:sp>
        <p:nvSpPr>
          <p:cNvPr id="22" name="Rectangle 21">
            <a:extLst>
              <a:ext uri="{FF2B5EF4-FFF2-40B4-BE49-F238E27FC236}">
                <a16:creationId xmlns:a16="http://schemas.microsoft.com/office/drawing/2014/main" id="{A276F1BC-D167-05E4-9995-53882C65FEAB}"/>
              </a:ext>
            </a:extLst>
          </p:cNvPr>
          <p:cNvSpPr/>
          <p:nvPr/>
        </p:nvSpPr>
        <p:spPr bwMode="auto">
          <a:xfrm rot="10800000" flipV="1">
            <a:off x="6839192" y="3136808"/>
            <a:ext cx="4608000" cy="430887"/>
          </a:xfrm>
          <a:prstGeom prst="rect">
            <a:avLst/>
          </a:prstGeom>
          <a:solidFill>
            <a:schemeClr val="accent1">
              <a:alpha val="0"/>
            </a:schemeClr>
          </a:solidFill>
          <a:ln>
            <a:noFill/>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Low participation rates in AI-related activities and training sessions hindered momentum and adoption</a:t>
            </a:r>
            <a:endParaRPr kumimoji="0" lang="ru-RU" sz="1400" b="0" i="1" u="none" strike="noStrike" kern="1200" cap="none" spc="0" normalizeH="0" baseline="0" noProof="0">
              <a:ln>
                <a:noFill/>
              </a:ln>
              <a:solidFill>
                <a:srgbClr val="FFFFFF"/>
              </a:solidFill>
              <a:effectLst/>
              <a:uLnTx/>
              <a:uFillTx/>
              <a:latin typeface="Calibri"/>
              <a:ea typeface="Calibri"/>
              <a:cs typeface="Arial"/>
            </a:endParaRPr>
          </a:p>
        </p:txBody>
      </p:sp>
      <p:sp>
        <p:nvSpPr>
          <p:cNvPr id="24" name="Rectangle 23">
            <a:extLst>
              <a:ext uri="{FF2B5EF4-FFF2-40B4-BE49-F238E27FC236}">
                <a16:creationId xmlns:a16="http://schemas.microsoft.com/office/drawing/2014/main" id="{83E6665D-25A9-2EAF-CC0D-D66D325EF8E9}"/>
              </a:ext>
            </a:extLst>
          </p:cNvPr>
          <p:cNvSpPr/>
          <p:nvPr/>
        </p:nvSpPr>
        <p:spPr bwMode="auto">
          <a:xfrm rot="10800000" flipV="1">
            <a:off x="6839192" y="1526698"/>
            <a:ext cx="4608000" cy="215444"/>
          </a:xfrm>
          <a:prstGeom prst="rect">
            <a:avLst/>
          </a:prstGeom>
          <a:solidFill>
            <a:schemeClr val="accent1">
              <a:alpha val="0"/>
            </a:schemeClr>
          </a:solidFill>
          <a:ln>
            <a:noFill/>
          </a:ln>
          <a:effectLst/>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all" spc="300" normalizeH="0" baseline="0" noProof="0">
                <a:ln>
                  <a:noFill/>
                </a:ln>
                <a:gradFill>
                  <a:gsLst>
                    <a:gs pos="0">
                      <a:srgbClr val="418DFF"/>
                    </a:gs>
                    <a:gs pos="71000">
                      <a:srgbClr val="418DFF">
                        <a:lumMod val="75000"/>
                      </a:srgbClr>
                    </a:gs>
                    <a:gs pos="100000">
                      <a:srgbClr val="8353D2"/>
                    </a:gs>
                  </a:gsLst>
                  <a:lin ang="1200000" scaled="0"/>
                </a:gradFill>
                <a:effectLst/>
                <a:uLnTx/>
                <a:uFillTx/>
                <a:latin typeface="Calibri Bold"/>
                <a:ea typeface="Calibri"/>
                <a:cs typeface="Calibri" panose="020F0502020204030204" pitchFamily="34" charset="0"/>
              </a:rPr>
              <a:t>Unstructured adoption process</a:t>
            </a:r>
          </a:p>
        </p:txBody>
      </p:sp>
      <p:sp>
        <p:nvSpPr>
          <p:cNvPr id="25" name="Rectangle 24">
            <a:extLst>
              <a:ext uri="{FF2B5EF4-FFF2-40B4-BE49-F238E27FC236}">
                <a16:creationId xmlns:a16="http://schemas.microsoft.com/office/drawing/2014/main" id="{EB3425C5-1BCD-D19D-3ACD-E4BA273088B9}"/>
              </a:ext>
            </a:extLst>
          </p:cNvPr>
          <p:cNvSpPr/>
          <p:nvPr/>
        </p:nvSpPr>
        <p:spPr bwMode="auto">
          <a:xfrm rot="10800000" flipV="1">
            <a:off x="6839192" y="1818763"/>
            <a:ext cx="4608000" cy="652791"/>
          </a:xfrm>
          <a:prstGeom prst="rect">
            <a:avLst/>
          </a:prstGeom>
          <a:solidFill>
            <a:schemeClr val="accent1">
              <a:alpha val="0"/>
            </a:schemeClr>
          </a:solidFill>
          <a:ln>
            <a:noFill/>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Lack of framework for integrating AI tools into existing workflows led to lack of visibility, decreased adoption rates and missed opportunities</a:t>
            </a:r>
            <a:endParaRPr kumimoji="0" lang="ru-RU" sz="1400" b="0" i="1" u="none" strike="noStrike" kern="1200" cap="none" spc="0" normalizeH="0" baseline="0" noProof="0">
              <a:ln>
                <a:noFill/>
              </a:ln>
              <a:solidFill>
                <a:srgbClr val="FFFFFF"/>
              </a:solidFill>
              <a:effectLst/>
              <a:uLnTx/>
              <a:uFillTx/>
              <a:latin typeface="Calibri"/>
              <a:ea typeface="Calibri"/>
              <a:cs typeface="Arial"/>
            </a:endParaRPr>
          </a:p>
        </p:txBody>
      </p:sp>
      <p:sp>
        <p:nvSpPr>
          <p:cNvPr id="27" name="Rectangle 26">
            <a:extLst>
              <a:ext uri="{FF2B5EF4-FFF2-40B4-BE49-F238E27FC236}">
                <a16:creationId xmlns:a16="http://schemas.microsoft.com/office/drawing/2014/main" id="{4595A525-81F3-49B6-4E86-BB6BC17E0168}"/>
              </a:ext>
            </a:extLst>
          </p:cNvPr>
          <p:cNvSpPr/>
          <p:nvPr/>
        </p:nvSpPr>
        <p:spPr bwMode="auto">
          <a:xfrm rot="10800000" flipV="1">
            <a:off x="6839192" y="5037025"/>
            <a:ext cx="4608000" cy="215444"/>
          </a:xfrm>
          <a:prstGeom prst="rect">
            <a:avLst/>
          </a:prstGeom>
          <a:solidFill>
            <a:schemeClr val="accent1">
              <a:alpha val="0"/>
            </a:schemeClr>
          </a:solidFill>
          <a:ln>
            <a:noFill/>
          </a:ln>
          <a:effectLst/>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all" spc="300" normalizeH="0" baseline="0" noProof="0">
                <a:ln>
                  <a:noFill/>
                </a:ln>
                <a:gradFill>
                  <a:gsLst>
                    <a:gs pos="0">
                      <a:srgbClr val="418DFF"/>
                    </a:gs>
                    <a:gs pos="71000">
                      <a:srgbClr val="418DFF">
                        <a:lumMod val="75000"/>
                      </a:srgbClr>
                    </a:gs>
                    <a:gs pos="100000">
                      <a:srgbClr val="8353D2"/>
                    </a:gs>
                  </a:gsLst>
                  <a:lin ang="1200000" scaled="0"/>
                </a:gradFill>
                <a:effectLst/>
                <a:uLnTx/>
                <a:uFillTx/>
                <a:latin typeface="Calibri Bold"/>
                <a:ea typeface="Calibri"/>
                <a:cs typeface="Calibri" panose="020F0502020204030204" pitchFamily="34" charset="0"/>
              </a:rPr>
              <a:t>Lack of AI knowledge sharing</a:t>
            </a:r>
          </a:p>
        </p:txBody>
      </p:sp>
      <p:sp>
        <p:nvSpPr>
          <p:cNvPr id="28" name="Rectangle 27">
            <a:extLst>
              <a:ext uri="{FF2B5EF4-FFF2-40B4-BE49-F238E27FC236}">
                <a16:creationId xmlns:a16="http://schemas.microsoft.com/office/drawing/2014/main" id="{9372DDE9-BEC0-BC96-372A-CF7AE0DAC288}"/>
              </a:ext>
            </a:extLst>
          </p:cNvPr>
          <p:cNvSpPr/>
          <p:nvPr/>
        </p:nvSpPr>
        <p:spPr bwMode="auto">
          <a:xfrm rot="10800000" flipV="1">
            <a:off x="6839192" y="5329092"/>
            <a:ext cx="4608000" cy="430887"/>
          </a:xfrm>
          <a:prstGeom prst="rect">
            <a:avLst/>
          </a:prstGeom>
          <a:solidFill>
            <a:schemeClr val="accent1">
              <a:alpha val="0"/>
            </a:schemeClr>
          </a:solidFill>
          <a:ln>
            <a:noFill/>
          </a:ln>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Arial"/>
              </a:rPr>
              <a:t>Lack of mechanism for disseminating knowledge about use cases and practices that substantially boost productivity</a:t>
            </a:r>
            <a:endParaRPr kumimoji="0" lang="ru-RU" sz="1400" b="0" i="1" u="none" strike="noStrike" kern="1200" cap="none" spc="0" normalizeH="0" baseline="0" noProof="0">
              <a:ln>
                <a:noFill/>
              </a:ln>
              <a:solidFill>
                <a:srgbClr val="FFFFFF"/>
              </a:solidFill>
              <a:effectLst/>
              <a:uLnTx/>
              <a:uFillTx/>
              <a:latin typeface="Calibri"/>
              <a:ea typeface="Calibri"/>
              <a:cs typeface="Arial"/>
            </a:endParaRPr>
          </a:p>
        </p:txBody>
      </p:sp>
    </p:spTree>
    <p:extLst>
      <p:ext uri="{BB962C8B-B14F-4D97-AF65-F5344CB8AC3E}">
        <p14:creationId xmlns:p14="http://schemas.microsoft.com/office/powerpoint/2010/main" val="178311379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B4DC8-8B6C-7436-8E96-605E834B265A}"/>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186CBE1B-260C-3926-3D41-5927DD165A7F}"/>
              </a:ext>
            </a:extLst>
          </p:cNvPr>
          <p:cNvSpPr>
            <a:spLocks noGrp="1"/>
          </p:cNvSpPr>
          <p:nvPr>
            <p:ph type="title"/>
          </p:nvPr>
        </p:nvSpPr>
        <p:spPr>
          <a:xfrm>
            <a:off x="457200" y="723900"/>
            <a:ext cx="11274552" cy="457200"/>
          </a:xfrm>
        </p:spPr>
        <p:txBody>
          <a:bodyPr/>
          <a:lstStyle/>
          <a:p>
            <a:r>
              <a:rPr lang="en-US"/>
              <a:t>The EBSCO Gen AI Adoption – The Reset</a:t>
            </a:r>
            <a:endParaRPr lang="en-GE"/>
          </a:p>
        </p:txBody>
      </p:sp>
      <p:sp>
        <p:nvSpPr>
          <p:cNvPr id="13" name="Text Placeholder 12">
            <a:extLst>
              <a:ext uri="{FF2B5EF4-FFF2-40B4-BE49-F238E27FC236}">
                <a16:creationId xmlns:a16="http://schemas.microsoft.com/office/drawing/2014/main" id="{64CFBAF5-84F2-D400-F762-2E1520CCDF15}"/>
              </a:ext>
            </a:extLst>
          </p:cNvPr>
          <p:cNvSpPr>
            <a:spLocks noGrp="1"/>
          </p:cNvSpPr>
          <p:nvPr>
            <p:ph type="body" sz="quarter" idx="15"/>
          </p:nvPr>
        </p:nvSpPr>
        <p:spPr>
          <a:xfrm>
            <a:off x="457200" y="382446"/>
            <a:ext cx="3611880" cy="225707"/>
          </a:xfrm>
        </p:spPr>
        <p:txBody>
          <a:bodyPr vert="horz" lIns="0" tIns="0" rIns="0" bIns="0" rtlCol="0">
            <a:noAutofit/>
          </a:bodyPr>
          <a:lstStyle/>
          <a:p>
            <a:r>
              <a:rPr lang="en-US">
                <a:gradFill>
                  <a:gsLst>
                    <a:gs pos="0">
                      <a:schemeClr val="accent2"/>
                    </a:gs>
                    <a:gs pos="72000">
                      <a:schemeClr val="accent2">
                        <a:lumMod val="75000"/>
                      </a:schemeClr>
                    </a:gs>
                    <a:gs pos="99000">
                      <a:schemeClr val="accent4"/>
                    </a:gs>
                  </a:gsLst>
                  <a:lin ang="1200000" scaled="0"/>
                </a:gradFill>
                <a:latin typeface="+mj-lt"/>
              </a:rPr>
              <a:t>Gen AI for SOFTWARE DEVELOPMENT</a:t>
            </a:r>
          </a:p>
        </p:txBody>
      </p:sp>
      <p:sp>
        <p:nvSpPr>
          <p:cNvPr id="15" name="TextBox 14">
            <a:extLst>
              <a:ext uri="{FF2B5EF4-FFF2-40B4-BE49-F238E27FC236}">
                <a16:creationId xmlns:a16="http://schemas.microsoft.com/office/drawing/2014/main" id="{06A0D838-1E94-9992-F603-C29477A773E6}"/>
              </a:ext>
            </a:extLst>
          </p:cNvPr>
          <p:cNvSpPr txBox="1"/>
          <p:nvPr/>
        </p:nvSpPr>
        <p:spPr>
          <a:xfrm>
            <a:off x="457200" y="1526698"/>
            <a:ext cx="4782065" cy="366869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In November 2023, EPAM and EBSCO started the Gen AI Adoption Program to validate and measure the potential impact of GenAI technology on software development performance.</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Program scope included:</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Key Use Cases to focus on </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Gathering Baseline metrics and defining what success looks like</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Comprehensive AI Adoption plan implemented</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Development of an AI Center of Excellence</a:t>
            </a:r>
          </a:p>
          <a:p>
            <a:pPr marL="342900" marR="0" lvl="0" indent="-342900" algn="l" defTabSz="914400" rtl="0" eaLnBrk="1" fontAlgn="auto" latinLnBrk="0" hangingPunct="1">
              <a:lnSpc>
                <a:spcPct val="100000"/>
              </a:lnSpc>
              <a:spcBef>
                <a:spcPts val="0"/>
              </a:spcBef>
              <a:spcAft>
                <a:spcPts val="40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More robust Change Plan which included Roadmap and Learning Journey</a:t>
            </a:r>
          </a:p>
        </p:txBody>
      </p:sp>
      <p:sp>
        <p:nvSpPr>
          <p:cNvPr id="16" name="Rounded Rectangle 15">
            <a:extLst>
              <a:ext uri="{FF2B5EF4-FFF2-40B4-BE49-F238E27FC236}">
                <a16:creationId xmlns:a16="http://schemas.microsoft.com/office/drawing/2014/main" id="{461CB709-C5B0-C77E-7686-5C8876B63EB0}"/>
              </a:ext>
            </a:extLst>
          </p:cNvPr>
          <p:cNvSpPr/>
          <p:nvPr/>
        </p:nvSpPr>
        <p:spPr bwMode="auto">
          <a:xfrm>
            <a:off x="6554632" y="608153"/>
            <a:ext cx="5177120" cy="432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Enablement Phases</a:t>
            </a:r>
          </a:p>
        </p:txBody>
      </p:sp>
      <p:sp>
        <p:nvSpPr>
          <p:cNvPr id="7" name="TextBox 6">
            <a:extLst>
              <a:ext uri="{FF2B5EF4-FFF2-40B4-BE49-F238E27FC236}">
                <a16:creationId xmlns:a16="http://schemas.microsoft.com/office/drawing/2014/main" id="{B9292A83-05DE-E458-BAD2-D7639E650D66}"/>
              </a:ext>
            </a:extLst>
          </p:cNvPr>
          <p:cNvSpPr txBox="1"/>
          <p:nvPr/>
        </p:nvSpPr>
        <p:spPr>
          <a:xfrm>
            <a:off x="7920994" y="1271058"/>
            <a:ext cx="3454573" cy="5103961"/>
          </a:xfrm>
          <a:prstGeom prst="rect">
            <a:avLst/>
          </a:prstGeom>
          <a:noFill/>
        </p:spPr>
        <p:txBody>
          <a:bodyPr wrap="square" lIns="0" rtlCol="0" anchor="t">
            <a:noAutofit/>
          </a:bodyPr>
          <a:lstStyle>
            <a:defPPr>
              <a:defRPr lang="en-US"/>
            </a:defPPr>
            <a:lvl1pPr indent="0" defTabSz="514324">
              <a:lnSpc>
                <a:spcPts val="1480"/>
              </a:lnSpc>
              <a:spcBef>
                <a:spcPts val="1200"/>
              </a:spcBef>
              <a:spcAft>
                <a:spcPts val="0"/>
              </a:spcAft>
              <a:buClr>
                <a:schemeClr val="bg1"/>
              </a:buClr>
              <a:buFont typeface="Arial" panose="020B0604020202020204" pitchFamily="34" charset="0"/>
              <a:buNone/>
              <a:defRPr kumimoji="0" sz="1300" b="1" i="0" u="none" strike="noStrike" cap="none" spc="0" normalizeH="0" baseline="0">
                <a:ln>
                  <a:noFill/>
                </a:ln>
                <a:solidFill>
                  <a:schemeClr val="bg1"/>
                </a:solidFill>
                <a:effectLst/>
                <a:uLnTx/>
                <a:uFillTx/>
                <a:latin typeface="Calibri"/>
              </a:defRPr>
            </a:lvl1pPr>
          </a:lstStyle>
          <a:p>
            <a:pPr marL="0" marR="0" lvl="0" indent="0" algn="l" defTabSz="914400" rtl="0" eaLnBrk="1" fontAlgn="auto" latinLnBrk="0" hangingPunct="1">
              <a:lnSpc>
                <a:spcPct val="100000"/>
              </a:lnSpc>
              <a:spcBef>
                <a:spcPts val="8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418DFF"/>
                </a:solidFill>
                <a:effectLst/>
                <a:uLnTx/>
                <a:uFillTx/>
                <a:latin typeface="Calibri"/>
                <a:ea typeface="Calibri"/>
                <a:cs typeface="Arial"/>
              </a:rPr>
              <a:t>PoC Phase – Nov 2023</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Initial scope of 10 Teams</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Established Performance Measurement Metrics</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Identified 6 AI Champions to enable EBSCO adoptions of GenAI</a:t>
            </a:r>
          </a:p>
          <a:p>
            <a:pPr marL="0" marR="0" lvl="0" indent="0" algn="l" defTabSz="914400" rtl="0" eaLnBrk="1" fontAlgn="auto" latinLnBrk="0" hangingPunct="1">
              <a:lnSpc>
                <a:spcPct val="150000"/>
              </a:lnSpc>
              <a:spcBef>
                <a:spcPts val="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418DFF"/>
                </a:solidFill>
                <a:effectLst/>
                <a:uLnTx/>
                <a:uFillTx/>
                <a:latin typeface="Calibri"/>
                <a:ea typeface="Calibri"/>
                <a:cs typeface="Arial"/>
              </a:rPr>
              <a:t>Wave 1 Rollout – April 2024</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Scaled to 21 Teams</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Established AI Adoption knowledge management space</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Onboarded AI Champions</a:t>
            </a:r>
          </a:p>
          <a:p>
            <a:pPr marL="0" marR="0" lvl="0" indent="0" algn="l" defTabSz="914400" rtl="0" eaLnBrk="1" fontAlgn="auto" latinLnBrk="0" hangingPunct="1">
              <a:lnSpc>
                <a:spcPct val="150000"/>
              </a:lnSpc>
              <a:spcBef>
                <a:spcPts val="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418DFF"/>
                </a:solidFill>
                <a:effectLst/>
                <a:uLnTx/>
                <a:uFillTx/>
                <a:latin typeface="Calibri"/>
                <a:ea typeface="Calibri"/>
                <a:cs typeface="Arial"/>
              </a:rPr>
              <a:t>Wave 2 Rollout – July 2024</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Scaled to 3</a:t>
            </a:r>
            <a:r>
              <a:rPr kumimoji="0" lang="ru-RU" sz="1200" b="0" i="0" u="none" strike="noStrike" kern="1200" cap="none" spc="0" normalizeH="0" baseline="0" noProof="0">
                <a:ln>
                  <a:noFill/>
                </a:ln>
                <a:solidFill>
                  <a:srgbClr val="FFFFFF"/>
                </a:solidFill>
                <a:effectLst/>
                <a:uLnTx/>
                <a:uFillTx/>
                <a:latin typeface="Calibri"/>
                <a:ea typeface="Calibri"/>
                <a:cs typeface="Arial"/>
              </a:rPr>
              <a:t>9</a:t>
            </a:r>
            <a:r>
              <a:rPr kumimoji="0" lang="en-US" sz="1200" b="0" i="0" u="none" strike="noStrike" kern="1200" cap="none" spc="0" normalizeH="0" baseline="0" noProof="0">
                <a:ln>
                  <a:noFill/>
                </a:ln>
                <a:solidFill>
                  <a:srgbClr val="FFFFFF"/>
                </a:solidFill>
                <a:effectLst/>
                <a:uLnTx/>
                <a:uFillTx/>
                <a:latin typeface="Calibri"/>
                <a:ea typeface="Calibri"/>
                <a:cs typeface="Arial"/>
              </a:rPr>
              <a:t> Teams</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Transferred AI Office Hours/Workshops to EBSCO</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Identified 4 more AI Champions</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Automated Metrics Calculation </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Established AI Adoption Dashboard</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Established Recognition Board</a:t>
            </a:r>
          </a:p>
          <a:p>
            <a:pPr marL="0" marR="0" lvl="0" indent="0" algn="l" defTabSz="914400" rtl="0" eaLnBrk="1" fontAlgn="auto" latinLnBrk="0" hangingPunct="1">
              <a:lnSpc>
                <a:spcPct val="150000"/>
              </a:lnSpc>
              <a:spcBef>
                <a:spcPts val="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418DFF"/>
                </a:solidFill>
                <a:effectLst/>
                <a:uLnTx/>
                <a:uFillTx/>
                <a:latin typeface="Calibri"/>
                <a:ea typeface="Calibri"/>
                <a:cs typeface="Arial"/>
              </a:rPr>
              <a:t>Wave 3 Rollout – October 2024</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Scaled to another </a:t>
            </a:r>
            <a:r>
              <a:rPr kumimoji="0" lang="ru-RU" sz="1200" b="0" i="0" u="none" strike="noStrike" kern="1200" cap="none" spc="0" normalizeH="0" baseline="0" noProof="0">
                <a:ln>
                  <a:noFill/>
                </a:ln>
                <a:solidFill>
                  <a:srgbClr val="FFFFFF"/>
                </a:solidFill>
                <a:effectLst/>
                <a:uLnTx/>
                <a:uFillTx/>
                <a:latin typeface="Calibri"/>
                <a:ea typeface="Calibri"/>
                <a:cs typeface="Arial"/>
              </a:rPr>
              <a:t>20</a:t>
            </a:r>
            <a:r>
              <a:rPr kumimoji="0" lang="en-US" sz="1200" b="0" i="0" u="none" strike="noStrike" kern="1200" cap="none" spc="0" normalizeH="0" baseline="0" noProof="0">
                <a:ln>
                  <a:noFill/>
                </a:ln>
                <a:solidFill>
                  <a:srgbClr val="FFFFFF"/>
                </a:solidFill>
                <a:effectLst/>
                <a:uLnTx/>
                <a:uFillTx/>
                <a:latin typeface="Calibri"/>
                <a:ea typeface="Calibri"/>
                <a:cs typeface="Arial"/>
              </a:rPr>
              <a:t> Teams</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Transferred AI Adoption Dashboard to EBSCO</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Transferred AI Adoption Program &amp; Metrics to EBSCO</a:t>
            </a:r>
          </a:p>
          <a:p>
            <a:pPr marL="213750" marR="0" lvl="0" indent="-2137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Established AI Champions governance</a:t>
            </a:r>
          </a:p>
        </p:txBody>
      </p:sp>
      <p:sp>
        <p:nvSpPr>
          <p:cNvPr id="8" name="Oval 7">
            <a:extLst>
              <a:ext uri="{FF2B5EF4-FFF2-40B4-BE49-F238E27FC236}">
                <a16:creationId xmlns:a16="http://schemas.microsoft.com/office/drawing/2014/main" id="{FFB6DC7A-4B80-1DCC-DA17-A394FE715700}"/>
              </a:ext>
            </a:extLst>
          </p:cNvPr>
          <p:cNvSpPr>
            <a:spLocks noChangeAspect="1"/>
          </p:cNvSpPr>
          <p:nvPr/>
        </p:nvSpPr>
        <p:spPr bwMode="auto">
          <a:xfrm>
            <a:off x="7504508" y="1361797"/>
            <a:ext cx="144000" cy="144000"/>
          </a:xfrm>
          <a:prstGeom prst="ellipse">
            <a:avLst/>
          </a:prstGeom>
          <a:solidFill>
            <a:schemeClr val="accent2">
              <a:alpha val="5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9" name="Oval 8">
            <a:extLst>
              <a:ext uri="{FF2B5EF4-FFF2-40B4-BE49-F238E27FC236}">
                <a16:creationId xmlns:a16="http://schemas.microsoft.com/office/drawing/2014/main" id="{7A302243-4D3A-1991-4017-C1F69F3A764B}"/>
              </a:ext>
            </a:extLst>
          </p:cNvPr>
          <p:cNvSpPr>
            <a:spLocks noChangeAspect="1"/>
          </p:cNvSpPr>
          <p:nvPr/>
        </p:nvSpPr>
        <p:spPr bwMode="auto">
          <a:xfrm>
            <a:off x="7504508" y="2412896"/>
            <a:ext cx="144000" cy="144000"/>
          </a:xfrm>
          <a:prstGeom prst="ellipse">
            <a:avLst/>
          </a:prstGeom>
          <a:solidFill>
            <a:schemeClr val="accent2">
              <a:alpha val="5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0" name="Oval 9">
            <a:extLst>
              <a:ext uri="{FF2B5EF4-FFF2-40B4-BE49-F238E27FC236}">
                <a16:creationId xmlns:a16="http://schemas.microsoft.com/office/drawing/2014/main" id="{59064BB3-89D0-3C68-BFE0-36A47109F143}"/>
              </a:ext>
            </a:extLst>
          </p:cNvPr>
          <p:cNvSpPr>
            <a:spLocks noChangeAspect="1"/>
          </p:cNvSpPr>
          <p:nvPr/>
        </p:nvSpPr>
        <p:spPr bwMode="auto">
          <a:xfrm>
            <a:off x="7504508" y="3518973"/>
            <a:ext cx="144000" cy="144000"/>
          </a:xfrm>
          <a:prstGeom prst="ellipse">
            <a:avLst/>
          </a:prstGeom>
          <a:solidFill>
            <a:schemeClr val="accent2">
              <a:alpha val="5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1" name="Oval 10">
            <a:extLst>
              <a:ext uri="{FF2B5EF4-FFF2-40B4-BE49-F238E27FC236}">
                <a16:creationId xmlns:a16="http://schemas.microsoft.com/office/drawing/2014/main" id="{E811BF60-F735-C9AB-2FE2-E34C2FC9C386}"/>
              </a:ext>
            </a:extLst>
          </p:cNvPr>
          <p:cNvSpPr>
            <a:spLocks noChangeAspect="1"/>
          </p:cNvSpPr>
          <p:nvPr/>
        </p:nvSpPr>
        <p:spPr bwMode="auto">
          <a:xfrm>
            <a:off x="7504508" y="5082925"/>
            <a:ext cx="144000" cy="144000"/>
          </a:xfrm>
          <a:prstGeom prst="ellipse">
            <a:avLst/>
          </a:prstGeom>
          <a:solidFill>
            <a:schemeClr val="accent2">
              <a:alpha val="50000"/>
            </a:schemeClr>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cxnSp>
        <p:nvCxnSpPr>
          <p:cNvPr id="17" name="Straight Connector 16">
            <a:extLst>
              <a:ext uri="{FF2B5EF4-FFF2-40B4-BE49-F238E27FC236}">
                <a16:creationId xmlns:a16="http://schemas.microsoft.com/office/drawing/2014/main" id="{457AC6AE-D69A-4123-CD90-10ED3439ED57}"/>
              </a:ext>
            </a:extLst>
          </p:cNvPr>
          <p:cNvCxnSpPr>
            <a:cxnSpLocks/>
            <a:stCxn id="8" idx="4"/>
            <a:endCxn id="9" idx="0"/>
          </p:cNvCxnSpPr>
          <p:nvPr/>
        </p:nvCxnSpPr>
        <p:spPr>
          <a:xfrm>
            <a:off x="7576508" y="1505797"/>
            <a:ext cx="0" cy="907099"/>
          </a:xfrm>
          <a:prstGeom prst="line">
            <a:avLst/>
          </a:prstGeom>
          <a:ln w="6350">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A94974-2A6C-31BB-E0C5-A4781E049251}"/>
              </a:ext>
            </a:extLst>
          </p:cNvPr>
          <p:cNvCxnSpPr>
            <a:cxnSpLocks/>
            <a:stCxn id="9" idx="4"/>
            <a:endCxn id="10" idx="0"/>
          </p:cNvCxnSpPr>
          <p:nvPr/>
        </p:nvCxnSpPr>
        <p:spPr>
          <a:xfrm>
            <a:off x="7576508" y="2556896"/>
            <a:ext cx="0" cy="962077"/>
          </a:xfrm>
          <a:prstGeom prst="line">
            <a:avLst/>
          </a:prstGeom>
          <a:ln w="63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9F96ADE-088E-7E71-48F0-5F73685DAC22}"/>
              </a:ext>
            </a:extLst>
          </p:cNvPr>
          <p:cNvCxnSpPr>
            <a:cxnSpLocks/>
            <a:stCxn id="10" idx="4"/>
            <a:endCxn id="11" idx="0"/>
          </p:cNvCxnSpPr>
          <p:nvPr/>
        </p:nvCxnSpPr>
        <p:spPr>
          <a:xfrm>
            <a:off x="7576508" y="3662973"/>
            <a:ext cx="0" cy="1419952"/>
          </a:xfrm>
          <a:prstGeom prst="line">
            <a:avLst/>
          </a:prstGeom>
          <a:ln w="63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7964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EB060BB-4FC4-0859-2B82-DAFEFEF8792F}"/>
              </a:ext>
            </a:extLst>
          </p:cNvPr>
          <p:cNvSpPr>
            <a:spLocks/>
          </p:cNvSpPr>
          <p:nvPr/>
        </p:nvSpPr>
        <p:spPr bwMode="auto">
          <a:xfrm>
            <a:off x="6211487" y="4317236"/>
            <a:ext cx="5520265" cy="1761281"/>
          </a:xfrm>
          <a:prstGeom prst="rect">
            <a:avLst/>
          </a:prstGeom>
          <a:gradFill>
            <a:gsLst>
              <a:gs pos="100000">
                <a:schemeClr val="tx1">
                  <a:lumMod val="95000"/>
                  <a:lumOff val="5000"/>
                </a:schemeClr>
              </a:gs>
              <a:gs pos="0">
                <a:schemeClr val="tx1">
                  <a:lumMod val="85000"/>
                  <a:lumOff val="15000"/>
                </a:schemeClr>
              </a:gs>
            </a:gsLst>
            <a:lin ang="1200000" scaled="0"/>
          </a:gradFill>
          <a:ln w="6350">
            <a:noFill/>
          </a:ln>
          <a:effectLst/>
        </p:spPr>
        <p:txBody>
          <a:bodyPr vert="vert270" wrap="none"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51" name="Rectangle 50">
            <a:extLst>
              <a:ext uri="{FF2B5EF4-FFF2-40B4-BE49-F238E27FC236}">
                <a16:creationId xmlns:a16="http://schemas.microsoft.com/office/drawing/2014/main" id="{62DEF2CA-AA96-9848-494A-7F7EE415F6B2}"/>
              </a:ext>
            </a:extLst>
          </p:cNvPr>
          <p:cNvSpPr>
            <a:spLocks/>
          </p:cNvSpPr>
          <p:nvPr/>
        </p:nvSpPr>
        <p:spPr bwMode="auto">
          <a:xfrm>
            <a:off x="454517" y="4317236"/>
            <a:ext cx="5520265" cy="1761281"/>
          </a:xfrm>
          <a:prstGeom prst="rect">
            <a:avLst/>
          </a:prstGeom>
          <a:gradFill>
            <a:gsLst>
              <a:gs pos="100000">
                <a:schemeClr val="tx1">
                  <a:lumMod val="95000"/>
                  <a:lumOff val="5000"/>
                </a:schemeClr>
              </a:gs>
              <a:gs pos="0">
                <a:schemeClr val="tx1">
                  <a:lumMod val="85000"/>
                  <a:lumOff val="15000"/>
                </a:schemeClr>
              </a:gs>
            </a:gsLst>
            <a:lin ang="1200000" scaled="0"/>
          </a:gradFill>
          <a:ln w="6350">
            <a:noFill/>
          </a:ln>
          <a:effectLst/>
        </p:spPr>
        <p:txBody>
          <a:bodyPr vert="vert270" wrap="none"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18" name="Rectangle 17">
            <a:extLst>
              <a:ext uri="{FF2B5EF4-FFF2-40B4-BE49-F238E27FC236}">
                <a16:creationId xmlns:a16="http://schemas.microsoft.com/office/drawing/2014/main" id="{EDCE0062-41B3-610E-A7B4-1532B462FF1B}"/>
              </a:ext>
            </a:extLst>
          </p:cNvPr>
          <p:cNvSpPr>
            <a:spLocks/>
          </p:cNvSpPr>
          <p:nvPr/>
        </p:nvSpPr>
        <p:spPr bwMode="auto">
          <a:xfrm>
            <a:off x="6211487" y="2445122"/>
            <a:ext cx="5520265" cy="1761281"/>
          </a:xfrm>
          <a:prstGeom prst="rect">
            <a:avLst/>
          </a:prstGeom>
          <a:gradFill>
            <a:gsLst>
              <a:gs pos="100000">
                <a:schemeClr val="tx1">
                  <a:lumMod val="95000"/>
                  <a:lumOff val="5000"/>
                </a:schemeClr>
              </a:gs>
              <a:gs pos="0">
                <a:schemeClr val="tx1">
                  <a:lumMod val="85000"/>
                  <a:lumOff val="15000"/>
                </a:schemeClr>
              </a:gs>
            </a:gsLst>
            <a:lin ang="1200000" scaled="0"/>
          </a:gradFill>
          <a:ln w="6350">
            <a:noFill/>
          </a:ln>
          <a:effectLst/>
        </p:spPr>
        <p:txBody>
          <a:bodyPr vert="vert270" wrap="none"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46" name="Rectangle 45">
            <a:extLst>
              <a:ext uri="{FF2B5EF4-FFF2-40B4-BE49-F238E27FC236}">
                <a16:creationId xmlns:a16="http://schemas.microsoft.com/office/drawing/2014/main" id="{870EC2A3-50A9-734B-225E-74774103E49A}"/>
              </a:ext>
            </a:extLst>
          </p:cNvPr>
          <p:cNvSpPr>
            <a:spLocks/>
          </p:cNvSpPr>
          <p:nvPr/>
        </p:nvSpPr>
        <p:spPr bwMode="auto">
          <a:xfrm>
            <a:off x="454517" y="2445122"/>
            <a:ext cx="5520265" cy="1761281"/>
          </a:xfrm>
          <a:prstGeom prst="rect">
            <a:avLst/>
          </a:prstGeom>
          <a:gradFill>
            <a:gsLst>
              <a:gs pos="100000">
                <a:schemeClr val="tx1">
                  <a:lumMod val="95000"/>
                  <a:lumOff val="5000"/>
                </a:schemeClr>
              </a:gs>
              <a:gs pos="0">
                <a:schemeClr val="tx1">
                  <a:lumMod val="85000"/>
                  <a:lumOff val="15000"/>
                </a:schemeClr>
              </a:gs>
            </a:gsLst>
            <a:lin ang="1200000" scaled="0"/>
          </a:gradFill>
          <a:ln w="6350">
            <a:noFill/>
          </a:ln>
          <a:effectLst/>
        </p:spPr>
        <p:txBody>
          <a:bodyPr vert="vert270" wrap="none"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2" name="Title 1">
            <a:extLst>
              <a:ext uri="{FF2B5EF4-FFF2-40B4-BE49-F238E27FC236}">
                <a16:creationId xmlns:a16="http://schemas.microsoft.com/office/drawing/2014/main" id="{6C0414C4-1496-4696-CD51-D27BAC740FF6}"/>
              </a:ext>
            </a:extLst>
          </p:cNvPr>
          <p:cNvSpPr>
            <a:spLocks noGrp="1"/>
          </p:cNvSpPr>
          <p:nvPr>
            <p:ph type="title"/>
          </p:nvPr>
        </p:nvSpPr>
        <p:spPr/>
        <p:txBody>
          <a:bodyPr/>
          <a:lstStyle/>
          <a:p>
            <a:r>
              <a:rPr lang="en-US" sz="2400">
                <a:solidFill>
                  <a:schemeClr val="bg1"/>
                </a:solidFill>
                <a:ea typeface="Human Sans" charset="0"/>
                <a:cs typeface="Human Sans" charset="0"/>
              </a:rPr>
              <a:t>Gigantic Investments into AI Infrastructure</a:t>
            </a:r>
            <a:endParaRPr lang="en-US"/>
          </a:p>
        </p:txBody>
      </p:sp>
      <p:sp>
        <p:nvSpPr>
          <p:cNvPr id="5" name="Text Placeholder 4">
            <a:extLst>
              <a:ext uri="{FF2B5EF4-FFF2-40B4-BE49-F238E27FC236}">
                <a16:creationId xmlns:a16="http://schemas.microsoft.com/office/drawing/2014/main" id="{81D30DA9-337E-CAD6-ABE1-697998809A91}"/>
              </a:ext>
            </a:extLst>
          </p:cNvPr>
          <p:cNvSpPr>
            <a:spLocks noGrp="1"/>
          </p:cNvSpPr>
          <p:nvPr>
            <p:ph type="body" sz="quarter" idx="15"/>
          </p:nvPr>
        </p:nvSpPr>
        <p:spPr/>
        <p:txBody>
          <a:bodyPr/>
          <a:lstStyle/>
          <a:p>
            <a:endParaRPr lang="en-GE"/>
          </a:p>
        </p:txBody>
      </p:sp>
      <p:sp>
        <p:nvSpPr>
          <p:cNvPr id="4" name="Rectangle 3">
            <a:extLst>
              <a:ext uri="{FF2B5EF4-FFF2-40B4-BE49-F238E27FC236}">
                <a16:creationId xmlns:a16="http://schemas.microsoft.com/office/drawing/2014/main" id="{5F24F3BF-BCAD-81A5-49B1-B4EC1DEEC04D}"/>
              </a:ext>
            </a:extLst>
          </p:cNvPr>
          <p:cNvSpPr/>
          <p:nvPr/>
        </p:nvSpPr>
        <p:spPr bwMode="auto">
          <a:xfrm>
            <a:off x="457201" y="1266647"/>
            <a:ext cx="11274551" cy="1036541"/>
          </a:xfrm>
          <a:prstGeom prst="rect">
            <a:avLst/>
          </a:prstGeom>
          <a:solidFill>
            <a:schemeClr val="accent1"/>
          </a:solidFill>
          <a:ln w="15875">
            <a:gradFill>
              <a:gsLst>
                <a:gs pos="0">
                  <a:schemeClr val="accent2"/>
                </a:gs>
                <a:gs pos="49000">
                  <a:schemeClr val="accent2">
                    <a:lumMod val="75000"/>
                  </a:schemeClr>
                </a:gs>
                <a:gs pos="99000">
                  <a:schemeClr val="accent4">
                    <a:lumMod val="75000"/>
                  </a:schemeClr>
                </a:gs>
              </a:gsLst>
              <a:lin ang="30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Calibri"/>
              <a:cs typeface="Calibri" panose="020F0502020204030204" pitchFamily="34" charset="0"/>
            </a:endParaRPr>
          </a:p>
        </p:txBody>
      </p:sp>
      <p:sp>
        <p:nvSpPr>
          <p:cNvPr id="6" name="TextBox 5">
            <a:extLst>
              <a:ext uri="{FF2B5EF4-FFF2-40B4-BE49-F238E27FC236}">
                <a16:creationId xmlns:a16="http://schemas.microsoft.com/office/drawing/2014/main" id="{B1105AB8-FC41-8839-7B5B-1FAA1388CD07}"/>
              </a:ext>
            </a:extLst>
          </p:cNvPr>
          <p:cNvSpPr txBox="1"/>
          <p:nvPr/>
        </p:nvSpPr>
        <p:spPr>
          <a:xfrm>
            <a:off x="2570480" y="1689947"/>
            <a:ext cx="810768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Calibri"/>
                <a:ea typeface="Calibri"/>
                <a:cs typeface="Arial"/>
              </a:rPr>
              <a:t>Building AI in the United States </a:t>
            </a:r>
            <a:r>
              <a:rPr kumimoji="0" lang="en-US" sz="1200" b="1" i="1" u="none" strike="noStrike" kern="1200" cap="none" spc="0" normalizeH="0" baseline="0" noProof="0">
                <a:ln>
                  <a:noFill/>
                </a:ln>
                <a:solidFill>
                  <a:srgbClr val="FFFFFF"/>
                </a:solidFill>
                <a:effectLst/>
                <a:uLnTx/>
                <a:uFillTx/>
                <a:latin typeface="Calibri"/>
                <a:ea typeface="Calibri"/>
                <a:cs typeface="Arial"/>
              </a:rPr>
              <a:t>requires enormous private-sector investments </a:t>
            </a:r>
            <a:r>
              <a:rPr kumimoji="0" lang="en-US" sz="1200" b="0" i="1" u="none" strike="noStrike" kern="1200" cap="none" spc="0" normalizeH="0" baseline="0" noProof="0">
                <a:ln>
                  <a:noFill/>
                </a:ln>
                <a:solidFill>
                  <a:srgbClr val="FFFFFF"/>
                </a:solidFill>
                <a:effectLst/>
                <a:uLnTx/>
                <a:uFillTx/>
                <a:latin typeface="Calibri"/>
                <a:ea typeface="Calibri"/>
                <a:cs typeface="Arial"/>
              </a:rPr>
              <a:t>in infrastructure, especially for the advanced computing clusters needed to train AI models</a:t>
            </a:r>
          </a:p>
        </p:txBody>
      </p:sp>
      <p:sp>
        <p:nvSpPr>
          <p:cNvPr id="8" name="TextBox 7">
            <a:extLst>
              <a:ext uri="{FF2B5EF4-FFF2-40B4-BE49-F238E27FC236}">
                <a16:creationId xmlns:a16="http://schemas.microsoft.com/office/drawing/2014/main" id="{0FBC6E21-3CF8-114B-57F1-AC5F10E489C6}"/>
              </a:ext>
            </a:extLst>
          </p:cNvPr>
          <p:cNvSpPr txBox="1"/>
          <p:nvPr/>
        </p:nvSpPr>
        <p:spPr>
          <a:xfrm>
            <a:off x="2563708" y="1401156"/>
            <a:ext cx="849037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18DFF"/>
                </a:solidFill>
                <a:effectLst/>
                <a:uLnTx/>
                <a:uFillTx/>
                <a:latin typeface="Calibri"/>
                <a:ea typeface="Calibri"/>
                <a:cs typeface="Arial"/>
              </a:rPr>
              <a:t>EXECUTIVE ORDER ON ADVANCING UNITED STATES LEADERSHIP IN ARTIFICIAL INTELLIGENCE INFRASTRUCTURE</a:t>
            </a:r>
          </a:p>
        </p:txBody>
      </p:sp>
      <p:pic>
        <p:nvPicPr>
          <p:cNvPr id="9" name="Picture 2">
            <a:extLst>
              <a:ext uri="{FF2B5EF4-FFF2-40B4-BE49-F238E27FC236}">
                <a16:creationId xmlns:a16="http://schemas.microsoft.com/office/drawing/2014/main" id="{C4922ACC-A125-B33E-AC1E-8BEB8F472C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7018" y="1425074"/>
            <a:ext cx="1060450" cy="7390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371D344-079C-9A27-D4DB-B5FB6FB85796}"/>
              </a:ext>
            </a:extLst>
          </p:cNvPr>
          <p:cNvSpPr txBox="1"/>
          <p:nvPr/>
        </p:nvSpPr>
        <p:spPr>
          <a:xfrm>
            <a:off x="10144143" y="2651889"/>
            <a:ext cx="1587604" cy="304800"/>
          </a:xfrm>
          <a:prstGeom prst="rect">
            <a:avLst/>
          </a:prstGeom>
          <a:noFill/>
        </p:spPr>
        <p:txBody>
          <a:bodyPr wrap="none" lIns="0" tIns="0" rIns="0" bIns="0" rtlCol="0" anchor="b">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2000" b="1" i="0" u="none" strike="noStrike" kern="1200" cap="none" spc="0" normalizeH="0" baseline="0" noProof="0">
                <a:ln>
                  <a:noFill/>
                </a:ln>
                <a:solidFill>
                  <a:srgbClr val="418DFF"/>
                </a:solidFill>
                <a:effectLst/>
                <a:uLnTx/>
                <a:uFillTx/>
                <a:latin typeface="Calibri"/>
                <a:ea typeface="Human Sans" charset="0"/>
                <a:cs typeface="Human Sans" charset="0"/>
              </a:rPr>
              <a:t>~$80 </a:t>
            </a:r>
            <a:r>
              <a:rPr kumimoji="0" lang="en-US" sz="1800" b="1" i="0" u="none" strike="noStrike" kern="1200" cap="none" spc="0" normalizeH="0" baseline="0" noProof="0">
                <a:ln>
                  <a:noFill/>
                </a:ln>
                <a:solidFill>
                  <a:srgbClr val="FFFFFF"/>
                </a:solidFill>
                <a:effectLst/>
                <a:uLnTx/>
                <a:uFillTx/>
                <a:latin typeface="Calibri"/>
                <a:ea typeface="Calibri"/>
                <a:cs typeface="Arial"/>
              </a:rPr>
              <a:t>billion</a:t>
            </a:r>
          </a:p>
        </p:txBody>
      </p:sp>
      <p:sp>
        <p:nvSpPr>
          <p:cNvPr id="16" name="TextBox 15">
            <a:extLst>
              <a:ext uri="{FF2B5EF4-FFF2-40B4-BE49-F238E27FC236}">
                <a16:creationId xmlns:a16="http://schemas.microsoft.com/office/drawing/2014/main" id="{A77E7DA7-E104-1E42-EB8E-706404A530D7}"/>
              </a:ext>
            </a:extLst>
          </p:cNvPr>
          <p:cNvSpPr txBox="1"/>
          <p:nvPr/>
        </p:nvSpPr>
        <p:spPr>
          <a:xfrm>
            <a:off x="6211482" y="3041070"/>
            <a:ext cx="5520265" cy="995144"/>
          </a:xfrm>
          <a:prstGeom prst="rect">
            <a:avLst/>
          </a:prstGeom>
          <a:noFill/>
        </p:spPr>
        <p:txBody>
          <a:bodyPr wrap="square" lIns="360000" rIns="36000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00" b="1" i="1" u="none" strike="noStrike" kern="1200" cap="none" spc="0" normalizeH="0" baseline="0" noProof="0">
                <a:ln>
                  <a:noFill/>
                </a:ln>
                <a:solidFill>
                  <a:srgbClr val="009CBE">
                    <a:lumMod val="60000"/>
                    <a:lumOff val="40000"/>
                  </a:srgbClr>
                </a:solidFill>
                <a:effectLst/>
                <a:uLnTx/>
                <a:uFillTx/>
                <a:latin typeface="Calibri Light" panose="020F0302020204030204" pitchFamily="34" charset="0"/>
                <a:ea typeface="Calibri"/>
                <a:cs typeface="Calibri Light" panose="020F0302020204030204" pitchFamily="34" charset="0"/>
              </a:rPr>
              <a:t>2024 AI spend was $46B.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rPr>
              <a:t>In FY 2025, Microsoft is on track to invest approximately $80 billion to build out AI-enabled datacenters to train AI models and deploy AI and cloud-based applications around the world</a:t>
            </a:r>
          </a:p>
        </p:txBody>
      </p:sp>
      <p:sp>
        <p:nvSpPr>
          <p:cNvPr id="17" name="TextBox 16">
            <a:extLst>
              <a:ext uri="{FF2B5EF4-FFF2-40B4-BE49-F238E27FC236}">
                <a16:creationId xmlns:a16="http://schemas.microsoft.com/office/drawing/2014/main" id="{9428353A-6644-7016-7D7A-AB7C2683F5C7}"/>
              </a:ext>
            </a:extLst>
          </p:cNvPr>
          <p:cNvSpPr txBox="1"/>
          <p:nvPr/>
        </p:nvSpPr>
        <p:spPr>
          <a:xfrm>
            <a:off x="10881177" y="3858890"/>
            <a:ext cx="850569" cy="25400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418DFF"/>
                </a:solidFill>
                <a:effectLst/>
                <a:uLnTx/>
                <a:uFillTx/>
                <a:latin typeface="Calibri"/>
                <a:ea typeface="Human Sans" charset="0"/>
                <a:cs typeface="Human Sans" charset="0"/>
                <a:hlinkClick r:id="rId4">
                  <a:extLst>
                    <a:ext uri="{A12FA001-AC4F-418D-AE19-62706E023703}">
                      <ahyp:hlinkClr xmlns:ahyp="http://schemas.microsoft.com/office/drawing/2018/hyperlinkcolor" val="tx"/>
                    </a:ext>
                  </a:extLst>
                </a:hlinkClick>
              </a:rPr>
              <a:t>Source</a:t>
            </a:r>
            <a:endParaRPr kumimoji="0" lang="en-US" sz="1200" b="0" i="0" u="none" strike="noStrike" kern="1200" cap="none" spc="0" normalizeH="0" baseline="0" noProof="0">
              <a:ln>
                <a:noFill/>
              </a:ln>
              <a:solidFill>
                <a:srgbClr val="418DFF"/>
              </a:solidFill>
              <a:effectLst/>
              <a:uLnTx/>
              <a:uFillTx/>
              <a:latin typeface="Calibri"/>
              <a:ea typeface="Human Sans" charset="0"/>
              <a:cs typeface="Human Sans" charset="0"/>
            </a:endParaRPr>
          </a:p>
        </p:txBody>
      </p:sp>
      <p:pic>
        <p:nvPicPr>
          <p:cNvPr id="13" name="Picture 4" descr="Microsoft-Logo-White - Vyopta">
            <a:extLst>
              <a:ext uri="{FF2B5EF4-FFF2-40B4-BE49-F238E27FC236}">
                <a16:creationId xmlns:a16="http://schemas.microsoft.com/office/drawing/2014/main" id="{9436D29D-6D93-5246-550F-18D446F001E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11143" y="2517392"/>
            <a:ext cx="1499451" cy="55204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0438AD3-906E-28A0-B8D4-69A2B607F5CE}"/>
              </a:ext>
            </a:extLst>
          </p:cNvPr>
          <p:cNvSpPr txBox="1"/>
          <p:nvPr/>
        </p:nvSpPr>
        <p:spPr>
          <a:xfrm>
            <a:off x="10144143" y="4553357"/>
            <a:ext cx="1587604" cy="304800"/>
          </a:xfrm>
          <a:prstGeom prst="rect">
            <a:avLst/>
          </a:prstGeom>
          <a:noFill/>
        </p:spPr>
        <p:txBody>
          <a:bodyPr wrap="none" lIns="0" tIns="0" rIns="0" bIns="0" rtlCol="0" anchor="b">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2000" b="1" i="0" u="none" strike="noStrike" kern="1200" cap="none" spc="0" normalizeH="0" baseline="0" noProof="0">
                <a:ln>
                  <a:noFill/>
                </a:ln>
                <a:solidFill>
                  <a:srgbClr val="418DFF"/>
                </a:solidFill>
                <a:effectLst/>
                <a:uLnTx/>
                <a:uFillTx/>
                <a:latin typeface="Calibri"/>
                <a:ea typeface="Human Sans" charset="0"/>
                <a:cs typeface="Human Sans" charset="0"/>
              </a:rPr>
              <a:t>$27+ </a:t>
            </a:r>
            <a:r>
              <a:rPr kumimoji="0" lang="en-US" sz="1800" b="1" i="0" u="none" strike="noStrike" kern="1200" cap="none" spc="0" normalizeH="0" baseline="0" noProof="0">
                <a:ln>
                  <a:noFill/>
                </a:ln>
                <a:solidFill>
                  <a:srgbClr val="FFFFFF"/>
                </a:solidFill>
                <a:effectLst/>
                <a:uLnTx/>
                <a:uFillTx/>
                <a:latin typeface="Calibri"/>
                <a:ea typeface="Calibri"/>
                <a:cs typeface="Arial"/>
              </a:rPr>
              <a:t>billion</a:t>
            </a:r>
          </a:p>
        </p:txBody>
      </p:sp>
      <p:sp>
        <p:nvSpPr>
          <p:cNvPr id="39" name="TextBox 38">
            <a:extLst>
              <a:ext uri="{FF2B5EF4-FFF2-40B4-BE49-F238E27FC236}">
                <a16:creationId xmlns:a16="http://schemas.microsoft.com/office/drawing/2014/main" id="{DF4ADF0D-709E-E71A-DDAD-D13ACF4CE15C}"/>
              </a:ext>
            </a:extLst>
          </p:cNvPr>
          <p:cNvSpPr txBox="1"/>
          <p:nvPr/>
        </p:nvSpPr>
        <p:spPr>
          <a:xfrm>
            <a:off x="6211482" y="4913886"/>
            <a:ext cx="5520265" cy="995144"/>
          </a:xfrm>
          <a:prstGeom prst="rect">
            <a:avLst/>
          </a:prstGeom>
          <a:noFill/>
        </p:spPr>
        <p:txBody>
          <a:bodyPr wrap="square" lIns="360000" rIns="36000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00" b="1" i="1" u="none" strike="noStrike" kern="1200" cap="none" spc="0" normalizeH="0" baseline="0" noProof="0">
                <a:ln>
                  <a:noFill/>
                </a:ln>
                <a:solidFill>
                  <a:srgbClr val="009CBE">
                    <a:lumMod val="60000"/>
                    <a:lumOff val="40000"/>
                  </a:srgbClr>
                </a:solidFill>
                <a:effectLst/>
                <a:uLnTx/>
                <a:uFillTx/>
                <a:latin typeface="Calibri Light" panose="020F0302020204030204" pitchFamily="34" charset="0"/>
                <a:ea typeface="Calibri"/>
                <a:cs typeface="Calibri Light" panose="020F0302020204030204" pitchFamily="34" charset="0"/>
              </a:rPr>
              <a:t>2024 AI spend was $27B.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rPr>
              <a:t>Meta expect spending will grow in 2025, including a "significant acceleration in infrastructure expense growth" to support Meta's AI products.</a:t>
            </a:r>
          </a:p>
        </p:txBody>
      </p:sp>
      <p:sp>
        <p:nvSpPr>
          <p:cNvPr id="40" name="TextBox 39">
            <a:extLst>
              <a:ext uri="{FF2B5EF4-FFF2-40B4-BE49-F238E27FC236}">
                <a16:creationId xmlns:a16="http://schemas.microsoft.com/office/drawing/2014/main" id="{E31F2ACF-E143-FAB3-2EA3-B025A0B292F9}"/>
              </a:ext>
            </a:extLst>
          </p:cNvPr>
          <p:cNvSpPr txBox="1"/>
          <p:nvPr/>
        </p:nvSpPr>
        <p:spPr>
          <a:xfrm>
            <a:off x="10881178" y="5725536"/>
            <a:ext cx="850568" cy="25400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418DFF"/>
                </a:solidFill>
                <a:effectLst/>
                <a:uLnTx/>
                <a:uFillTx/>
                <a:latin typeface="Calibri"/>
                <a:ea typeface="Human Sans" charset="0"/>
                <a:cs typeface="Human Sans" charset="0"/>
                <a:hlinkClick r:id="rId6">
                  <a:extLst>
                    <a:ext uri="{A12FA001-AC4F-418D-AE19-62706E023703}">
                      <ahyp:hlinkClr xmlns:ahyp="http://schemas.microsoft.com/office/drawing/2018/hyperlinkcolor" val="tx"/>
                    </a:ext>
                  </a:extLst>
                </a:hlinkClick>
              </a:rPr>
              <a:t>Source</a:t>
            </a:r>
            <a:endParaRPr kumimoji="0" lang="en-US" sz="1200" b="0" i="0" u="none" strike="noStrike" kern="1200" cap="none" spc="0" normalizeH="0" baseline="0" noProof="0">
              <a:ln>
                <a:noFill/>
              </a:ln>
              <a:solidFill>
                <a:srgbClr val="418DFF"/>
              </a:solidFill>
              <a:effectLst/>
              <a:uLnTx/>
              <a:uFillTx/>
              <a:latin typeface="Calibri"/>
              <a:ea typeface="Human Sans" charset="0"/>
              <a:cs typeface="Human Sans" charset="0"/>
            </a:endParaRPr>
          </a:p>
        </p:txBody>
      </p:sp>
      <p:sp>
        <p:nvSpPr>
          <p:cNvPr id="43" name="TextBox 42">
            <a:extLst>
              <a:ext uri="{FF2B5EF4-FFF2-40B4-BE49-F238E27FC236}">
                <a16:creationId xmlns:a16="http://schemas.microsoft.com/office/drawing/2014/main" id="{4A26E1F0-EDC2-9C18-70BF-D06E362964E5}"/>
              </a:ext>
            </a:extLst>
          </p:cNvPr>
          <p:cNvSpPr txBox="1"/>
          <p:nvPr/>
        </p:nvSpPr>
        <p:spPr>
          <a:xfrm>
            <a:off x="4387174" y="2651889"/>
            <a:ext cx="1587604" cy="304800"/>
          </a:xfrm>
          <a:prstGeom prst="rect">
            <a:avLst/>
          </a:prstGeom>
          <a:noFill/>
        </p:spPr>
        <p:txBody>
          <a:bodyPr wrap="none" lIns="0" tIns="0" rIns="0" bIns="0" rtlCol="0" anchor="b">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2000" b="1" i="0" u="none" strike="noStrike" kern="1200" cap="none" spc="0" normalizeH="0" baseline="0" noProof="0">
                <a:ln>
                  <a:noFill/>
                </a:ln>
                <a:solidFill>
                  <a:srgbClr val="418DFF"/>
                </a:solidFill>
                <a:effectLst/>
                <a:uLnTx/>
                <a:uFillTx/>
                <a:latin typeface="Calibri"/>
                <a:ea typeface="Human Sans" charset="0"/>
                <a:cs typeface="Human Sans" charset="0"/>
              </a:rPr>
              <a:t>$29+ </a:t>
            </a:r>
            <a:r>
              <a:rPr kumimoji="0" lang="en-US" sz="1800" b="1" i="0" u="none" strike="noStrike" kern="1200" cap="none" spc="0" normalizeH="0" baseline="0" noProof="0">
                <a:ln>
                  <a:noFill/>
                </a:ln>
                <a:solidFill>
                  <a:srgbClr val="FFFFFF"/>
                </a:solidFill>
                <a:effectLst/>
                <a:uLnTx/>
                <a:uFillTx/>
                <a:latin typeface="Calibri"/>
                <a:ea typeface="Calibri"/>
                <a:cs typeface="Arial"/>
              </a:rPr>
              <a:t>billion</a:t>
            </a:r>
          </a:p>
        </p:txBody>
      </p:sp>
      <p:sp>
        <p:nvSpPr>
          <p:cNvPr id="44" name="TextBox 43">
            <a:extLst>
              <a:ext uri="{FF2B5EF4-FFF2-40B4-BE49-F238E27FC236}">
                <a16:creationId xmlns:a16="http://schemas.microsoft.com/office/drawing/2014/main" id="{C438D39B-D650-F5CA-BC82-DA5B0DC7943C}"/>
              </a:ext>
            </a:extLst>
          </p:cNvPr>
          <p:cNvSpPr txBox="1"/>
          <p:nvPr/>
        </p:nvSpPr>
        <p:spPr>
          <a:xfrm>
            <a:off x="454515" y="3041070"/>
            <a:ext cx="5520263" cy="795089"/>
          </a:xfrm>
          <a:prstGeom prst="rect">
            <a:avLst/>
          </a:prstGeom>
          <a:noFill/>
        </p:spPr>
        <p:txBody>
          <a:bodyPr wrap="square" lIns="360000" rIns="36000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00" b="1" i="1" u="none" strike="noStrike" kern="1200" cap="none" spc="0" normalizeH="0" baseline="0" noProof="0">
                <a:ln>
                  <a:noFill/>
                </a:ln>
                <a:solidFill>
                  <a:srgbClr val="009CBE">
                    <a:lumMod val="60000"/>
                    <a:lumOff val="40000"/>
                  </a:srgbClr>
                </a:solidFill>
                <a:effectLst/>
                <a:uLnTx/>
                <a:uFillTx/>
                <a:latin typeface="Calibri Light" panose="020F0302020204030204" pitchFamily="34" charset="0"/>
                <a:ea typeface="Calibri"/>
                <a:cs typeface="Calibri Light" panose="020F0302020204030204" pitchFamily="34" charset="0"/>
              </a:rPr>
              <a:t>Google reported spend on AI in 2024 is 29B.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rPr>
              <a:t>The company is continuing to spend big on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rPr>
              <a:t>Alphabet's capital expenditures in 2025 would be higher than this year.</a:t>
            </a:r>
          </a:p>
        </p:txBody>
      </p:sp>
      <p:sp>
        <p:nvSpPr>
          <p:cNvPr id="45" name="TextBox 44">
            <a:extLst>
              <a:ext uri="{FF2B5EF4-FFF2-40B4-BE49-F238E27FC236}">
                <a16:creationId xmlns:a16="http://schemas.microsoft.com/office/drawing/2014/main" id="{6FD39EB4-21DB-D2BA-72D7-0A9D07CE3F05}"/>
              </a:ext>
            </a:extLst>
          </p:cNvPr>
          <p:cNvSpPr txBox="1"/>
          <p:nvPr/>
        </p:nvSpPr>
        <p:spPr>
          <a:xfrm>
            <a:off x="5124208" y="3866418"/>
            <a:ext cx="850570" cy="25400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418DFF"/>
                </a:solidFill>
                <a:effectLst/>
                <a:uLnTx/>
                <a:uFillTx/>
                <a:latin typeface="Calibri"/>
                <a:ea typeface="Human Sans" charset="0"/>
                <a:cs typeface="Human Sans" charset="0"/>
                <a:hlinkClick r:id="rId7">
                  <a:extLst>
                    <a:ext uri="{A12FA001-AC4F-418D-AE19-62706E023703}">
                      <ahyp:hlinkClr xmlns:ahyp="http://schemas.microsoft.com/office/drawing/2018/hyperlinkcolor" val="tx"/>
                    </a:ext>
                  </a:extLst>
                </a:hlinkClick>
              </a:rPr>
              <a:t>Source</a:t>
            </a:r>
            <a:endParaRPr kumimoji="0" lang="en-US" sz="1200" b="0" i="0" u="none" strike="noStrike" kern="1200" cap="none" spc="0" normalizeH="0" baseline="0" noProof="0">
              <a:ln>
                <a:noFill/>
              </a:ln>
              <a:solidFill>
                <a:srgbClr val="418DFF"/>
              </a:solidFill>
              <a:effectLst/>
              <a:uLnTx/>
              <a:uFillTx/>
              <a:latin typeface="Calibri"/>
              <a:ea typeface="Human Sans" charset="0"/>
              <a:cs typeface="Human Sans" charset="0"/>
            </a:endParaRPr>
          </a:p>
        </p:txBody>
      </p:sp>
      <p:sp>
        <p:nvSpPr>
          <p:cNvPr id="48" name="TextBox 47">
            <a:extLst>
              <a:ext uri="{FF2B5EF4-FFF2-40B4-BE49-F238E27FC236}">
                <a16:creationId xmlns:a16="http://schemas.microsoft.com/office/drawing/2014/main" id="{3B26E2DE-AD0E-752F-1F9D-E24DD385CBF8}"/>
              </a:ext>
            </a:extLst>
          </p:cNvPr>
          <p:cNvSpPr txBox="1"/>
          <p:nvPr/>
        </p:nvSpPr>
        <p:spPr>
          <a:xfrm>
            <a:off x="4387174" y="4553357"/>
            <a:ext cx="1587604" cy="304800"/>
          </a:xfrm>
          <a:prstGeom prst="rect">
            <a:avLst/>
          </a:prstGeom>
          <a:noFill/>
        </p:spPr>
        <p:txBody>
          <a:bodyPr wrap="non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18DFF"/>
                </a:solidFill>
                <a:effectLst/>
                <a:uLnTx/>
                <a:uFillTx/>
                <a:latin typeface="Calibri"/>
                <a:ea typeface="Human Sans" charset="0"/>
                <a:cs typeface="Human Sans" charset="0"/>
              </a:rPr>
              <a:t>$19+ </a:t>
            </a:r>
            <a:r>
              <a:rPr kumimoji="0" lang="en-US" sz="1800" b="1" i="0" u="none" strike="noStrike" kern="1200" cap="none" spc="0" normalizeH="0" baseline="0" noProof="0">
                <a:ln>
                  <a:noFill/>
                </a:ln>
                <a:solidFill>
                  <a:srgbClr val="FFFFFF"/>
                </a:solidFill>
                <a:effectLst/>
                <a:uLnTx/>
                <a:uFillTx/>
                <a:latin typeface="Calibri"/>
                <a:ea typeface="Calibri"/>
                <a:cs typeface="Arial"/>
              </a:rPr>
              <a:t>billion</a:t>
            </a:r>
            <a:endParaRPr kumimoji="0" lang="en-US" sz="2000" b="0" i="1" u="none" strike="noStrike" kern="1200" cap="none" spc="0" normalizeH="0" baseline="0" noProof="0">
              <a:ln>
                <a:noFill/>
              </a:ln>
              <a:solidFill>
                <a:srgbClr val="FFFFFF"/>
              </a:solidFill>
              <a:effectLst/>
              <a:uLnTx/>
              <a:uFillTx/>
              <a:latin typeface="Calibri"/>
              <a:ea typeface="Human Sans" charset="0"/>
              <a:cs typeface="Human Sans" charset="0"/>
            </a:endParaRPr>
          </a:p>
        </p:txBody>
      </p:sp>
      <p:sp>
        <p:nvSpPr>
          <p:cNvPr id="49" name="TextBox 48">
            <a:extLst>
              <a:ext uri="{FF2B5EF4-FFF2-40B4-BE49-F238E27FC236}">
                <a16:creationId xmlns:a16="http://schemas.microsoft.com/office/drawing/2014/main" id="{7E48F943-0962-0810-B795-253F756C017E}"/>
              </a:ext>
            </a:extLst>
          </p:cNvPr>
          <p:cNvSpPr txBox="1"/>
          <p:nvPr/>
        </p:nvSpPr>
        <p:spPr>
          <a:xfrm>
            <a:off x="454517" y="4913886"/>
            <a:ext cx="5520262" cy="795089"/>
          </a:xfrm>
          <a:prstGeom prst="rect">
            <a:avLst/>
          </a:prstGeom>
          <a:noFill/>
        </p:spPr>
        <p:txBody>
          <a:bodyPr wrap="square" lIns="360000" rIns="36000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00" b="1" i="1" u="none" strike="noStrike" kern="1200" cap="none" spc="0" normalizeH="0" baseline="0" noProof="0">
                <a:ln>
                  <a:noFill/>
                </a:ln>
                <a:solidFill>
                  <a:srgbClr val="009CBE">
                    <a:lumMod val="60000"/>
                    <a:lumOff val="40000"/>
                  </a:srgbClr>
                </a:solidFill>
                <a:effectLst/>
                <a:uLnTx/>
                <a:uFillTx/>
                <a:latin typeface="Calibri Light" panose="020F0302020204030204" pitchFamily="34" charset="0"/>
                <a:ea typeface="Calibri"/>
                <a:cs typeface="Calibri Light" panose="020F0302020204030204" pitchFamily="34" charset="0"/>
              </a:rPr>
              <a:t>2024 AI spend was $19B.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a:ln>
                  <a:noFill/>
                </a:ln>
                <a:solidFill>
                  <a:srgbClr val="FFFFFF"/>
                </a:solidFill>
                <a:effectLst/>
                <a:uLnTx/>
                <a:uFillTx/>
                <a:latin typeface="Calibri Light" panose="020F0302020204030204" pitchFamily="34" charset="0"/>
                <a:ea typeface="Calibri"/>
                <a:cs typeface="Calibri Light" panose="020F0302020204030204" pitchFamily="34" charset="0"/>
              </a:rPr>
              <a:t>AWS plans to invest at least $11 billion in Georgia alone to expand infrastructure to support AI and cloud technologies</a:t>
            </a:r>
          </a:p>
        </p:txBody>
      </p:sp>
      <p:sp>
        <p:nvSpPr>
          <p:cNvPr id="50" name="TextBox 49">
            <a:extLst>
              <a:ext uri="{FF2B5EF4-FFF2-40B4-BE49-F238E27FC236}">
                <a16:creationId xmlns:a16="http://schemas.microsoft.com/office/drawing/2014/main" id="{C383D4E0-427A-869F-32BF-AB3B2FEA2E30}"/>
              </a:ext>
            </a:extLst>
          </p:cNvPr>
          <p:cNvSpPr txBox="1"/>
          <p:nvPr/>
        </p:nvSpPr>
        <p:spPr>
          <a:xfrm>
            <a:off x="5124208" y="5725536"/>
            <a:ext cx="850570" cy="25400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418DFF"/>
                </a:solidFill>
                <a:effectLst/>
                <a:uLnTx/>
                <a:uFillTx/>
                <a:latin typeface="Calibri"/>
                <a:ea typeface="Human Sans" charset="0"/>
                <a:cs typeface="Human Sans" charset="0"/>
                <a:hlinkClick r:id="rId8">
                  <a:extLst>
                    <a:ext uri="{A12FA001-AC4F-418D-AE19-62706E023703}">
                      <ahyp:hlinkClr xmlns:ahyp="http://schemas.microsoft.com/office/drawing/2018/hyperlinkcolor" val="tx"/>
                    </a:ext>
                  </a:extLst>
                </a:hlinkClick>
              </a:rPr>
              <a:t>Source</a:t>
            </a:r>
            <a:endParaRPr kumimoji="0" lang="en-US" sz="1200" b="0" i="0" u="none" strike="noStrike" kern="1200" cap="none" spc="0" normalizeH="0" baseline="0" noProof="0">
              <a:ln>
                <a:noFill/>
              </a:ln>
              <a:solidFill>
                <a:srgbClr val="418DFF"/>
              </a:solidFill>
              <a:effectLst/>
              <a:uLnTx/>
              <a:uFillTx/>
              <a:latin typeface="Calibri"/>
              <a:ea typeface="Human Sans" charset="0"/>
              <a:cs typeface="Human Sans" charset="0"/>
            </a:endParaRPr>
          </a:p>
        </p:txBody>
      </p:sp>
      <p:pic>
        <p:nvPicPr>
          <p:cNvPr id="1034" name="Picture 10" descr="amazon-logo-white._cb1509666198_ - Wildfire">
            <a:extLst>
              <a:ext uri="{FF2B5EF4-FFF2-40B4-BE49-F238E27FC236}">
                <a16:creationId xmlns:a16="http://schemas.microsoft.com/office/drawing/2014/main" id="{3914BF2C-6ADD-FFE5-04E6-6E06CC2D3743}"/>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11679" y="4554567"/>
            <a:ext cx="1004586" cy="3023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eta logo PNG transparent image download, size: 1549x312px">
            <a:extLst>
              <a:ext uri="{FF2B5EF4-FFF2-40B4-BE49-F238E27FC236}">
                <a16:creationId xmlns:a16="http://schemas.microsoft.com/office/drawing/2014/main" id="{2757C849-3BF6-9B2B-AEAD-3F2A3FAB07C4}"/>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579773" y="4596340"/>
            <a:ext cx="1086393" cy="2188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oogle Logo PNG Transparent &amp; SVG Vector - Freebie Supply">
            <a:extLst>
              <a:ext uri="{FF2B5EF4-FFF2-40B4-BE49-F238E27FC236}">
                <a16:creationId xmlns:a16="http://schemas.microsoft.com/office/drawing/2014/main" id="{BF7BA98E-6A06-994F-5E0B-DC2CA57FE77C}"/>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741465" y="2631975"/>
            <a:ext cx="1019939" cy="34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3476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FDCB1-1953-5C25-8E4A-9A4277857A13}"/>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C5DF50A6-F0DC-AD9A-20A6-FF4D5A16C9CD}"/>
              </a:ext>
            </a:extLst>
          </p:cNvPr>
          <p:cNvSpPr>
            <a:spLocks noGrp="1"/>
          </p:cNvSpPr>
          <p:nvPr>
            <p:ph type="title"/>
          </p:nvPr>
        </p:nvSpPr>
        <p:spPr/>
        <p:txBody>
          <a:bodyPr/>
          <a:lstStyle/>
          <a:p>
            <a:r>
              <a:rPr lang="en-US"/>
              <a:t>The EBSCO Gen AI Adoption – The PoC</a:t>
            </a:r>
            <a:endParaRPr lang="en-GE"/>
          </a:p>
        </p:txBody>
      </p:sp>
      <p:sp>
        <p:nvSpPr>
          <p:cNvPr id="13" name="Text Placeholder 12">
            <a:extLst>
              <a:ext uri="{FF2B5EF4-FFF2-40B4-BE49-F238E27FC236}">
                <a16:creationId xmlns:a16="http://schemas.microsoft.com/office/drawing/2014/main" id="{5214BD30-4C9F-9F3F-E21F-1001E26C0076}"/>
              </a:ext>
            </a:extLst>
          </p:cNvPr>
          <p:cNvSpPr>
            <a:spLocks noGrp="1"/>
          </p:cNvSpPr>
          <p:nvPr>
            <p:ph type="body" sz="quarter" idx="15"/>
          </p:nvPr>
        </p:nvSpPr>
        <p:spPr/>
        <p:txBody>
          <a:bodyPr vert="horz" lIns="0" tIns="0" rIns="0" bIns="0" rtlCol="0">
            <a:noAutofit/>
          </a:bodyPr>
          <a:lstStyle/>
          <a:p>
            <a:r>
              <a:rPr lang="en-US">
                <a:gradFill>
                  <a:gsLst>
                    <a:gs pos="0">
                      <a:schemeClr val="accent2"/>
                    </a:gs>
                    <a:gs pos="72000">
                      <a:schemeClr val="accent2">
                        <a:lumMod val="75000"/>
                      </a:schemeClr>
                    </a:gs>
                    <a:gs pos="99000">
                      <a:schemeClr val="accent4"/>
                    </a:gs>
                  </a:gsLst>
                  <a:lin ang="1200000" scaled="0"/>
                </a:gradFill>
                <a:latin typeface="+mj-lt"/>
              </a:rPr>
              <a:t>Gen AI for SOFTWARE DEVELOPMENT</a:t>
            </a:r>
          </a:p>
        </p:txBody>
      </p:sp>
      <p:sp>
        <p:nvSpPr>
          <p:cNvPr id="15" name="TextBox 14">
            <a:extLst>
              <a:ext uri="{FF2B5EF4-FFF2-40B4-BE49-F238E27FC236}">
                <a16:creationId xmlns:a16="http://schemas.microsoft.com/office/drawing/2014/main" id="{C7DC67E1-35AE-9753-F3CD-8B5DD78D0EB8}"/>
              </a:ext>
            </a:extLst>
          </p:cNvPr>
          <p:cNvSpPr txBox="1"/>
          <p:nvPr/>
        </p:nvSpPr>
        <p:spPr>
          <a:xfrm>
            <a:off x="457200" y="1526698"/>
            <a:ext cx="4782065" cy="27802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PoC Details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Drafted AI Center of Excellence structure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Identified 8 AI Champions from EBSCO</a:t>
            </a:r>
            <a:endParaRPr kumimoji="0" lang="en-US" sz="1600" b="0" i="0" u="none" strike="noStrike" kern="1200" cap="none" spc="0"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Added EPAM Roles: AI Coach, SMEs for Development and Testing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Calibri"/>
              </a:rPr>
              <a:t>Trained all members of PoC on AI</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Calibri"/>
              </a:rPr>
              <a:t>Use Cases and Prompt Library</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Calibri"/>
              </a:rPr>
              <a:t>Trained EBSCO AI SMEs on AI Learning Journey</a:t>
            </a:r>
            <a:endParaRPr kumimoji="0" lang="en-US" sz="1600" b="0" i="0" u="none" strike="noStrike" kern="1200" cap="none" spc="0" normalizeH="0" baseline="0" noProof="0">
              <a:ln>
                <a:noFill/>
              </a:ln>
              <a:solidFill>
                <a:srgbClr val="000000"/>
              </a:solidFill>
              <a:effectLst/>
              <a:uLnTx/>
              <a:uFillTx/>
              <a:latin typeface="Calibri"/>
              <a:ea typeface="Calibri"/>
              <a:cs typeface="Calibri"/>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Identified PoC Use Cases</a:t>
            </a:r>
          </a:p>
        </p:txBody>
      </p:sp>
      <p:sp>
        <p:nvSpPr>
          <p:cNvPr id="16" name="Rounded Rectangle 15">
            <a:extLst>
              <a:ext uri="{FF2B5EF4-FFF2-40B4-BE49-F238E27FC236}">
                <a16:creationId xmlns:a16="http://schemas.microsoft.com/office/drawing/2014/main" id="{9A5A211A-2472-F202-2292-2F9CE638CDA9}"/>
              </a:ext>
            </a:extLst>
          </p:cNvPr>
          <p:cNvSpPr/>
          <p:nvPr/>
        </p:nvSpPr>
        <p:spPr bwMode="auto">
          <a:xfrm>
            <a:off x="6554632" y="608153"/>
            <a:ext cx="5177120" cy="432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PoC Key Results</a:t>
            </a:r>
          </a:p>
        </p:txBody>
      </p:sp>
      <p:sp>
        <p:nvSpPr>
          <p:cNvPr id="2" name="TextBox 1">
            <a:extLst>
              <a:ext uri="{FF2B5EF4-FFF2-40B4-BE49-F238E27FC236}">
                <a16:creationId xmlns:a16="http://schemas.microsoft.com/office/drawing/2014/main" id="{34640C74-8FAA-8065-2EEB-8A461B26A463}"/>
              </a:ext>
            </a:extLst>
          </p:cNvPr>
          <p:cNvSpPr txBox="1"/>
          <p:nvPr/>
        </p:nvSpPr>
        <p:spPr>
          <a:xfrm>
            <a:off x="457200" y="4432244"/>
            <a:ext cx="5110480" cy="861774"/>
          </a:xfrm>
          <a:prstGeom prst="rect">
            <a:avLst/>
          </a:prstGeom>
          <a:noFill/>
        </p:spPr>
        <p:txBody>
          <a:bodyPr wrap="square" lIns="0" tIns="0" rIns="0" bIns="0" numCol="2" rtlCol="0">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Unit Testing</a:t>
            </a:r>
            <a:endParaRPr kumimoji="0" lang="en-US" sz="1400" b="0" i="0" u="none" strike="noStrike" kern="1200" cap="none" spc="0" normalizeH="0" baseline="0" noProof="0">
              <a:ln>
                <a:noFill/>
              </a:ln>
              <a:solidFill>
                <a:srgbClr val="FFFFFF"/>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New Code</a:t>
            </a:r>
            <a:endParaRPr kumimoji="0" lang="en-US" sz="1400" b="0" i="0" u="none" strike="noStrike" kern="1200" cap="none" spc="0" normalizeH="0" baseline="0" noProof="0">
              <a:ln>
                <a:noFill/>
              </a:ln>
              <a:solidFill>
                <a:srgbClr val="FFFFFF"/>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Refactoring Explanations</a:t>
            </a:r>
          </a:p>
          <a:p>
            <a:pPr marL="742950" marR="0" lvl="1" indent="-2857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Data Preparation</a:t>
            </a:r>
            <a:endParaRPr kumimoji="0" lang="en-US" sz="1400" b="0" i="0" u="none" strike="noStrike" kern="1200" cap="none" spc="0" normalizeH="0" baseline="0" noProof="0">
              <a:ln>
                <a:noFill/>
              </a:ln>
              <a:solidFill>
                <a:srgbClr val="FFFFFF"/>
              </a:solidFill>
              <a:effectLst/>
              <a:uLnTx/>
              <a:uFillTx/>
              <a:latin typeface="Calibri"/>
              <a:ea typeface="Calibri"/>
              <a:cs typeface="Calibri"/>
            </a:endParaRPr>
          </a:p>
          <a:p>
            <a:pPr marL="742950" marR="0" lvl="1" indent="-2857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Documentation</a:t>
            </a:r>
          </a:p>
          <a:p>
            <a:pPr marL="742950" marR="0" lvl="1" indent="-2857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Checklist</a:t>
            </a:r>
          </a:p>
        </p:txBody>
      </p:sp>
      <p:sp>
        <p:nvSpPr>
          <p:cNvPr id="3" name="Rectangle 2">
            <a:extLst>
              <a:ext uri="{FF2B5EF4-FFF2-40B4-BE49-F238E27FC236}">
                <a16:creationId xmlns:a16="http://schemas.microsoft.com/office/drawing/2014/main" id="{03507F3A-B352-039C-C5D7-2659E302BFBD}"/>
              </a:ext>
            </a:extLst>
          </p:cNvPr>
          <p:cNvSpPr/>
          <p:nvPr/>
        </p:nvSpPr>
        <p:spPr bwMode="auto">
          <a:xfrm rot="10800000" flipV="1">
            <a:off x="7333427" y="1526698"/>
            <a:ext cx="3619530" cy="1317119"/>
          </a:xfrm>
          <a:prstGeom prst="rect">
            <a:avLst/>
          </a:prstGeom>
          <a:solidFill>
            <a:schemeClr val="accent1">
              <a:alpha val="0"/>
            </a:schemeClr>
          </a:solidFill>
          <a:ln>
            <a:noFill/>
          </a:ln>
          <a:effectLst/>
        </p:spPr>
        <p:txBody>
          <a:bodyPr wrap="square" lIns="0" tIns="0" rIns="0" bIns="0" rtlCol="0" anchor="ct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9-14% Velocity Boost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30% decrease in code review lead time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10% boost of code acceptance rate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ROI: ~130K net</a:t>
            </a:r>
          </a:p>
        </p:txBody>
      </p:sp>
      <p:sp>
        <p:nvSpPr>
          <p:cNvPr id="18" name="TextBox 17">
            <a:extLst>
              <a:ext uri="{FF2B5EF4-FFF2-40B4-BE49-F238E27FC236}">
                <a16:creationId xmlns:a16="http://schemas.microsoft.com/office/drawing/2014/main" id="{BE8F6E74-43A0-C56B-2CD4-7CAFDEA9737B}"/>
              </a:ext>
            </a:extLst>
          </p:cNvPr>
          <p:cNvSpPr txBox="1"/>
          <p:nvPr/>
        </p:nvSpPr>
        <p:spPr>
          <a:xfrm>
            <a:off x="6554631" y="3189416"/>
            <a:ext cx="5177121" cy="58477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gradFill>
                  <a:gsLst>
                    <a:gs pos="0">
                      <a:srgbClr val="418DFF"/>
                    </a:gs>
                    <a:gs pos="56000">
                      <a:srgbClr val="418DFF">
                        <a:lumMod val="75000"/>
                      </a:srgbClr>
                    </a:gs>
                    <a:gs pos="100000">
                      <a:srgbClr val="8353D2"/>
                    </a:gs>
                  </a:gsLst>
                  <a:lin ang="4800000" scaled="0"/>
                </a:gradFill>
                <a:effectLst/>
                <a:uLnTx/>
                <a:uFillTx/>
                <a:latin typeface="Calibri" panose="020F0502020204030204" pitchFamily="34" charset="0"/>
                <a:ea typeface="Calibri"/>
                <a:cs typeface="Calibri" panose="020F0502020204030204" pitchFamily="34" charset="0"/>
              </a:rPr>
              <a:t>ROI simulator projected that expanding across the enterprise would result in an ROI of approximately $1M.</a:t>
            </a:r>
            <a:endParaRPr kumimoji="0" lang="en-US" sz="1600" b="0" i="1" u="none" strike="noStrike" kern="1200" cap="none" spc="0" normalizeH="0" baseline="0" noProof="0">
              <a:ln>
                <a:noFill/>
              </a:ln>
              <a:gradFill>
                <a:gsLst>
                  <a:gs pos="0">
                    <a:srgbClr val="418DFF"/>
                  </a:gs>
                  <a:gs pos="56000">
                    <a:srgbClr val="418DFF">
                      <a:lumMod val="75000"/>
                    </a:srgbClr>
                  </a:gs>
                  <a:gs pos="100000">
                    <a:srgbClr val="8353D2"/>
                  </a:gs>
                </a:gsLst>
                <a:lin ang="4800000" scaled="0"/>
              </a:gradFill>
              <a:effectLst/>
              <a:uLnTx/>
              <a:uFillTx/>
              <a:latin typeface="Calibri" panose="020F0502020204030204" pitchFamily="34" charset="0"/>
              <a:ea typeface="Calibri"/>
              <a:cs typeface="Calibri" panose="020F0502020204030204" pitchFamily="34" charset="0"/>
            </a:endParaRPr>
          </a:p>
        </p:txBody>
      </p:sp>
    </p:spTree>
    <p:extLst>
      <p:ext uri="{BB962C8B-B14F-4D97-AF65-F5344CB8AC3E}">
        <p14:creationId xmlns:p14="http://schemas.microsoft.com/office/powerpoint/2010/main" val="244464434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5DEE4-C07A-FA26-F435-3BE5B5B4A2FF}"/>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1E37CF82-9598-3E5D-9C4D-2A59E9991800}"/>
              </a:ext>
            </a:extLst>
          </p:cNvPr>
          <p:cNvSpPr>
            <a:spLocks noGrp="1"/>
          </p:cNvSpPr>
          <p:nvPr>
            <p:ph type="body" sz="quarter" idx="15"/>
          </p:nvPr>
        </p:nvSpPr>
        <p:spPr/>
        <p:txBody>
          <a:bodyPr/>
          <a:lstStyle/>
          <a:p>
            <a:r>
              <a:rPr lang="en-US">
                <a:gradFill>
                  <a:gsLst>
                    <a:gs pos="0">
                      <a:schemeClr val="accent2"/>
                    </a:gs>
                    <a:gs pos="72000">
                      <a:schemeClr val="accent2">
                        <a:lumMod val="75000"/>
                      </a:schemeClr>
                    </a:gs>
                    <a:gs pos="99000">
                      <a:schemeClr val="accent4"/>
                    </a:gs>
                  </a:gsLst>
                  <a:lin ang="1200000" scaled="0"/>
                </a:gradFill>
                <a:latin typeface="+mj-lt"/>
              </a:rPr>
              <a:t>Gen AI for SOFTWARE DEVELOPMENT</a:t>
            </a:r>
          </a:p>
        </p:txBody>
      </p:sp>
      <p:sp>
        <p:nvSpPr>
          <p:cNvPr id="16" name="Title 15">
            <a:extLst>
              <a:ext uri="{FF2B5EF4-FFF2-40B4-BE49-F238E27FC236}">
                <a16:creationId xmlns:a16="http://schemas.microsoft.com/office/drawing/2014/main" id="{F5296E99-9755-8326-8EB6-07246DE7E0A1}"/>
              </a:ext>
            </a:extLst>
          </p:cNvPr>
          <p:cNvSpPr>
            <a:spLocks noGrp="1"/>
          </p:cNvSpPr>
          <p:nvPr>
            <p:ph type="title"/>
          </p:nvPr>
        </p:nvSpPr>
        <p:spPr/>
        <p:txBody>
          <a:bodyPr/>
          <a:lstStyle/>
          <a:p>
            <a:r>
              <a:rPr lang="en-US"/>
              <a:t>The EBSCO Gen AI Adoption – The Rollout</a:t>
            </a:r>
            <a:endParaRPr lang="en-GE"/>
          </a:p>
        </p:txBody>
      </p:sp>
      <p:sp>
        <p:nvSpPr>
          <p:cNvPr id="25" name="TextBox 24">
            <a:extLst>
              <a:ext uri="{FF2B5EF4-FFF2-40B4-BE49-F238E27FC236}">
                <a16:creationId xmlns:a16="http://schemas.microsoft.com/office/drawing/2014/main" id="{887FF6F8-C229-DEBC-0712-CFBFBEB04B23}"/>
              </a:ext>
            </a:extLst>
          </p:cNvPr>
          <p:cNvSpPr txBox="1"/>
          <p:nvPr/>
        </p:nvSpPr>
        <p:spPr>
          <a:xfrm>
            <a:off x="473564" y="1334750"/>
            <a:ext cx="5133151" cy="5052665"/>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1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Over the next 9 months EPAM GenAI Consulting Team helped EBSCO build foundational GenAI capabilities, set up an impact measurement framework, and drive transformation across the enterprise.</a:t>
            </a:r>
          </a:p>
          <a:p>
            <a:pPr marL="0" marR="0" lvl="0" indent="0" algn="l" defTabSz="914400" rtl="0" eaLnBrk="1" fontAlgn="auto" latinLnBrk="0" hangingPunct="1">
              <a:lnSpc>
                <a:spcPct val="110000"/>
              </a:lnSpc>
              <a:spcBef>
                <a:spcPts val="0"/>
              </a:spcBef>
              <a:spcAft>
                <a:spcPts val="10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Rollout Included:</a:t>
            </a:r>
            <a:endParaRPr kumimoji="0" lang="ru-RU" sz="1200" b="0" i="0" u="none" strike="noStrike" kern="1200" cap="none" spc="0" normalizeH="0" baseline="0" noProof="0">
              <a:ln>
                <a:noFill/>
              </a:ln>
              <a:solidFill>
                <a:srgbClr val="FFFFFF"/>
              </a:solidFill>
              <a:effectLst/>
              <a:uLnTx/>
              <a:uFillTx/>
              <a:latin typeface="Calibri"/>
              <a:ea typeface="Calibri"/>
              <a:cs typeface="Arial"/>
            </a:endParaRP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Scaled AI Adoption from 10 to 90+ teams including 17 ARTs, 500+ engineers.</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Built an AI Adoption Dashboards with automated metrics and real-time AI impact measurement.</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Enhanced the Change Plan with hands-on coaching and shadow sessions for AI Champions, accelerating readiness and in-house expertise.</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Established Center of Excellence for AI Champions, Contributors, and broader community participants</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Launched an AI Space as a Knowledge base, AI Learning Hub, Use Case Library, Video Trainings and AI Podcasts.</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Introduced a Recognition Program, celebrating achievements and sustaining engagement.</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a:ea typeface="Calibri"/>
                <a:cs typeface="Arial"/>
              </a:rPr>
              <a:t>Established Governance &amp; Transferred Key Assets and Knowledge to EBSCO, ensuring long-term success.</a:t>
            </a:r>
          </a:p>
          <a:p>
            <a:pPr marL="285750" marR="0" lvl="0" indent="-2857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Calibri"/>
              <a:ea typeface="Calibri"/>
              <a:cs typeface="Arial"/>
            </a:endParaRPr>
          </a:p>
        </p:txBody>
      </p:sp>
      <p:sp>
        <p:nvSpPr>
          <p:cNvPr id="26" name="Rounded Rectangle 25">
            <a:extLst>
              <a:ext uri="{FF2B5EF4-FFF2-40B4-BE49-F238E27FC236}">
                <a16:creationId xmlns:a16="http://schemas.microsoft.com/office/drawing/2014/main" id="{CB237F39-9D5D-27C1-0039-77C153CDC245}"/>
              </a:ext>
            </a:extLst>
          </p:cNvPr>
          <p:cNvSpPr/>
          <p:nvPr/>
        </p:nvSpPr>
        <p:spPr bwMode="auto">
          <a:xfrm>
            <a:off x="6554632" y="608153"/>
            <a:ext cx="5177120" cy="432000"/>
          </a:xfrm>
          <a:prstGeom prst="roundRect">
            <a:avLst>
              <a:gd name="adj" fmla="val 50000"/>
            </a:avLst>
          </a:prstGeom>
          <a:noFill/>
          <a:ln w="15875">
            <a:gradFill>
              <a:gsLst>
                <a:gs pos="0">
                  <a:schemeClr val="accent2"/>
                </a:gs>
                <a:gs pos="56000">
                  <a:schemeClr val="accent2">
                    <a:lumMod val="75000"/>
                  </a:schemeClr>
                </a:gs>
                <a:gs pos="100000">
                  <a:schemeClr val="accent4"/>
                </a:gs>
              </a:gsLst>
              <a:lin ang="7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Calibri"/>
                <a:cs typeface="Arial"/>
              </a:rPr>
              <a:t>AI Enablement Outcomes</a:t>
            </a:r>
          </a:p>
        </p:txBody>
      </p:sp>
      <p:sp>
        <p:nvSpPr>
          <p:cNvPr id="28" name="Rectangle 27">
            <a:extLst>
              <a:ext uri="{FF2B5EF4-FFF2-40B4-BE49-F238E27FC236}">
                <a16:creationId xmlns:a16="http://schemas.microsoft.com/office/drawing/2014/main" id="{E2179D2A-71E4-CC6D-94FA-E7BDF15C107C}"/>
              </a:ext>
            </a:extLst>
          </p:cNvPr>
          <p:cNvSpPr/>
          <p:nvPr/>
        </p:nvSpPr>
        <p:spPr bwMode="auto">
          <a:xfrm rot="10800000" flipV="1">
            <a:off x="7333426" y="1367497"/>
            <a:ext cx="3619530" cy="2708434"/>
          </a:xfrm>
          <a:prstGeom prst="rect">
            <a:avLst/>
          </a:prstGeom>
          <a:solidFill>
            <a:schemeClr val="accent1">
              <a:alpha val="0"/>
            </a:schemeClr>
          </a:solidFill>
          <a:ln>
            <a:noFill/>
          </a:ln>
          <a:effectLst/>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Velocity increase  	   	</a:t>
            </a:r>
            <a:r>
              <a:rPr kumimoji="0" lang="en-US" sz="1600" b="0" i="0" u="none" strike="noStrike" kern="1200" cap="none" spc="0" normalizeH="0" baseline="0" noProof="0">
                <a:ln>
                  <a:noFill/>
                </a:ln>
                <a:solidFill>
                  <a:srgbClr val="418DFF"/>
                </a:solidFill>
                <a:effectLst/>
                <a:uLnTx/>
                <a:uFillTx/>
                <a:latin typeface="Calibri"/>
                <a:ea typeface="Calibri"/>
                <a:cs typeface="Arial"/>
              </a:rPr>
              <a:t>10% </a:t>
            </a:r>
            <a:r>
              <a:rPr kumimoji="0" lang="en-US" sz="1600" b="0" i="1" u="none" strike="noStrike" kern="1200" cap="none" spc="0" normalizeH="0" baseline="0" noProof="0">
                <a:ln>
                  <a:noFill/>
                </a:ln>
                <a:solidFill>
                  <a:srgbClr val="418DFF"/>
                </a:solidFill>
                <a:effectLst/>
                <a:uLnTx/>
                <a:uFillTx/>
                <a:latin typeface="Calibri"/>
                <a:ea typeface="Calibri"/>
                <a:cs typeface="Arial"/>
              </a:rPr>
              <a:t> </a:t>
            </a:r>
            <a:endParaRPr kumimoji="0" lang="en-US" sz="1600" b="0" i="1" u="none" strike="noStrike" kern="1200" cap="none" spc="0" normalizeH="0" baseline="0" noProof="0">
              <a:ln>
                <a:noFill/>
              </a:ln>
              <a:solidFill>
                <a:srgbClr val="FFFFFF"/>
              </a:solidFill>
              <a:effectLst/>
              <a:uLnTx/>
              <a:uFillTx/>
              <a:latin typeface="Calibri"/>
              <a:ea typeface="Calibri"/>
              <a:cs typeface="Arial"/>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Actual ROI 		   	</a:t>
            </a:r>
            <a:r>
              <a:rPr kumimoji="0" lang="en-US" sz="1600" b="0" i="0" u="none" strike="noStrike" kern="1200" cap="none" spc="0" normalizeH="0" baseline="0" noProof="0">
                <a:ln>
                  <a:noFill/>
                </a:ln>
                <a:solidFill>
                  <a:srgbClr val="418DFF"/>
                </a:solidFill>
                <a:effectLst/>
                <a:uLnTx/>
                <a:uFillTx/>
                <a:latin typeface="Calibri"/>
                <a:ea typeface="Calibri"/>
                <a:cs typeface="Arial"/>
              </a:rPr>
              <a:t>$1.1M</a:t>
            </a:r>
            <a:endParaRPr kumimoji="0" lang="en-US" sz="1600" b="0" i="0" u="none" strike="noStrike" kern="1200" cap="none" spc="0" normalizeH="0" baseline="0" noProof="0">
              <a:ln>
                <a:noFill/>
              </a:ln>
              <a:solidFill>
                <a:srgbClr val="FFFFFF"/>
              </a:solidFill>
              <a:effectLst/>
              <a:uLnTx/>
              <a:uFillTx/>
              <a:latin typeface="Calibri"/>
              <a:ea typeface="Calibri"/>
              <a:cs typeface="Arial"/>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Team Budget Reduced   	</a:t>
            </a:r>
            <a:r>
              <a:rPr kumimoji="0" lang="en-US" sz="1600" b="0" i="0" u="none" strike="noStrike" kern="1200" cap="none" spc="0" normalizeH="0" baseline="0" noProof="0">
                <a:ln>
                  <a:noFill/>
                </a:ln>
                <a:solidFill>
                  <a:srgbClr val="418DFF"/>
                </a:solidFill>
                <a:effectLst/>
                <a:uLnTx/>
                <a:uFillTx/>
                <a:latin typeface="Calibri"/>
                <a:ea typeface="Calibri"/>
                <a:cs typeface="Arial"/>
              </a:rPr>
              <a:t>5%</a:t>
            </a:r>
            <a:endParaRPr kumimoji="0" lang="en-US" sz="1600" b="0" i="0" u="none" strike="noStrike" kern="1200" cap="none" spc="0" normalizeH="0" baseline="0" noProof="0">
              <a:ln>
                <a:noFill/>
              </a:ln>
              <a:solidFill>
                <a:srgbClr val="FFFFFF"/>
              </a:solidFill>
              <a:effectLst/>
              <a:uLnTx/>
              <a:uFillTx/>
              <a:latin typeface="Calibri"/>
              <a:ea typeface="Calibri"/>
              <a:cs typeface="Arial"/>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AI Contribution to Codebase	</a:t>
            </a:r>
            <a:r>
              <a:rPr kumimoji="0" lang="en-US" sz="1600" b="0" i="0" u="none" strike="noStrike" kern="1200" cap="none" spc="0" normalizeH="0" baseline="0" noProof="0">
                <a:ln>
                  <a:noFill/>
                </a:ln>
                <a:solidFill>
                  <a:srgbClr val="418DFF"/>
                </a:solidFill>
                <a:effectLst/>
                <a:uLnTx/>
                <a:uFillTx/>
                <a:latin typeface="Calibri"/>
                <a:ea typeface="Calibri"/>
                <a:cs typeface="Arial"/>
              </a:rPr>
              <a:t>7-9%</a:t>
            </a:r>
            <a:endParaRPr kumimoji="0" lang="en-US" sz="1600" b="0" i="0" u="none" strike="noStrike" kern="1200" cap="none" spc="0" normalizeH="0" baseline="0" noProof="0">
              <a:ln>
                <a:noFill/>
              </a:ln>
              <a:solidFill>
                <a:srgbClr val="FFFFFF"/>
              </a:solidFill>
              <a:effectLst/>
              <a:uLnTx/>
              <a:uFillTx/>
              <a:latin typeface="Calibri"/>
              <a:ea typeface="Calibri"/>
              <a:cs typeface="Arial"/>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Calibri"/>
                <a:cs typeface="Arial"/>
              </a:rPr>
              <a:t>Team Members Trained   	</a:t>
            </a:r>
            <a:r>
              <a:rPr kumimoji="0" lang="en-US" sz="1600" b="0" i="0" u="none" strike="noStrike" kern="1200" cap="none" spc="0" normalizeH="0" baseline="0" noProof="0">
                <a:ln>
                  <a:noFill/>
                </a:ln>
                <a:solidFill>
                  <a:srgbClr val="418DFF"/>
                </a:solidFill>
                <a:effectLst/>
                <a:uLnTx/>
                <a:uFillTx/>
                <a:latin typeface="Calibri"/>
                <a:ea typeface="Calibri"/>
                <a:cs typeface="Arial"/>
              </a:rPr>
              <a:t>500+</a:t>
            </a:r>
            <a:endParaRPr kumimoji="0" lang="en-US" sz="1600" b="0" i="0" u="none" strike="noStrike" kern="1200" cap="none" spc="0" normalizeH="0" baseline="0" noProof="0">
              <a:ln>
                <a:noFill/>
              </a:ln>
              <a:solidFill>
                <a:srgbClr val="FFFFFF"/>
              </a:solidFill>
              <a:effectLst/>
              <a:uLnTx/>
              <a:uFillTx/>
              <a:latin typeface="Calibri"/>
              <a:ea typeface="Calibri"/>
              <a:cs typeface="Arial"/>
            </a:endParaRPr>
          </a:p>
        </p:txBody>
      </p:sp>
      <p:grpSp>
        <p:nvGrpSpPr>
          <p:cNvPr id="2" name="Group 1">
            <a:extLst>
              <a:ext uri="{FF2B5EF4-FFF2-40B4-BE49-F238E27FC236}">
                <a16:creationId xmlns:a16="http://schemas.microsoft.com/office/drawing/2014/main" id="{DBFD9DE3-5589-38B8-7AA1-E2B9096472B7}"/>
              </a:ext>
            </a:extLst>
          </p:cNvPr>
          <p:cNvGrpSpPr/>
          <p:nvPr/>
        </p:nvGrpSpPr>
        <p:grpSpPr>
          <a:xfrm>
            <a:off x="6554630" y="4111532"/>
            <a:ext cx="5177122" cy="1486693"/>
            <a:chOff x="6554630" y="4111532"/>
            <a:chExt cx="5177122" cy="1486693"/>
          </a:xfrm>
        </p:grpSpPr>
        <p:sp>
          <p:nvSpPr>
            <p:cNvPr id="32" name="TextBox 31">
              <a:extLst>
                <a:ext uri="{FF2B5EF4-FFF2-40B4-BE49-F238E27FC236}">
                  <a16:creationId xmlns:a16="http://schemas.microsoft.com/office/drawing/2014/main" id="{AC1C1862-F81A-ED27-4BC4-D4C4BCBCA8E1}"/>
                </a:ext>
              </a:extLst>
            </p:cNvPr>
            <p:cNvSpPr txBox="1"/>
            <p:nvPr/>
          </p:nvSpPr>
          <p:spPr>
            <a:xfrm>
              <a:off x="6554630" y="5382781"/>
              <a:ext cx="5177121" cy="215444"/>
            </a:xfrm>
            <a:prstGeom prst="rect">
              <a:avLst/>
            </a:prstGeom>
            <a:noFill/>
          </p:spPr>
          <p:txBody>
            <a:bodyPr rot="0" spcFirstLastPara="0" vertOverflow="overflow" horzOverflow="overflow" vert="horz" wrap="square" lIns="0" tIns="0" rIns="18000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418DFF"/>
                  </a:solidFill>
                  <a:effectLst/>
                  <a:uLnTx/>
                  <a:uFillTx/>
                  <a:latin typeface="Calibri"/>
                  <a:ea typeface="Calibri"/>
                  <a:cs typeface="Calibri"/>
                </a:rPr>
                <a:t>EBSCO, SVP of Engineering</a:t>
              </a:r>
            </a:p>
          </p:txBody>
        </p:sp>
        <p:sp>
          <p:nvSpPr>
            <p:cNvPr id="33" name="Rectangle 32">
              <a:extLst>
                <a:ext uri="{FF2B5EF4-FFF2-40B4-BE49-F238E27FC236}">
                  <a16:creationId xmlns:a16="http://schemas.microsoft.com/office/drawing/2014/main" id="{7E3B6E71-9161-379C-CFED-BCFFAB964C59}"/>
                </a:ext>
              </a:extLst>
            </p:cNvPr>
            <p:cNvSpPr/>
            <p:nvPr/>
          </p:nvSpPr>
          <p:spPr bwMode="auto">
            <a:xfrm>
              <a:off x="6554631" y="4111532"/>
              <a:ext cx="5177121" cy="1141403"/>
            </a:xfrm>
            <a:prstGeom prst="rect">
              <a:avLst/>
            </a:prstGeom>
            <a:noFill/>
            <a:ln>
              <a:solidFill>
                <a:schemeClr val="tx1">
                  <a:lumMod val="75000"/>
                  <a:lumOff val="25000"/>
                </a:schemeClr>
              </a:solidFill>
            </a:ln>
            <a:effectLst/>
          </p:spPr>
          <p:txBody>
            <a:bodyPr wrap="square" lIns="216000" tIns="144000" rIns="216000" bIns="14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Calibri"/>
                  <a:ea typeface="Calibri"/>
                  <a:cs typeface="Calibri"/>
                </a:rPr>
                <a:t>Thank you for this great work. The challenge was significant, and it is impressive to see how well the challenge was met. And on a personal note, It's impressive to see how knowledgeable and experienced there are.</a:t>
              </a:r>
              <a:endParaRPr kumimoji="0" lang="ru-RU" sz="1400" b="0" i="1" u="none" strike="noStrike" kern="1200" cap="none" spc="0" normalizeH="0" baseline="0" noProof="0">
                <a:ln>
                  <a:noFill/>
                </a:ln>
                <a:solidFill>
                  <a:srgbClr val="FFFFFF"/>
                </a:solidFill>
                <a:effectLst/>
                <a:uLnTx/>
                <a:uFillTx/>
                <a:latin typeface="Calibri"/>
                <a:ea typeface="Calibri"/>
                <a:cs typeface="Calibri"/>
              </a:endParaRPr>
            </a:p>
          </p:txBody>
        </p:sp>
      </p:grpSp>
    </p:spTree>
    <p:extLst>
      <p:ext uri="{BB962C8B-B14F-4D97-AF65-F5344CB8AC3E}">
        <p14:creationId xmlns:p14="http://schemas.microsoft.com/office/powerpoint/2010/main" val="209966465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1952F-6F30-015E-894F-C39BD95432C8}"/>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04CE20B6-5FE4-34EE-577E-F954F1BE24FE}"/>
              </a:ext>
            </a:extLst>
          </p:cNvPr>
          <p:cNvSpPr/>
          <p:nvPr/>
        </p:nvSpPr>
        <p:spPr bwMode="auto">
          <a:xfrm>
            <a:off x="227090" y="3455567"/>
            <a:ext cx="918509" cy="607946"/>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a:ln>
                  <a:noFill/>
                </a:ln>
                <a:solidFill>
                  <a:srgbClr val="FFFFFF"/>
                </a:solidFill>
                <a:effectLst/>
                <a:uLnTx/>
                <a:uFillTx/>
                <a:latin typeface="Calibri Bold"/>
                <a:ea typeface="Calibri"/>
                <a:cs typeface="Arial"/>
              </a:rPr>
              <a:t> 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a:ln>
                  <a:noFill/>
                </a:ln>
                <a:solidFill>
                  <a:srgbClr val="FFFFFF"/>
                </a:solidFill>
                <a:effectLst/>
                <a:uLnTx/>
                <a:uFillTx/>
                <a:latin typeface="Calibri Bold"/>
                <a:ea typeface="Calibri"/>
                <a:cs typeface="Arial"/>
              </a:rPr>
              <a:t>Cases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300" normalizeH="0" baseline="0" noProof="0">
              <a:ln>
                <a:noFill/>
              </a:ln>
              <a:gradFill>
                <a:gsLst>
                  <a:gs pos="0">
                    <a:srgbClr val="00FFF0"/>
                  </a:gs>
                  <a:gs pos="72000">
                    <a:srgbClr val="00F6FF"/>
                  </a:gs>
                  <a:gs pos="100000">
                    <a:srgbClr val="B896FF"/>
                  </a:gs>
                </a:gsLst>
                <a:lin ang="1200000" scaled="0"/>
              </a:gradFill>
              <a:effectLst/>
              <a:uLnTx/>
              <a:uFillTx/>
              <a:latin typeface="Calibri Bold"/>
              <a:ea typeface="Human Sans ExtraLight" charset="0"/>
              <a:cs typeface="Human Sans ExtraLigh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52" name="Rectangle 151">
            <a:extLst>
              <a:ext uri="{FF2B5EF4-FFF2-40B4-BE49-F238E27FC236}">
                <a16:creationId xmlns:a16="http://schemas.microsoft.com/office/drawing/2014/main" id="{32D96BD3-DE62-B364-A305-326315186453}"/>
              </a:ext>
            </a:extLst>
          </p:cNvPr>
          <p:cNvSpPr/>
          <p:nvPr/>
        </p:nvSpPr>
        <p:spPr bwMode="auto">
          <a:xfrm>
            <a:off x="1791421" y="4658070"/>
            <a:ext cx="9842827" cy="1335696"/>
          </a:xfrm>
          <a:prstGeom prst="rect">
            <a:avLst/>
          </a:prstGeom>
          <a:solidFill>
            <a:schemeClr val="tx1">
              <a:lumMod val="85000"/>
              <a:lumOff val="15000"/>
              <a:alpha val="20000"/>
            </a:schemeClr>
          </a:solidFill>
          <a:ln>
            <a:solidFill>
              <a:schemeClr val="bg2">
                <a:lumMod val="50000"/>
                <a:alpha val="25259"/>
              </a:schemeClr>
            </a:solidFill>
            <a:prstDash val="dash"/>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A" sz="2400" b="0" i="0" u="none" strike="noStrike" kern="120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2" name="Title 1">
            <a:extLst>
              <a:ext uri="{FF2B5EF4-FFF2-40B4-BE49-F238E27FC236}">
                <a16:creationId xmlns:a16="http://schemas.microsoft.com/office/drawing/2014/main" id="{E8C2FD05-10F4-0039-1B6D-1B28E8F41463}"/>
              </a:ext>
            </a:extLst>
          </p:cNvPr>
          <p:cNvSpPr>
            <a:spLocks noGrp="1"/>
          </p:cNvSpPr>
          <p:nvPr>
            <p:ph type="title"/>
          </p:nvPr>
        </p:nvSpPr>
        <p:spPr>
          <a:xfrm>
            <a:off x="457200" y="723900"/>
            <a:ext cx="11274552" cy="457200"/>
          </a:xfrm>
        </p:spPr>
        <p:txBody>
          <a:bodyPr/>
          <a:lstStyle/>
          <a:p>
            <a:r>
              <a:rPr lang="en-US"/>
              <a:t>Next Steps</a:t>
            </a:r>
          </a:p>
        </p:txBody>
      </p:sp>
      <p:sp>
        <p:nvSpPr>
          <p:cNvPr id="3" name="Text Placeholder 2">
            <a:extLst>
              <a:ext uri="{FF2B5EF4-FFF2-40B4-BE49-F238E27FC236}">
                <a16:creationId xmlns:a16="http://schemas.microsoft.com/office/drawing/2014/main" id="{B0192E29-3981-7CE9-BBAB-5CF1242F64C6}"/>
              </a:ext>
            </a:extLst>
          </p:cNvPr>
          <p:cNvSpPr>
            <a:spLocks noGrp="1"/>
          </p:cNvSpPr>
          <p:nvPr>
            <p:ph type="body" sz="quarter" idx="15"/>
          </p:nvPr>
        </p:nvSpPr>
        <p:spPr>
          <a:xfrm>
            <a:off x="457200" y="382588"/>
            <a:ext cx="5417621" cy="225425"/>
          </a:xfrm>
        </p:spPr>
        <p:txBody>
          <a:bodyPr>
            <a:noAutofit/>
          </a:bodyPr>
          <a:lstStyle/>
          <a:p>
            <a:r>
              <a:rPr lang="en-US"/>
              <a:t>Generative AI for software development performance</a:t>
            </a:r>
          </a:p>
        </p:txBody>
      </p:sp>
      <p:pic>
        <p:nvPicPr>
          <p:cNvPr id="28" name="Graphic 27" descr="Document outline">
            <a:extLst>
              <a:ext uri="{FF2B5EF4-FFF2-40B4-BE49-F238E27FC236}">
                <a16:creationId xmlns:a16="http://schemas.microsoft.com/office/drawing/2014/main" id="{3507C98D-AF45-A190-4E53-A71D8BB75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409" y="3775868"/>
            <a:ext cx="225082" cy="225082"/>
          </a:xfrm>
          <a:prstGeom prst="rect">
            <a:avLst/>
          </a:prstGeom>
        </p:spPr>
      </p:pic>
      <p:sp>
        <p:nvSpPr>
          <p:cNvPr id="31" name="Rounded Rectangle 30">
            <a:extLst>
              <a:ext uri="{FF2B5EF4-FFF2-40B4-BE49-F238E27FC236}">
                <a16:creationId xmlns:a16="http://schemas.microsoft.com/office/drawing/2014/main" id="{5F9E17C1-A699-EC6D-4C06-54400E028BEF}"/>
              </a:ext>
            </a:extLst>
          </p:cNvPr>
          <p:cNvSpPr/>
          <p:nvPr/>
        </p:nvSpPr>
        <p:spPr bwMode="auto">
          <a:xfrm>
            <a:off x="227090" y="2713163"/>
            <a:ext cx="918509" cy="607946"/>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a:ln>
                  <a:noFill/>
                </a:ln>
                <a:solidFill>
                  <a:srgbClr val="FFFFFF"/>
                </a:solidFill>
                <a:effectLst/>
                <a:uLnTx/>
                <a:uFillTx/>
                <a:latin typeface="Calibri Bold"/>
                <a:ea typeface="Calibri"/>
                <a:cs typeface="Arial"/>
              </a:rPr>
              <a:t>Metrics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0" normalizeH="0" baseline="0" noProof="0">
              <a:ln>
                <a:noFill/>
              </a:ln>
              <a:gradFill>
                <a:gsLst>
                  <a:gs pos="0">
                    <a:srgbClr val="00FFF0"/>
                  </a:gs>
                  <a:gs pos="72000">
                    <a:srgbClr val="00F6FF"/>
                  </a:gs>
                  <a:gs pos="100000">
                    <a:srgbClr val="B896FF"/>
                  </a:gs>
                </a:gsLst>
                <a:lin ang="1200000" scaled="0"/>
              </a:gradFill>
              <a:effectLst/>
              <a:uLnTx/>
              <a:uFillTx/>
              <a:latin typeface="Calibri Bold"/>
              <a:ea typeface="Human Sans ExtraLight" charset="0"/>
              <a:cs typeface="Human Sans ExtraLigh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33" name="Graphic 32" descr="Bar graph with upward trend outline">
            <a:extLst>
              <a:ext uri="{FF2B5EF4-FFF2-40B4-BE49-F238E27FC236}">
                <a16:creationId xmlns:a16="http://schemas.microsoft.com/office/drawing/2014/main" id="{2AE5E457-BF90-260B-4181-B538836A2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409" y="3013122"/>
            <a:ext cx="228600" cy="228600"/>
          </a:xfrm>
          <a:prstGeom prst="rect">
            <a:avLst/>
          </a:prstGeom>
        </p:spPr>
      </p:pic>
      <p:sp>
        <p:nvSpPr>
          <p:cNvPr id="34" name="Rounded Rectangle 33">
            <a:extLst>
              <a:ext uri="{FF2B5EF4-FFF2-40B4-BE49-F238E27FC236}">
                <a16:creationId xmlns:a16="http://schemas.microsoft.com/office/drawing/2014/main" id="{9DFE7586-BECB-0057-FBF1-DFFDA9152C07}"/>
              </a:ext>
            </a:extLst>
          </p:cNvPr>
          <p:cNvSpPr/>
          <p:nvPr/>
        </p:nvSpPr>
        <p:spPr bwMode="auto">
          <a:xfrm>
            <a:off x="227091" y="4207370"/>
            <a:ext cx="918508" cy="607946"/>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a:ln>
                  <a:noFill/>
                </a:ln>
                <a:solidFill>
                  <a:srgbClr val="FFFFFF"/>
                </a:solidFill>
                <a:effectLst/>
                <a:uLnTx/>
                <a:uFillTx/>
                <a:latin typeface="Calibri Bold"/>
                <a:ea typeface="Calibri"/>
                <a:cs typeface="Arial"/>
              </a:rPr>
              <a:t>OCM</a:t>
            </a:r>
            <a:endParaRPr kumimoji="0" lang="en-US" sz="800" b="0" i="0" u="none" strike="noStrike" kern="1200" cap="none" spc="300" normalizeH="0" baseline="0" noProof="0">
              <a:ln>
                <a:noFill/>
              </a:ln>
              <a:solidFill>
                <a:srgbClr val="FFFFFF"/>
              </a:solidFill>
              <a:effectLst/>
              <a:uLnTx/>
              <a:uFillTx/>
              <a:latin typeface="Calibri Bold"/>
              <a:ea typeface="Human Sans ExtraLight" charset="0"/>
              <a:cs typeface="Human Sans ExtraLigh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pic>
        <p:nvPicPr>
          <p:cNvPr id="38" name="Graphic 37">
            <a:extLst>
              <a:ext uri="{FF2B5EF4-FFF2-40B4-BE49-F238E27FC236}">
                <a16:creationId xmlns:a16="http://schemas.microsoft.com/office/drawing/2014/main" id="{209ADB44-7D90-C5E2-9AEE-6168588B02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5070" y="4475029"/>
            <a:ext cx="320040" cy="320040"/>
          </a:xfrm>
          <a:prstGeom prst="rect">
            <a:avLst/>
          </a:prstGeom>
        </p:spPr>
      </p:pic>
      <p:pic>
        <p:nvPicPr>
          <p:cNvPr id="46" name="Graphic 45">
            <a:extLst>
              <a:ext uri="{FF2B5EF4-FFF2-40B4-BE49-F238E27FC236}">
                <a16:creationId xmlns:a16="http://schemas.microsoft.com/office/drawing/2014/main" id="{B92080DC-28BD-4713-F3E0-3230073CE2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167895" y="2810221"/>
            <a:ext cx="1538134" cy="526758"/>
          </a:xfrm>
          <a:prstGeom prst="rect">
            <a:avLst/>
          </a:prstGeom>
        </p:spPr>
      </p:pic>
      <p:sp>
        <p:nvSpPr>
          <p:cNvPr id="56" name="Title 2">
            <a:extLst>
              <a:ext uri="{FF2B5EF4-FFF2-40B4-BE49-F238E27FC236}">
                <a16:creationId xmlns:a16="http://schemas.microsoft.com/office/drawing/2014/main" id="{4B44DA10-85AF-3493-C26A-B0EA83B4A33A}"/>
              </a:ext>
            </a:extLst>
          </p:cNvPr>
          <p:cNvSpPr txBox="1">
            <a:spLocks/>
          </p:cNvSpPr>
          <p:nvPr/>
        </p:nvSpPr>
        <p:spPr>
          <a:xfrm>
            <a:off x="8924888" y="1110680"/>
            <a:ext cx="2685623" cy="298964"/>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622268" rtl="0" eaLnBrk="1" fontAlgn="auto" latinLnBrk="0" hangingPunct="1">
              <a:lnSpc>
                <a:spcPct val="90000"/>
              </a:lnSpc>
              <a:spcBef>
                <a:spcPct val="0"/>
              </a:spcBef>
              <a:spcAft>
                <a:spcPct val="35000"/>
              </a:spcAft>
              <a:buClrTx/>
              <a:buSzTx/>
              <a:buFontTx/>
              <a:buNone/>
              <a:tabLst/>
              <a:defRPr/>
            </a:pPr>
            <a:r>
              <a:rPr kumimoji="0" lang="en-US" sz="1200" b="0" i="0" u="none" strike="noStrike" kern="1200" cap="all" spc="300" normalizeH="0" baseline="0" noProof="0">
                <a:ln>
                  <a:noFill/>
                </a:ln>
                <a:gradFill>
                  <a:gsLst>
                    <a:gs pos="0">
                      <a:srgbClr val="418DFF"/>
                    </a:gs>
                    <a:gs pos="44000">
                      <a:srgbClr val="418DFF">
                        <a:lumMod val="75000"/>
                      </a:srgbClr>
                    </a:gs>
                    <a:gs pos="100000">
                      <a:srgbClr val="8353D2"/>
                    </a:gs>
                  </a:gsLst>
                  <a:lin ang="2400000" scaled="0"/>
                </a:gradFill>
                <a:effectLst/>
                <a:uLnTx/>
                <a:uFillTx/>
                <a:latin typeface="Calibri Bold"/>
                <a:ea typeface="Calibri" panose="020F0502020204030204" pitchFamily="34" charset="0"/>
                <a:cs typeface="Calibri" panose="020F0502020204030204" pitchFamily="34" charset="0"/>
              </a:rPr>
              <a:t>run</a:t>
            </a:r>
            <a:endParaRPr kumimoji="0" lang="en-US" sz="2000" b="0" i="1" u="none" strike="noStrike" kern="1200" cap="none" spc="0" normalizeH="0" baseline="0" noProof="0">
              <a:ln>
                <a:noFill/>
              </a:ln>
              <a:gradFill>
                <a:gsLst>
                  <a:gs pos="0">
                    <a:srgbClr val="418DFF"/>
                  </a:gs>
                  <a:gs pos="44000">
                    <a:srgbClr val="418DFF">
                      <a:lumMod val="75000"/>
                    </a:srgbClr>
                  </a:gs>
                  <a:gs pos="100000">
                    <a:srgbClr val="8353D2"/>
                  </a:gs>
                </a:gsLst>
                <a:lin ang="2400000" scaled="0"/>
              </a:gradFill>
              <a:effectLst/>
              <a:uLnTx/>
              <a:uFillTx/>
              <a:latin typeface="Calibri"/>
              <a:ea typeface="Calibri" panose="020F0502020204030204" pitchFamily="34" charset="0"/>
              <a:cs typeface="Calibri" panose="020F0502020204030204" pitchFamily="34" charset="0"/>
            </a:endParaRPr>
          </a:p>
        </p:txBody>
      </p:sp>
      <p:sp>
        <p:nvSpPr>
          <p:cNvPr id="59" name="Title 2">
            <a:extLst>
              <a:ext uri="{FF2B5EF4-FFF2-40B4-BE49-F238E27FC236}">
                <a16:creationId xmlns:a16="http://schemas.microsoft.com/office/drawing/2014/main" id="{6CFF26EB-C29B-13CD-EF5B-7DF7F887A811}"/>
              </a:ext>
            </a:extLst>
          </p:cNvPr>
          <p:cNvSpPr txBox="1">
            <a:spLocks/>
          </p:cNvSpPr>
          <p:nvPr/>
        </p:nvSpPr>
        <p:spPr>
          <a:xfrm>
            <a:off x="5326968" y="1158130"/>
            <a:ext cx="2732133" cy="301752"/>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622268" rtl="0" eaLnBrk="1" fontAlgn="auto" latinLnBrk="0" hangingPunct="1">
              <a:lnSpc>
                <a:spcPct val="90000"/>
              </a:lnSpc>
              <a:spcBef>
                <a:spcPct val="0"/>
              </a:spcBef>
              <a:spcAft>
                <a:spcPct val="35000"/>
              </a:spcAft>
              <a:buClrTx/>
              <a:buSzTx/>
              <a:buFontTx/>
              <a:buNone/>
              <a:tabLst/>
              <a:defRPr/>
            </a:pPr>
            <a:r>
              <a:rPr kumimoji="0" lang="en-US" sz="1200" b="0" i="0" u="none" strike="noStrike" kern="1200" cap="all" spc="300" normalizeH="0" baseline="0" noProof="0">
                <a:ln>
                  <a:noFill/>
                </a:ln>
                <a:gradFill>
                  <a:gsLst>
                    <a:gs pos="0">
                      <a:srgbClr val="418DFF"/>
                    </a:gs>
                    <a:gs pos="44000">
                      <a:srgbClr val="418DFF">
                        <a:lumMod val="75000"/>
                      </a:srgbClr>
                    </a:gs>
                    <a:gs pos="100000">
                      <a:srgbClr val="8353D2"/>
                    </a:gs>
                  </a:gsLst>
                  <a:lin ang="2400000" scaled="0"/>
                </a:gradFill>
                <a:effectLst/>
                <a:uLnTx/>
                <a:uFillTx/>
                <a:latin typeface="Calibri Bold"/>
                <a:ea typeface="Calibri" panose="020F0502020204030204" pitchFamily="34" charset="0"/>
                <a:cs typeface="Calibri" panose="020F0502020204030204" pitchFamily="34" charset="0"/>
              </a:rPr>
              <a:t>Walk</a:t>
            </a:r>
            <a:endParaRPr kumimoji="0" lang="en-US" sz="1200" b="0" i="1" u="none" strike="noStrike" kern="1200" cap="none" spc="300" normalizeH="0" baseline="0" noProof="0">
              <a:ln>
                <a:noFill/>
              </a:ln>
              <a:gradFill>
                <a:gsLst>
                  <a:gs pos="0">
                    <a:srgbClr val="418DFF"/>
                  </a:gs>
                  <a:gs pos="44000">
                    <a:srgbClr val="418DFF">
                      <a:lumMod val="75000"/>
                    </a:srgbClr>
                  </a:gs>
                  <a:gs pos="100000">
                    <a:srgbClr val="8353D2"/>
                  </a:gs>
                </a:gsLst>
                <a:lin ang="2400000" scaled="0"/>
              </a:gradFill>
              <a:effectLst/>
              <a:uLnTx/>
              <a:uFillTx/>
              <a:latin typeface="Calibri Bold"/>
              <a:ea typeface="Calibri" panose="020F0502020204030204" pitchFamily="34" charset="0"/>
              <a:cs typeface="Calibri" panose="020F0502020204030204" pitchFamily="34" charset="0"/>
            </a:endParaRPr>
          </a:p>
        </p:txBody>
      </p:sp>
      <p:sp>
        <p:nvSpPr>
          <p:cNvPr id="67" name="Title 2">
            <a:extLst>
              <a:ext uri="{FF2B5EF4-FFF2-40B4-BE49-F238E27FC236}">
                <a16:creationId xmlns:a16="http://schemas.microsoft.com/office/drawing/2014/main" id="{BD05C0B2-E28A-4605-F328-C92E337166B5}"/>
              </a:ext>
            </a:extLst>
          </p:cNvPr>
          <p:cNvSpPr txBox="1">
            <a:spLocks/>
          </p:cNvSpPr>
          <p:nvPr/>
        </p:nvSpPr>
        <p:spPr>
          <a:xfrm>
            <a:off x="4696280" y="5475700"/>
            <a:ext cx="1685259" cy="361335"/>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Curated set of learning materials</a:t>
            </a:r>
          </a:p>
        </p:txBody>
      </p:sp>
      <p:sp>
        <p:nvSpPr>
          <p:cNvPr id="69" name="Title 2">
            <a:extLst>
              <a:ext uri="{FF2B5EF4-FFF2-40B4-BE49-F238E27FC236}">
                <a16:creationId xmlns:a16="http://schemas.microsoft.com/office/drawing/2014/main" id="{DFF0DB2C-802E-CED4-046F-9C26EB8B3C61}"/>
              </a:ext>
            </a:extLst>
          </p:cNvPr>
          <p:cNvSpPr txBox="1">
            <a:spLocks/>
          </p:cNvSpPr>
          <p:nvPr/>
        </p:nvSpPr>
        <p:spPr>
          <a:xfrm>
            <a:off x="6884672" y="5475700"/>
            <a:ext cx="1685259" cy="361335"/>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Generative AI Workshops</a:t>
            </a:r>
          </a:p>
        </p:txBody>
      </p:sp>
      <p:sp>
        <p:nvSpPr>
          <p:cNvPr id="70" name="Title 2">
            <a:extLst>
              <a:ext uri="{FF2B5EF4-FFF2-40B4-BE49-F238E27FC236}">
                <a16:creationId xmlns:a16="http://schemas.microsoft.com/office/drawing/2014/main" id="{4674D07A-DC9D-AAFA-1600-0BEBA48141FE}"/>
              </a:ext>
            </a:extLst>
          </p:cNvPr>
          <p:cNvSpPr txBox="1">
            <a:spLocks/>
          </p:cNvSpPr>
          <p:nvPr/>
        </p:nvSpPr>
        <p:spPr>
          <a:xfrm>
            <a:off x="2528261" y="4790410"/>
            <a:ext cx="2352257" cy="534122"/>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Onboarding AI Champions and Ongoing Hands-on Support by Gen AI Consultants </a:t>
            </a:r>
          </a:p>
        </p:txBody>
      </p:sp>
      <p:sp>
        <p:nvSpPr>
          <p:cNvPr id="71" name="Title 2">
            <a:extLst>
              <a:ext uri="{FF2B5EF4-FFF2-40B4-BE49-F238E27FC236}">
                <a16:creationId xmlns:a16="http://schemas.microsoft.com/office/drawing/2014/main" id="{94A3B244-92EC-D417-A7C6-48D42AED6412}"/>
              </a:ext>
            </a:extLst>
          </p:cNvPr>
          <p:cNvSpPr txBox="1">
            <a:spLocks/>
          </p:cNvSpPr>
          <p:nvPr/>
        </p:nvSpPr>
        <p:spPr>
          <a:xfrm>
            <a:off x="2517529" y="5475700"/>
            <a:ext cx="1685259" cy="361335"/>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46670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Use Cases &amp; Prompts Accumulation</a:t>
            </a:r>
          </a:p>
        </p:txBody>
      </p:sp>
      <p:sp>
        <p:nvSpPr>
          <p:cNvPr id="72" name="Title 2">
            <a:extLst>
              <a:ext uri="{FF2B5EF4-FFF2-40B4-BE49-F238E27FC236}">
                <a16:creationId xmlns:a16="http://schemas.microsoft.com/office/drawing/2014/main" id="{58B7D1BB-022E-D05A-6433-15520379FF01}"/>
              </a:ext>
            </a:extLst>
          </p:cNvPr>
          <p:cNvSpPr txBox="1">
            <a:spLocks/>
          </p:cNvSpPr>
          <p:nvPr/>
        </p:nvSpPr>
        <p:spPr>
          <a:xfrm>
            <a:off x="5703990" y="4876804"/>
            <a:ext cx="1952041" cy="361335"/>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46670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Tracking of engineering metrics using interactive dashboards</a:t>
            </a:r>
          </a:p>
        </p:txBody>
      </p:sp>
      <p:sp>
        <p:nvSpPr>
          <p:cNvPr id="74" name="Title 2">
            <a:extLst>
              <a:ext uri="{FF2B5EF4-FFF2-40B4-BE49-F238E27FC236}">
                <a16:creationId xmlns:a16="http://schemas.microsoft.com/office/drawing/2014/main" id="{A024FF31-7BEA-398C-55D6-83C595B7DECF}"/>
              </a:ext>
            </a:extLst>
          </p:cNvPr>
          <p:cNvSpPr txBox="1">
            <a:spLocks/>
          </p:cNvSpPr>
          <p:nvPr/>
        </p:nvSpPr>
        <p:spPr>
          <a:xfrm>
            <a:off x="1725746" y="1157295"/>
            <a:ext cx="2985136" cy="248338"/>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622268" rtl="0" eaLnBrk="1" fontAlgn="auto" latinLnBrk="0" hangingPunct="1">
              <a:lnSpc>
                <a:spcPct val="90000"/>
              </a:lnSpc>
              <a:spcBef>
                <a:spcPct val="0"/>
              </a:spcBef>
              <a:spcAft>
                <a:spcPct val="35000"/>
              </a:spcAft>
              <a:buClrTx/>
              <a:buSzTx/>
              <a:buFontTx/>
              <a:buNone/>
              <a:tabLst/>
              <a:defRPr/>
            </a:pPr>
            <a:r>
              <a:rPr kumimoji="0" lang="en-US" sz="1200" b="0" i="0" u="none" strike="noStrike" kern="1200" cap="all" spc="300" normalizeH="0" baseline="0" noProof="0">
                <a:ln>
                  <a:noFill/>
                </a:ln>
                <a:gradFill>
                  <a:gsLst>
                    <a:gs pos="0">
                      <a:srgbClr val="418DFF"/>
                    </a:gs>
                    <a:gs pos="44000">
                      <a:srgbClr val="418DFF">
                        <a:lumMod val="75000"/>
                      </a:srgbClr>
                    </a:gs>
                    <a:gs pos="100000">
                      <a:srgbClr val="8353D2"/>
                    </a:gs>
                  </a:gsLst>
                  <a:lin ang="2400000" scaled="0"/>
                </a:gradFill>
                <a:effectLst/>
                <a:uLnTx/>
                <a:uFillTx/>
                <a:latin typeface="Calibri Bold"/>
                <a:ea typeface="Calibri" panose="020F0502020204030204" pitchFamily="34" charset="0"/>
                <a:cs typeface="Calibri"/>
              </a:rPr>
              <a:t>Crawl</a:t>
            </a:r>
            <a:endParaRPr kumimoji="0" lang="en-US" sz="2000" b="0" i="1" u="none" strike="noStrike" kern="1200" cap="none" spc="0" normalizeH="0" baseline="0" noProof="0">
              <a:ln>
                <a:noFill/>
              </a:ln>
              <a:gradFill>
                <a:gsLst>
                  <a:gs pos="0">
                    <a:srgbClr val="418DFF"/>
                  </a:gs>
                  <a:gs pos="44000">
                    <a:srgbClr val="418DFF">
                      <a:lumMod val="75000"/>
                    </a:srgbClr>
                  </a:gs>
                  <a:gs pos="100000">
                    <a:srgbClr val="8353D2"/>
                  </a:gs>
                </a:gsLst>
                <a:lin ang="2400000" scaled="0"/>
              </a:gradFill>
              <a:effectLst/>
              <a:uLnTx/>
              <a:uFillTx/>
              <a:latin typeface="Calibri"/>
              <a:ea typeface="Calibri" panose="020F0502020204030204" pitchFamily="34" charset="0"/>
              <a:cs typeface="Calibri"/>
            </a:endParaRPr>
          </a:p>
        </p:txBody>
      </p:sp>
      <p:pic>
        <p:nvPicPr>
          <p:cNvPr id="87" name="Graphic 86">
            <a:extLst>
              <a:ext uri="{FF2B5EF4-FFF2-40B4-BE49-F238E27FC236}">
                <a16:creationId xmlns:a16="http://schemas.microsoft.com/office/drawing/2014/main" id="{993FDB2D-94CA-2204-FA65-DB06229537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83834" y="4874591"/>
            <a:ext cx="365760" cy="365760"/>
          </a:xfrm>
          <a:prstGeom prst="rect">
            <a:avLst/>
          </a:prstGeom>
        </p:spPr>
      </p:pic>
      <p:pic>
        <p:nvPicPr>
          <p:cNvPr id="89" name="Graphic 88">
            <a:extLst>
              <a:ext uri="{FF2B5EF4-FFF2-40B4-BE49-F238E27FC236}">
                <a16:creationId xmlns:a16="http://schemas.microsoft.com/office/drawing/2014/main" id="{2DFCD840-6950-22EE-09C2-8788C951DD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08105" y="5519207"/>
            <a:ext cx="274320" cy="274320"/>
          </a:xfrm>
          <a:prstGeom prst="rect">
            <a:avLst/>
          </a:prstGeom>
        </p:spPr>
      </p:pic>
      <p:pic>
        <p:nvPicPr>
          <p:cNvPr id="90" name="Graphic 89">
            <a:extLst>
              <a:ext uri="{FF2B5EF4-FFF2-40B4-BE49-F238E27FC236}">
                <a16:creationId xmlns:a16="http://schemas.microsoft.com/office/drawing/2014/main" id="{0AE3A7BD-164C-C701-6F0E-FE0C145B9B0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36782" y="5535062"/>
            <a:ext cx="320040" cy="242611"/>
          </a:xfrm>
          <a:prstGeom prst="rect">
            <a:avLst/>
          </a:prstGeom>
        </p:spPr>
      </p:pic>
      <p:pic>
        <p:nvPicPr>
          <p:cNvPr id="91" name="Graphic 90">
            <a:extLst>
              <a:ext uri="{FF2B5EF4-FFF2-40B4-BE49-F238E27FC236}">
                <a16:creationId xmlns:a16="http://schemas.microsoft.com/office/drawing/2014/main" id="{043CF9ED-E5F1-94E1-8BB9-571D6236951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16665" y="4828871"/>
            <a:ext cx="457200" cy="457200"/>
          </a:xfrm>
          <a:prstGeom prst="rect">
            <a:avLst/>
          </a:prstGeom>
        </p:spPr>
      </p:pic>
      <p:pic>
        <p:nvPicPr>
          <p:cNvPr id="92" name="Graphic 91">
            <a:extLst>
              <a:ext uri="{FF2B5EF4-FFF2-40B4-BE49-F238E27FC236}">
                <a16:creationId xmlns:a16="http://schemas.microsoft.com/office/drawing/2014/main" id="{2F6BEFFC-4D5A-CA72-58CB-BB5F0010077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25236" y="5450627"/>
            <a:ext cx="411480" cy="411480"/>
          </a:xfrm>
          <a:prstGeom prst="rect">
            <a:avLst/>
          </a:prstGeom>
        </p:spPr>
      </p:pic>
      <p:sp>
        <p:nvSpPr>
          <p:cNvPr id="97" name="Title 2">
            <a:extLst>
              <a:ext uri="{FF2B5EF4-FFF2-40B4-BE49-F238E27FC236}">
                <a16:creationId xmlns:a16="http://schemas.microsoft.com/office/drawing/2014/main" id="{38CF81CD-6C4C-7913-F828-0575604D93CB}"/>
              </a:ext>
            </a:extLst>
          </p:cNvPr>
          <p:cNvSpPr txBox="1">
            <a:spLocks/>
          </p:cNvSpPr>
          <p:nvPr/>
        </p:nvSpPr>
        <p:spPr>
          <a:xfrm>
            <a:off x="9345865" y="4802297"/>
            <a:ext cx="2352258" cy="510349"/>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Performance measurement framework and productivity gains</a:t>
            </a:r>
          </a:p>
        </p:txBody>
      </p:sp>
      <p:grpSp>
        <p:nvGrpSpPr>
          <p:cNvPr id="101" name="Graphic 28">
            <a:extLst>
              <a:ext uri="{FF2B5EF4-FFF2-40B4-BE49-F238E27FC236}">
                <a16:creationId xmlns:a16="http://schemas.microsoft.com/office/drawing/2014/main" id="{6DAE4226-04C8-482E-57A7-5FEEFD383660}"/>
              </a:ext>
            </a:extLst>
          </p:cNvPr>
          <p:cNvGrpSpPr/>
          <p:nvPr/>
        </p:nvGrpSpPr>
        <p:grpSpPr>
          <a:xfrm>
            <a:off x="8914654" y="4920320"/>
            <a:ext cx="274320" cy="274305"/>
            <a:chOff x="654031" y="1626039"/>
            <a:chExt cx="519018" cy="530003"/>
          </a:xfrm>
          <a:noFill/>
        </p:grpSpPr>
        <p:sp>
          <p:nvSpPr>
            <p:cNvPr id="102" name="Freeform: Shape 4">
              <a:extLst>
                <a:ext uri="{FF2B5EF4-FFF2-40B4-BE49-F238E27FC236}">
                  <a16:creationId xmlns:a16="http://schemas.microsoft.com/office/drawing/2014/main" id="{E43586CF-64A9-E931-2F7C-D5DBF5F82AE4}"/>
                </a:ext>
              </a:extLst>
            </p:cNvPr>
            <p:cNvSpPr/>
            <p:nvPr/>
          </p:nvSpPr>
          <p:spPr>
            <a:xfrm>
              <a:off x="654031" y="2142312"/>
              <a:ext cx="519018" cy="13730"/>
            </a:xfrm>
            <a:custGeom>
              <a:avLst/>
              <a:gdLst>
                <a:gd name="connsiteX0" fmla="*/ 0 w 519018"/>
                <a:gd name="connsiteY0" fmla="*/ 0 h 13730"/>
                <a:gd name="connsiteX1" fmla="*/ 519019 w 519018"/>
                <a:gd name="connsiteY1" fmla="*/ 0 h 13730"/>
              </a:gdLst>
              <a:ahLst/>
              <a:cxnLst>
                <a:cxn ang="0">
                  <a:pos x="connsiteX0" y="connsiteY0"/>
                </a:cxn>
                <a:cxn ang="0">
                  <a:pos x="connsiteX1" y="connsiteY1"/>
                </a:cxn>
              </a:cxnLst>
              <a:rect l="l" t="t" r="r" b="b"/>
              <a:pathLst>
                <a:path w="519018" h="13730">
                  <a:moveTo>
                    <a:pt x="0" y="0"/>
                  </a:moveTo>
                  <a:lnTo>
                    <a:pt x="519019" y="0"/>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grpSp>
          <p:nvGrpSpPr>
            <p:cNvPr id="103" name="Graphic 28">
              <a:extLst>
                <a:ext uri="{FF2B5EF4-FFF2-40B4-BE49-F238E27FC236}">
                  <a16:creationId xmlns:a16="http://schemas.microsoft.com/office/drawing/2014/main" id="{A94CFBA9-B16D-D38E-0F5A-2CFD8DB2D2EF}"/>
                </a:ext>
              </a:extLst>
            </p:cNvPr>
            <p:cNvGrpSpPr/>
            <p:nvPr/>
          </p:nvGrpSpPr>
          <p:grpSpPr>
            <a:xfrm>
              <a:off x="674627" y="1800418"/>
              <a:ext cx="477826" cy="308940"/>
              <a:chOff x="674627" y="1800418"/>
              <a:chExt cx="477826" cy="308940"/>
            </a:xfrm>
            <a:noFill/>
          </p:grpSpPr>
          <p:sp>
            <p:nvSpPr>
              <p:cNvPr id="112" name="Freeform: Shape 8">
                <a:extLst>
                  <a:ext uri="{FF2B5EF4-FFF2-40B4-BE49-F238E27FC236}">
                    <a16:creationId xmlns:a16="http://schemas.microsoft.com/office/drawing/2014/main" id="{1D720CBE-39F1-543E-0E08-5DB1706AB110}"/>
                  </a:ext>
                </a:extLst>
              </p:cNvPr>
              <p:cNvSpPr/>
              <p:nvPr/>
            </p:nvSpPr>
            <p:spPr>
              <a:xfrm>
                <a:off x="674627" y="1999513"/>
                <a:ext cx="67280" cy="109845"/>
              </a:xfrm>
              <a:custGeom>
                <a:avLst/>
                <a:gdLst>
                  <a:gd name="connsiteX0" fmla="*/ 0 w 67280"/>
                  <a:gd name="connsiteY0" fmla="*/ 109845 h 109845"/>
                  <a:gd name="connsiteX1" fmla="*/ 0 w 67280"/>
                  <a:gd name="connsiteY1" fmla="*/ 0 h 109845"/>
                  <a:gd name="connsiteX2" fmla="*/ 67280 w 67280"/>
                  <a:gd name="connsiteY2" fmla="*/ 0 h 109845"/>
                  <a:gd name="connsiteX3" fmla="*/ 67280 w 67280"/>
                  <a:gd name="connsiteY3" fmla="*/ 109845 h 109845"/>
                </a:gdLst>
                <a:ahLst/>
                <a:cxnLst>
                  <a:cxn ang="0">
                    <a:pos x="connsiteX0" y="connsiteY0"/>
                  </a:cxn>
                  <a:cxn ang="0">
                    <a:pos x="connsiteX1" y="connsiteY1"/>
                  </a:cxn>
                  <a:cxn ang="0">
                    <a:pos x="connsiteX2" y="connsiteY2"/>
                  </a:cxn>
                  <a:cxn ang="0">
                    <a:pos x="connsiteX3" y="connsiteY3"/>
                  </a:cxn>
                </a:cxnLst>
                <a:rect l="l" t="t" r="r" b="b"/>
                <a:pathLst>
                  <a:path w="67280" h="109845">
                    <a:moveTo>
                      <a:pt x="0" y="109845"/>
                    </a:moveTo>
                    <a:lnTo>
                      <a:pt x="0" y="0"/>
                    </a:lnTo>
                    <a:lnTo>
                      <a:pt x="67280" y="0"/>
                    </a:lnTo>
                    <a:lnTo>
                      <a:pt x="67280" y="109845"/>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13" name="Freeform: Shape 9">
                <a:extLst>
                  <a:ext uri="{FF2B5EF4-FFF2-40B4-BE49-F238E27FC236}">
                    <a16:creationId xmlns:a16="http://schemas.microsoft.com/office/drawing/2014/main" id="{B72F2ADD-B49E-5898-1399-B26E9D7C6F45}"/>
                  </a:ext>
                </a:extLst>
              </p:cNvPr>
              <p:cNvSpPr/>
              <p:nvPr/>
            </p:nvSpPr>
            <p:spPr>
              <a:xfrm>
                <a:off x="811933" y="1882802"/>
                <a:ext cx="67280" cy="226555"/>
              </a:xfrm>
              <a:custGeom>
                <a:avLst/>
                <a:gdLst>
                  <a:gd name="connsiteX0" fmla="*/ 0 w 67280"/>
                  <a:gd name="connsiteY0" fmla="*/ 226556 h 226555"/>
                  <a:gd name="connsiteX1" fmla="*/ 0 w 67280"/>
                  <a:gd name="connsiteY1" fmla="*/ 0 h 226555"/>
                  <a:gd name="connsiteX2" fmla="*/ 67280 w 67280"/>
                  <a:gd name="connsiteY2" fmla="*/ 0 h 226555"/>
                  <a:gd name="connsiteX3" fmla="*/ 67280 w 67280"/>
                  <a:gd name="connsiteY3" fmla="*/ 226556 h 226555"/>
                </a:gdLst>
                <a:ahLst/>
                <a:cxnLst>
                  <a:cxn ang="0">
                    <a:pos x="connsiteX0" y="connsiteY0"/>
                  </a:cxn>
                  <a:cxn ang="0">
                    <a:pos x="connsiteX1" y="connsiteY1"/>
                  </a:cxn>
                  <a:cxn ang="0">
                    <a:pos x="connsiteX2" y="connsiteY2"/>
                  </a:cxn>
                  <a:cxn ang="0">
                    <a:pos x="connsiteX3" y="connsiteY3"/>
                  </a:cxn>
                </a:cxnLst>
                <a:rect l="l" t="t" r="r" b="b"/>
                <a:pathLst>
                  <a:path w="67280" h="226555">
                    <a:moveTo>
                      <a:pt x="0" y="226556"/>
                    </a:moveTo>
                    <a:lnTo>
                      <a:pt x="0" y="0"/>
                    </a:lnTo>
                    <a:lnTo>
                      <a:pt x="67280" y="0"/>
                    </a:lnTo>
                    <a:lnTo>
                      <a:pt x="67280" y="226556"/>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14" name="Freeform: Shape 10">
                <a:extLst>
                  <a:ext uri="{FF2B5EF4-FFF2-40B4-BE49-F238E27FC236}">
                    <a16:creationId xmlns:a16="http://schemas.microsoft.com/office/drawing/2014/main" id="{4E2F60AD-83A7-49B8-1D6D-8A1F1DB50398}"/>
                  </a:ext>
                </a:extLst>
              </p:cNvPr>
              <p:cNvSpPr/>
              <p:nvPr/>
            </p:nvSpPr>
            <p:spPr>
              <a:xfrm>
                <a:off x="947867" y="1922621"/>
                <a:ext cx="67280" cy="186736"/>
              </a:xfrm>
              <a:custGeom>
                <a:avLst/>
                <a:gdLst>
                  <a:gd name="connsiteX0" fmla="*/ 0 w 67280"/>
                  <a:gd name="connsiteY0" fmla="*/ 186737 h 186736"/>
                  <a:gd name="connsiteX1" fmla="*/ 0 w 67280"/>
                  <a:gd name="connsiteY1" fmla="*/ 0 h 186736"/>
                  <a:gd name="connsiteX2" fmla="*/ 67280 w 67280"/>
                  <a:gd name="connsiteY2" fmla="*/ 0 h 186736"/>
                  <a:gd name="connsiteX3" fmla="*/ 67280 w 67280"/>
                  <a:gd name="connsiteY3" fmla="*/ 186737 h 186736"/>
                </a:gdLst>
                <a:ahLst/>
                <a:cxnLst>
                  <a:cxn ang="0">
                    <a:pos x="connsiteX0" y="connsiteY0"/>
                  </a:cxn>
                  <a:cxn ang="0">
                    <a:pos x="connsiteX1" y="connsiteY1"/>
                  </a:cxn>
                  <a:cxn ang="0">
                    <a:pos x="connsiteX2" y="connsiteY2"/>
                  </a:cxn>
                  <a:cxn ang="0">
                    <a:pos x="connsiteX3" y="connsiteY3"/>
                  </a:cxn>
                </a:cxnLst>
                <a:rect l="l" t="t" r="r" b="b"/>
                <a:pathLst>
                  <a:path w="67280" h="186736">
                    <a:moveTo>
                      <a:pt x="0" y="186737"/>
                    </a:moveTo>
                    <a:lnTo>
                      <a:pt x="0" y="0"/>
                    </a:lnTo>
                    <a:lnTo>
                      <a:pt x="67280" y="0"/>
                    </a:lnTo>
                    <a:lnTo>
                      <a:pt x="67280" y="186737"/>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15" name="Freeform: Shape 11">
                <a:extLst>
                  <a:ext uri="{FF2B5EF4-FFF2-40B4-BE49-F238E27FC236}">
                    <a16:creationId xmlns:a16="http://schemas.microsoft.com/office/drawing/2014/main" id="{8320ACD5-E691-FF4B-7D68-CCCFEDA6B12F}"/>
                  </a:ext>
                </a:extLst>
              </p:cNvPr>
              <p:cNvSpPr/>
              <p:nvPr/>
            </p:nvSpPr>
            <p:spPr>
              <a:xfrm>
                <a:off x="1085173" y="1800418"/>
                <a:ext cx="67280" cy="308939"/>
              </a:xfrm>
              <a:custGeom>
                <a:avLst/>
                <a:gdLst>
                  <a:gd name="connsiteX0" fmla="*/ 0 w 67280"/>
                  <a:gd name="connsiteY0" fmla="*/ 308940 h 308939"/>
                  <a:gd name="connsiteX1" fmla="*/ 0 w 67280"/>
                  <a:gd name="connsiteY1" fmla="*/ 0 h 308939"/>
                  <a:gd name="connsiteX2" fmla="*/ 67280 w 67280"/>
                  <a:gd name="connsiteY2" fmla="*/ 0 h 308939"/>
                  <a:gd name="connsiteX3" fmla="*/ 67280 w 67280"/>
                  <a:gd name="connsiteY3" fmla="*/ 308940 h 308939"/>
                </a:gdLst>
                <a:ahLst/>
                <a:cxnLst>
                  <a:cxn ang="0">
                    <a:pos x="connsiteX0" y="connsiteY0"/>
                  </a:cxn>
                  <a:cxn ang="0">
                    <a:pos x="connsiteX1" y="connsiteY1"/>
                  </a:cxn>
                  <a:cxn ang="0">
                    <a:pos x="connsiteX2" y="connsiteY2"/>
                  </a:cxn>
                  <a:cxn ang="0">
                    <a:pos x="connsiteX3" y="connsiteY3"/>
                  </a:cxn>
                </a:cxnLst>
                <a:rect l="l" t="t" r="r" b="b"/>
                <a:pathLst>
                  <a:path w="67280" h="308939">
                    <a:moveTo>
                      <a:pt x="0" y="308940"/>
                    </a:moveTo>
                    <a:lnTo>
                      <a:pt x="0" y="0"/>
                    </a:lnTo>
                    <a:lnTo>
                      <a:pt x="67280" y="0"/>
                    </a:lnTo>
                    <a:lnTo>
                      <a:pt x="67280" y="308940"/>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grpSp>
        <p:grpSp>
          <p:nvGrpSpPr>
            <p:cNvPr id="104" name="Graphic 28">
              <a:extLst>
                <a:ext uri="{FF2B5EF4-FFF2-40B4-BE49-F238E27FC236}">
                  <a16:creationId xmlns:a16="http://schemas.microsoft.com/office/drawing/2014/main" id="{92041A35-ABDE-4F02-8F61-F39BE42CB073}"/>
                </a:ext>
              </a:extLst>
            </p:cNvPr>
            <p:cNvGrpSpPr/>
            <p:nvPr/>
          </p:nvGrpSpPr>
          <p:grpSpPr>
            <a:xfrm>
              <a:off x="676000" y="1626039"/>
              <a:ext cx="475080" cy="270493"/>
              <a:chOff x="676000" y="1626039"/>
              <a:chExt cx="475080" cy="270493"/>
            </a:xfrm>
            <a:noFill/>
          </p:grpSpPr>
          <p:sp>
            <p:nvSpPr>
              <p:cNvPr id="105" name="Freeform: Shape 13">
                <a:extLst>
                  <a:ext uri="{FF2B5EF4-FFF2-40B4-BE49-F238E27FC236}">
                    <a16:creationId xmlns:a16="http://schemas.microsoft.com/office/drawing/2014/main" id="{8DBEDA9D-B946-E9E7-3AC4-413F94C0D302}"/>
                  </a:ext>
                </a:extLst>
              </p:cNvPr>
              <p:cNvSpPr/>
              <p:nvPr/>
            </p:nvSpPr>
            <p:spPr>
              <a:xfrm>
                <a:off x="725430" y="1767465"/>
                <a:ext cx="89249" cy="75518"/>
              </a:xfrm>
              <a:custGeom>
                <a:avLst/>
                <a:gdLst>
                  <a:gd name="connsiteX0" fmla="*/ 89249 w 89249"/>
                  <a:gd name="connsiteY0" fmla="*/ 0 h 75518"/>
                  <a:gd name="connsiteX1" fmla="*/ 0 w 89249"/>
                  <a:gd name="connsiteY1" fmla="*/ 75519 h 75518"/>
                </a:gdLst>
                <a:ahLst/>
                <a:cxnLst>
                  <a:cxn ang="0">
                    <a:pos x="connsiteX0" y="connsiteY0"/>
                  </a:cxn>
                  <a:cxn ang="0">
                    <a:pos x="connsiteX1" y="connsiteY1"/>
                  </a:cxn>
                </a:cxnLst>
                <a:rect l="l" t="t" r="r" b="b"/>
                <a:pathLst>
                  <a:path w="89249" h="75518">
                    <a:moveTo>
                      <a:pt x="89249" y="0"/>
                    </a:moveTo>
                    <a:lnTo>
                      <a:pt x="0" y="75519"/>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06" name="Freeform: Shape 14">
                <a:extLst>
                  <a:ext uri="{FF2B5EF4-FFF2-40B4-BE49-F238E27FC236}">
                    <a16:creationId xmlns:a16="http://schemas.microsoft.com/office/drawing/2014/main" id="{2431C08F-399A-6C9D-4534-725699881F6A}"/>
                  </a:ext>
                </a:extLst>
              </p:cNvPr>
              <p:cNvSpPr/>
              <p:nvPr/>
            </p:nvSpPr>
            <p:spPr>
              <a:xfrm>
                <a:off x="875094" y="1753734"/>
                <a:ext cx="71399" cy="20595"/>
              </a:xfrm>
              <a:custGeom>
                <a:avLst/>
                <a:gdLst>
                  <a:gd name="connsiteX0" fmla="*/ 0 w 71399"/>
                  <a:gd name="connsiteY0" fmla="*/ 0 h 20595"/>
                  <a:gd name="connsiteX1" fmla="*/ 71399 w 71399"/>
                  <a:gd name="connsiteY1" fmla="*/ 20596 h 20595"/>
                </a:gdLst>
                <a:ahLst/>
                <a:cxnLst>
                  <a:cxn ang="0">
                    <a:pos x="connsiteX0" y="connsiteY0"/>
                  </a:cxn>
                  <a:cxn ang="0">
                    <a:pos x="connsiteX1" y="connsiteY1"/>
                  </a:cxn>
                </a:cxnLst>
                <a:rect l="l" t="t" r="r" b="b"/>
                <a:pathLst>
                  <a:path w="71399" h="20595">
                    <a:moveTo>
                      <a:pt x="0" y="0"/>
                    </a:moveTo>
                    <a:lnTo>
                      <a:pt x="71399" y="20596"/>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07" name="Freeform: Shape 20">
                <a:extLst>
                  <a:ext uri="{FF2B5EF4-FFF2-40B4-BE49-F238E27FC236}">
                    <a16:creationId xmlns:a16="http://schemas.microsoft.com/office/drawing/2014/main" id="{D8229D2A-9316-5E74-1992-21B4F8080B5D}"/>
                  </a:ext>
                </a:extLst>
              </p:cNvPr>
              <p:cNvSpPr/>
              <p:nvPr/>
            </p:nvSpPr>
            <p:spPr>
              <a:xfrm>
                <a:off x="1000043" y="1680962"/>
                <a:ext cx="90622" cy="93368"/>
              </a:xfrm>
              <a:custGeom>
                <a:avLst/>
                <a:gdLst>
                  <a:gd name="connsiteX0" fmla="*/ 0 w 90622"/>
                  <a:gd name="connsiteY0" fmla="*/ 93368 h 93368"/>
                  <a:gd name="connsiteX1" fmla="*/ 90622 w 90622"/>
                  <a:gd name="connsiteY1" fmla="*/ 0 h 93368"/>
                </a:gdLst>
                <a:ahLst/>
                <a:cxnLst>
                  <a:cxn ang="0">
                    <a:pos x="connsiteX0" y="connsiteY0"/>
                  </a:cxn>
                  <a:cxn ang="0">
                    <a:pos x="connsiteX1" y="connsiteY1"/>
                  </a:cxn>
                </a:cxnLst>
                <a:rect l="l" t="t" r="r" b="b"/>
                <a:pathLst>
                  <a:path w="90622" h="93368">
                    <a:moveTo>
                      <a:pt x="0" y="93368"/>
                    </a:moveTo>
                    <a:lnTo>
                      <a:pt x="90622" y="0"/>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08" name="Freeform: Shape 22">
                <a:extLst>
                  <a:ext uri="{FF2B5EF4-FFF2-40B4-BE49-F238E27FC236}">
                    <a16:creationId xmlns:a16="http://schemas.microsoft.com/office/drawing/2014/main" id="{96C28720-BCE5-33C9-C7C5-6AFBB8CFF36C}"/>
                  </a:ext>
                </a:extLst>
              </p:cNvPr>
              <p:cNvSpPr/>
              <p:nvPr/>
            </p:nvSpPr>
            <p:spPr>
              <a:xfrm>
                <a:off x="814679" y="1713915"/>
                <a:ext cx="60414" cy="60414"/>
              </a:xfrm>
              <a:custGeom>
                <a:avLst/>
                <a:gdLst>
                  <a:gd name="connsiteX0" fmla="*/ 60415 w 60414"/>
                  <a:gd name="connsiteY0" fmla="*/ 30207 h 60414"/>
                  <a:gd name="connsiteX1" fmla="*/ 30207 w 60414"/>
                  <a:gd name="connsiteY1" fmla="*/ 60415 h 60414"/>
                  <a:gd name="connsiteX2" fmla="*/ 0 w 60414"/>
                  <a:gd name="connsiteY2" fmla="*/ 30207 h 60414"/>
                  <a:gd name="connsiteX3" fmla="*/ 30207 w 60414"/>
                  <a:gd name="connsiteY3" fmla="*/ 0 h 60414"/>
                  <a:gd name="connsiteX4" fmla="*/ 60415 w 60414"/>
                  <a:gd name="connsiteY4" fmla="*/ 30207 h 60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14" h="60414">
                    <a:moveTo>
                      <a:pt x="60415" y="30207"/>
                    </a:moveTo>
                    <a:cubicBezTo>
                      <a:pt x="60415" y="46891"/>
                      <a:pt x="46891" y="60415"/>
                      <a:pt x="30207" y="60415"/>
                    </a:cubicBezTo>
                    <a:cubicBezTo>
                      <a:pt x="13524" y="60415"/>
                      <a:pt x="0" y="46891"/>
                      <a:pt x="0" y="30207"/>
                    </a:cubicBezTo>
                    <a:cubicBezTo>
                      <a:pt x="0" y="13524"/>
                      <a:pt x="13524" y="0"/>
                      <a:pt x="30207" y="0"/>
                    </a:cubicBezTo>
                    <a:cubicBezTo>
                      <a:pt x="46891" y="0"/>
                      <a:pt x="60415" y="13524"/>
                      <a:pt x="60415" y="30207"/>
                    </a:cubicBez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09" name="Freeform: Shape 23">
                <a:extLst>
                  <a:ext uri="{FF2B5EF4-FFF2-40B4-BE49-F238E27FC236}">
                    <a16:creationId xmlns:a16="http://schemas.microsoft.com/office/drawing/2014/main" id="{F4A89993-CC49-22BC-0F2D-6D3087448300}"/>
                  </a:ext>
                </a:extLst>
              </p:cNvPr>
              <p:cNvSpPr/>
              <p:nvPr/>
            </p:nvSpPr>
            <p:spPr>
              <a:xfrm>
                <a:off x="946494" y="1763346"/>
                <a:ext cx="60414" cy="60414"/>
              </a:xfrm>
              <a:custGeom>
                <a:avLst/>
                <a:gdLst>
                  <a:gd name="connsiteX0" fmla="*/ 60415 w 60414"/>
                  <a:gd name="connsiteY0" fmla="*/ 30207 h 60414"/>
                  <a:gd name="connsiteX1" fmla="*/ 30207 w 60414"/>
                  <a:gd name="connsiteY1" fmla="*/ 60415 h 60414"/>
                  <a:gd name="connsiteX2" fmla="*/ 0 w 60414"/>
                  <a:gd name="connsiteY2" fmla="*/ 30207 h 60414"/>
                  <a:gd name="connsiteX3" fmla="*/ 30207 w 60414"/>
                  <a:gd name="connsiteY3" fmla="*/ 0 h 60414"/>
                  <a:gd name="connsiteX4" fmla="*/ 60415 w 60414"/>
                  <a:gd name="connsiteY4" fmla="*/ 30207 h 60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14" h="60414">
                    <a:moveTo>
                      <a:pt x="60415" y="30207"/>
                    </a:moveTo>
                    <a:cubicBezTo>
                      <a:pt x="60415" y="46891"/>
                      <a:pt x="46891" y="60415"/>
                      <a:pt x="30207" y="60415"/>
                    </a:cubicBezTo>
                    <a:cubicBezTo>
                      <a:pt x="13524" y="60415"/>
                      <a:pt x="0" y="46891"/>
                      <a:pt x="0" y="30207"/>
                    </a:cubicBezTo>
                    <a:cubicBezTo>
                      <a:pt x="0" y="13524"/>
                      <a:pt x="13524" y="0"/>
                      <a:pt x="30207" y="0"/>
                    </a:cubicBezTo>
                    <a:cubicBezTo>
                      <a:pt x="46891" y="0"/>
                      <a:pt x="60415" y="13524"/>
                      <a:pt x="60415" y="30207"/>
                    </a:cubicBez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10" name="Freeform: Shape 24">
                <a:extLst>
                  <a:ext uri="{FF2B5EF4-FFF2-40B4-BE49-F238E27FC236}">
                    <a16:creationId xmlns:a16="http://schemas.microsoft.com/office/drawing/2014/main" id="{322A2DB7-1FCF-122C-1D98-B907437649E8}"/>
                  </a:ext>
                </a:extLst>
              </p:cNvPr>
              <p:cNvSpPr/>
              <p:nvPr/>
            </p:nvSpPr>
            <p:spPr>
              <a:xfrm>
                <a:off x="1090666" y="1626039"/>
                <a:ext cx="60414" cy="60414"/>
              </a:xfrm>
              <a:custGeom>
                <a:avLst/>
                <a:gdLst>
                  <a:gd name="connsiteX0" fmla="*/ 60415 w 60414"/>
                  <a:gd name="connsiteY0" fmla="*/ 30207 h 60414"/>
                  <a:gd name="connsiteX1" fmla="*/ 30207 w 60414"/>
                  <a:gd name="connsiteY1" fmla="*/ 60415 h 60414"/>
                  <a:gd name="connsiteX2" fmla="*/ 0 w 60414"/>
                  <a:gd name="connsiteY2" fmla="*/ 30207 h 60414"/>
                  <a:gd name="connsiteX3" fmla="*/ 30207 w 60414"/>
                  <a:gd name="connsiteY3" fmla="*/ 0 h 60414"/>
                  <a:gd name="connsiteX4" fmla="*/ 60415 w 60414"/>
                  <a:gd name="connsiteY4" fmla="*/ 30207 h 60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14" h="60414">
                    <a:moveTo>
                      <a:pt x="60415" y="30207"/>
                    </a:moveTo>
                    <a:cubicBezTo>
                      <a:pt x="60415" y="46891"/>
                      <a:pt x="46891" y="60415"/>
                      <a:pt x="30207" y="60415"/>
                    </a:cubicBezTo>
                    <a:cubicBezTo>
                      <a:pt x="13524" y="60415"/>
                      <a:pt x="0" y="46891"/>
                      <a:pt x="0" y="30207"/>
                    </a:cubicBezTo>
                    <a:cubicBezTo>
                      <a:pt x="0" y="13524"/>
                      <a:pt x="13524" y="0"/>
                      <a:pt x="30207" y="0"/>
                    </a:cubicBezTo>
                    <a:cubicBezTo>
                      <a:pt x="46891" y="0"/>
                      <a:pt x="60415" y="13524"/>
                      <a:pt x="60415" y="30207"/>
                    </a:cubicBez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11" name="Freeform: Shape 25">
                <a:extLst>
                  <a:ext uri="{FF2B5EF4-FFF2-40B4-BE49-F238E27FC236}">
                    <a16:creationId xmlns:a16="http://schemas.microsoft.com/office/drawing/2014/main" id="{E8CE211A-CA54-4EB6-E186-3E3E645F26C8}"/>
                  </a:ext>
                </a:extLst>
              </p:cNvPr>
              <p:cNvSpPr/>
              <p:nvPr/>
            </p:nvSpPr>
            <p:spPr>
              <a:xfrm>
                <a:off x="676000" y="1836118"/>
                <a:ext cx="60414" cy="60414"/>
              </a:xfrm>
              <a:custGeom>
                <a:avLst/>
                <a:gdLst>
                  <a:gd name="connsiteX0" fmla="*/ 60415 w 60414"/>
                  <a:gd name="connsiteY0" fmla="*/ 30207 h 60414"/>
                  <a:gd name="connsiteX1" fmla="*/ 30207 w 60414"/>
                  <a:gd name="connsiteY1" fmla="*/ 60415 h 60414"/>
                  <a:gd name="connsiteX2" fmla="*/ 0 w 60414"/>
                  <a:gd name="connsiteY2" fmla="*/ 30207 h 60414"/>
                  <a:gd name="connsiteX3" fmla="*/ 30207 w 60414"/>
                  <a:gd name="connsiteY3" fmla="*/ 0 h 60414"/>
                  <a:gd name="connsiteX4" fmla="*/ 49430 w 60414"/>
                  <a:gd name="connsiteY4" fmla="*/ 6865 h 60414"/>
                  <a:gd name="connsiteX5" fmla="*/ 60415 w 60414"/>
                  <a:gd name="connsiteY5" fmla="*/ 30207 h 6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14" h="60414">
                    <a:moveTo>
                      <a:pt x="60415" y="30207"/>
                    </a:moveTo>
                    <a:cubicBezTo>
                      <a:pt x="60415" y="46684"/>
                      <a:pt x="46684" y="60415"/>
                      <a:pt x="30207" y="60415"/>
                    </a:cubicBezTo>
                    <a:cubicBezTo>
                      <a:pt x="13731" y="60415"/>
                      <a:pt x="0" y="46684"/>
                      <a:pt x="0" y="30207"/>
                    </a:cubicBezTo>
                    <a:cubicBezTo>
                      <a:pt x="0" y="13731"/>
                      <a:pt x="13731" y="0"/>
                      <a:pt x="30207" y="0"/>
                    </a:cubicBezTo>
                    <a:cubicBezTo>
                      <a:pt x="38446" y="0"/>
                      <a:pt x="45311" y="2746"/>
                      <a:pt x="49430" y="6865"/>
                    </a:cubicBezTo>
                    <a:cubicBezTo>
                      <a:pt x="56296" y="12358"/>
                      <a:pt x="60415" y="20596"/>
                      <a:pt x="60415" y="30207"/>
                    </a:cubicBez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grpSp>
      </p:grpSp>
      <p:pic>
        <p:nvPicPr>
          <p:cNvPr id="118" name="Graphic 117">
            <a:extLst>
              <a:ext uri="{FF2B5EF4-FFF2-40B4-BE49-F238E27FC236}">
                <a16:creationId xmlns:a16="http://schemas.microsoft.com/office/drawing/2014/main" id="{D9847F64-551C-A79A-CC91-F589976B7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729314" y="2867946"/>
            <a:ext cx="1538134" cy="526758"/>
          </a:xfrm>
          <a:prstGeom prst="rect">
            <a:avLst/>
          </a:prstGeom>
        </p:spPr>
      </p:pic>
      <p:sp>
        <p:nvSpPr>
          <p:cNvPr id="16" name="Freeform 15">
            <a:extLst>
              <a:ext uri="{FF2B5EF4-FFF2-40B4-BE49-F238E27FC236}">
                <a16:creationId xmlns:a16="http://schemas.microsoft.com/office/drawing/2014/main" id="{1D8C4504-4FF4-8B6D-4CFD-76BB81A024E6}"/>
              </a:ext>
            </a:extLst>
          </p:cNvPr>
          <p:cNvSpPr/>
          <p:nvPr/>
        </p:nvSpPr>
        <p:spPr>
          <a:xfrm rot="2700000">
            <a:off x="604526" y="2030347"/>
            <a:ext cx="227369" cy="227369"/>
          </a:xfrm>
          <a:custGeom>
            <a:avLst/>
            <a:gdLst>
              <a:gd name="connsiteX0" fmla="*/ 220654 w 227369"/>
              <a:gd name="connsiteY0" fmla="*/ 7 h 227369"/>
              <a:gd name="connsiteX1" fmla="*/ 227353 w 227369"/>
              <a:gd name="connsiteY1" fmla="*/ 7 h 227369"/>
              <a:gd name="connsiteX2" fmla="*/ 227353 w 227369"/>
              <a:gd name="connsiteY2" fmla="*/ 227377 h 227369"/>
              <a:gd name="connsiteX3" fmla="*/ 220654 w 227369"/>
              <a:gd name="connsiteY3" fmla="*/ 227377 h 227369"/>
              <a:gd name="connsiteX4" fmla="*/ 6682 w 227369"/>
              <a:gd name="connsiteY4" fmla="*/ 227377 h 227369"/>
              <a:gd name="connsiteX5" fmla="*/ -17 w 227369"/>
              <a:gd name="connsiteY5" fmla="*/ 227377 h 227369"/>
              <a:gd name="connsiteX6" fmla="*/ -17 w 227369"/>
              <a:gd name="connsiteY6" fmla="*/ 7 h 227369"/>
              <a:gd name="connsiteX7" fmla="*/ 6682 w 227369"/>
              <a:gd name="connsiteY7" fmla="*/ 7 h 22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369" h="227369">
                <a:moveTo>
                  <a:pt x="220654" y="7"/>
                </a:moveTo>
                <a:cubicBezTo>
                  <a:pt x="224354" y="7"/>
                  <a:pt x="227353" y="7"/>
                  <a:pt x="227353" y="7"/>
                </a:cubicBezTo>
                <a:lnTo>
                  <a:pt x="227353" y="227377"/>
                </a:lnTo>
                <a:cubicBezTo>
                  <a:pt x="227353" y="227377"/>
                  <a:pt x="224354" y="227377"/>
                  <a:pt x="220654" y="227377"/>
                </a:cubicBezTo>
                <a:lnTo>
                  <a:pt x="6682" y="227377"/>
                </a:lnTo>
                <a:cubicBezTo>
                  <a:pt x="2982" y="227377"/>
                  <a:pt x="-17" y="227377"/>
                  <a:pt x="-17" y="227377"/>
                </a:cubicBezTo>
                <a:lnTo>
                  <a:pt x="-17" y="7"/>
                </a:lnTo>
                <a:cubicBezTo>
                  <a:pt x="-17" y="7"/>
                  <a:pt x="2982" y="7"/>
                  <a:pt x="6682" y="7"/>
                </a:cubicBez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7" name="Freeform 16">
            <a:extLst>
              <a:ext uri="{FF2B5EF4-FFF2-40B4-BE49-F238E27FC236}">
                <a16:creationId xmlns:a16="http://schemas.microsoft.com/office/drawing/2014/main" id="{C4519328-4375-EDE5-D6C0-79B1FD5C34F6}"/>
              </a:ext>
            </a:extLst>
          </p:cNvPr>
          <p:cNvSpPr/>
          <p:nvPr/>
        </p:nvSpPr>
        <p:spPr>
          <a:xfrm>
            <a:off x="570832" y="1788988"/>
            <a:ext cx="294754" cy="180871"/>
          </a:xfrm>
          <a:custGeom>
            <a:avLst/>
            <a:gdLst>
              <a:gd name="connsiteX0" fmla="*/ 294754 w 294754"/>
              <a:gd name="connsiteY0" fmla="*/ 180872 h 180871"/>
              <a:gd name="connsiteX1" fmla="*/ 294754 w 294754"/>
              <a:gd name="connsiteY1" fmla="*/ 147377 h 180871"/>
              <a:gd name="connsiteX2" fmla="*/ 147377 w 294754"/>
              <a:gd name="connsiteY2" fmla="*/ 0 h 180871"/>
              <a:gd name="connsiteX3" fmla="*/ 147377 w 294754"/>
              <a:gd name="connsiteY3" fmla="*/ 0 h 180871"/>
              <a:gd name="connsiteX4" fmla="*/ 0 w 294754"/>
              <a:gd name="connsiteY4" fmla="*/ 147377 h 180871"/>
              <a:gd name="connsiteX5" fmla="*/ 0 w 294754"/>
              <a:gd name="connsiteY5" fmla="*/ 180872 h 18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54" h="180871">
                <a:moveTo>
                  <a:pt x="294754" y="180872"/>
                </a:moveTo>
                <a:lnTo>
                  <a:pt x="294754" y="147377"/>
                </a:lnTo>
                <a:cubicBezTo>
                  <a:pt x="294754" y="65983"/>
                  <a:pt x="228769" y="0"/>
                  <a:pt x="147377" y="0"/>
                </a:cubicBezTo>
                <a:lnTo>
                  <a:pt x="147377" y="0"/>
                </a:lnTo>
                <a:cubicBezTo>
                  <a:pt x="65983" y="0"/>
                  <a:pt x="0" y="65983"/>
                  <a:pt x="0" y="147377"/>
                </a:cubicBezTo>
                <a:lnTo>
                  <a:pt x="0" y="180872"/>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8" name="Freeform 17">
            <a:extLst>
              <a:ext uri="{FF2B5EF4-FFF2-40B4-BE49-F238E27FC236}">
                <a16:creationId xmlns:a16="http://schemas.microsoft.com/office/drawing/2014/main" id="{005183A3-581F-3C4D-B275-E005EEB7CFF7}"/>
              </a:ext>
            </a:extLst>
          </p:cNvPr>
          <p:cNvSpPr/>
          <p:nvPr/>
        </p:nvSpPr>
        <p:spPr>
          <a:xfrm>
            <a:off x="906617" y="1580483"/>
            <a:ext cx="167473" cy="167473"/>
          </a:xfrm>
          <a:custGeom>
            <a:avLst/>
            <a:gdLst>
              <a:gd name="connsiteX0" fmla="*/ 167474 w 167473"/>
              <a:gd name="connsiteY0" fmla="*/ 83737 h 167473"/>
              <a:gd name="connsiteX1" fmla="*/ 83737 w 167473"/>
              <a:gd name="connsiteY1" fmla="*/ 167474 h 167473"/>
              <a:gd name="connsiteX2" fmla="*/ 0 w 167473"/>
              <a:gd name="connsiteY2" fmla="*/ 83737 h 167473"/>
              <a:gd name="connsiteX3" fmla="*/ 83737 w 167473"/>
              <a:gd name="connsiteY3" fmla="*/ 0 h 167473"/>
              <a:gd name="connsiteX4" fmla="*/ 167474 w 167473"/>
              <a:gd name="connsiteY4" fmla="*/ 83737 h 1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3" h="167473">
                <a:moveTo>
                  <a:pt x="167474" y="83737"/>
                </a:moveTo>
                <a:cubicBezTo>
                  <a:pt x="167474" y="129984"/>
                  <a:pt x="129984" y="167474"/>
                  <a:pt x="83737" y="167474"/>
                </a:cubicBezTo>
                <a:cubicBezTo>
                  <a:pt x="37490" y="167474"/>
                  <a:pt x="0" y="129984"/>
                  <a:pt x="0" y="83737"/>
                </a:cubicBezTo>
                <a:cubicBezTo>
                  <a:pt x="0" y="37490"/>
                  <a:pt x="37490" y="0"/>
                  <a:pt x="83737" y="0"/>
                </a:cubicBezTo>
                <a:cubicBezTo>
                  <a:pt x="129984" y="0"/>
                  <a:pt x="167474" y="37490"/>
                  <a:pt x="167474" y="83737"/>
                </a:cubicBez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9" name="Freeform 18">
            <a:extLst>
              <a:ext uri="{FF2B5EF4-FFF2-40B4-BE49-F238E27FC236}">
                <a16:creationId xmlns:a16="http://schemas.microsoft.com/office/drawing/2014/main" id="{09DC11FB-AF45-7D43-4DE2-19A6940B96EB}"/>
              </a:ext>
            </a:extLst>
          </p:cNvPr>
          <p:cNvSpPr/>
          <p:nvPr/>
        </p:nvSpPr>
        <p:spPr>
          <a:xfrm>
            <a:off x="864749" y="1810759"/>
            <a:ext cx="251210" cy="230276"/>
          </a:xfrm>
          <a:custGeom>
            <a:avLst/>
            <a:gdLst>
              <a:gd name="connsiteX0" fmla="*/ 251211 w 251210"/>
              <a:gd name="connsiteY0" fmla="*/ 230277 h 230276"/>
              <a:gd name="connsiteX1" fmla="*/ 251211 w 251210"/>
              <a:gd name="connsiteY1" fmla="*/ 125605 h 230276"/>
              <a:gd name="connsiteX2" fmla="*/ 125605 w 251210"/>
              <a:gd name="connsiteY2" fmla="*/ 0 h 230276"/>
              <a:gd name="connsiteX3" fmla="*/ 115142 w 251210"/>
              <a:gd name="connsiteY3" fmla="*/ 0 h 230276"/>
              <a:gd name="connsiteX4" fmla="*/ 0 w 251210"/>
              <a:gd name="connsiteY4" fmla="*/ 115142 h 230276"/>
              <a:gd name="connsiteX5" fmla="*/ 0 w 251210"/>
              <a:gd name="connsiteY5" fmla="*/ 115142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10" h="230276">
                <a:moveTo>
                  <a:pt x="251211" y="230277"/>
                </a:moveTo>
                <a:lnTo>
                  <a:pt x="251211" y="125605"/>
                </a:lnTo>
                <a:cubicBezTo>
                  <a:pt x="251211" y="56236"/>
                  <a:pt x="194973" y="0"/>
                  <a:pt x="125605" y="0"/>
                </a:cubicBezTo>
                <a:lnTo>
                  <a:pt x="115142" y="0"/>
                </a:lnTo>
                <a:cubicBezTo>
                  <a:pt x="51549" y="0"/>
                  <a:pt x="0" y="51549"/>
                  <a:pt x="0" y="115142"/>
                </a:cubicBezTo>
                <a:lnTo>
                  <a:pt x="0" y="115142"/>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20" name="Freeform 19">
            <a:extLst>
              <a:ext uri="{FF2B5EF4-FFF2-40B4-BE49-F238E27FC236}">
                <a16:creationId xmlns:a16="http://schemas.microsoft.com/office/drawing/2014/main" id="{8FDC982E-F7F9-1BF3-174B-1EAD2E555026}"/>
              </a:ext>
            </a:extLst>
          </p:cNvPr>
          <p:cNvSpPr/>
          <p:nvPr/>
        </p:nvSpPr>
        <p:spPr>
          <a:xfrm>
            <a:off x="362327" y="1580483"/>
            <a:ext cx="167473" cy="167473"/>
          </a:xfrm>
          <a:custGeom>
            <a:avLst/>
            <a:gdLst>
              <a:gd name="connsiteX0" fmla="*/ 167474 w 167473"/>
              <a:gd name="connsiteY0" fmla="*/ 83737 h 167473"/>
              <a:gd name="connsiteX1" fmla="*/ 83737 w 167473"/>
              <a:gd name="connsiteY1" fmla="*/ 167474 h 167473"/>
              <a:gd name="connsiteX2" fmla="*/ 0 w 167473"/>
              <a:gd name="connsiteY2" fmla="*/ 83737 h 167473"/>
              <a:gd name="connsiteX3" fmla="*/ 83737 w 167473"/>
              <a:gd name="connsiteY3" fmla="*/ 0 h 167473"/>
              <a:gd name="connsiteX4" fmla="*/ 167474 w 167473"/>
              <a:gd name="connsiteY4" fmla="*/ 83737 h 1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3" h="167473">
                <a:moveTo>
                  <a:pt x="167474" y="83737"/>
                </a:moveTo>
                <a:cubicBezTo>
                  <a:pt x="167474" y="129984"/>
                  <a:pt x="129984" y="167474"/>
                  <a:pt x="83737" y="167474"/>
                </a:cubicBezTo>
                <a:cubicBezTo>
                  <a:pt x="37490" y="167474"/>
                  <a:pt x="0" y="129984"/>
                  <a:pt x="0" y="83737"/>
                </a:cubicBezTo>
                <a:cubicBezTo>
                  <a:pt x="0" y="37490"/>
                  <a:pt x="37490" y="0"/>
                  <a:pt x="83737" y="0"/>
                </a:cubicBezTo>
                <a:cubicBezTo>
                  <a:pt x="129984" y="0"/>
                  <a:pt x="167474" y="37490"/>
                  <a:pt x="167474" y="83737"/>
                </a:cubicBez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21" name="Freeform 20">
            <a:extLst>
              <a:ext uri="{FF2B5EF4-FFF2-40B4-BE49-F238E27FC236}">
                <a16:creationId xmlns:a16="http://schemas.microsoft.com/office/drawing/2014/main" id="{D643BE12-EA6E-8825-7660-6C1BA12A8222}"/>
              </a:ext>
            </a:extLst>
          </p:cNvPr>
          <p:cNvSpPr/>
          <p:nvPr/>
        </p:nvSpPr>
        <p:spPr>
          <a:xfrm>
            <a:off x="590929" y="1474137"/>
            <a:ext cx="251210" cy="251210"/>
          </a:xfrm>
          <a:custGeom>
            <a:avLst/>
            <a:gdLst>
              <a:gd name="connsiteX0" fmla="*/ 251211 w 251210"/>
              <a:gd name="connsiteY0" fmla="*/ 125605 h 251210"/>
              <a:gd name="connsiteX1" fmla="*/ 125605 w 251210"/>
              <a:gd name="connsiteY1" fmla="*/ 251211 h 251210"/>
              <a:gd name="connsiteX2" fmla="*/ 0 w 251210"/>
              <a:gd name="connsiteY2" fmla="*/ 125605 h 251210"/>
              <a:gd name="connsiteX3" fmla="*/ 125605 w 251210"/>
              <a:gd name="connsiteY3" fmla="*/ 0 h 251210"/>
              <a:gd name="connsiteX4" fmla="*/ 251211 w 251210"/>
              <a:gd name="connsiteY4" fmla="*/ 125605 h 251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210" h="251210">
                <a:moveTo>
                  <a:pt x="251211" y="125605"/>
                </a:moveTo>
                <a:cubicBezTo>
                  <a:pt x="251211" y="194975"/>
                  <a:pt x="194975" y="251211"/>
                  <a:pt x="125605" y="251211"/>
                </a:cubicBezTo>
                <a:cubicBezTo>
                  <a:pt x="56235" y="251211"/>
                  <a:pt x="0" y="194975"/>
                  <a:pt x="0" y="125605"/>
                </a:cubicBezTo>
                <a:cubicBezTo>
                  <a:pt x="0" y="56235"/>
                  <a:pt x="56235" y="0"/>
                  <a:pt x="125605" y="0"/>
                </a:cubicBezTo>
                <a:cubicBezTo>
                  <a:pt x="194975" y="0"/>
                  <a:pt x="251211" y="56235"/>
                  <a:pt x="251211" y="125605"/>
                </a:cubicBezTo>
                <a:close/>
              </a:path>
            </a:pathLst>
          </a:cu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23" name="Freeform 22">
            <a:extLst>
              <a:ext uri="{FF2B5EF4-FFF2-40B4-BE49-F238E27FC236}">
                <a16:creationId xmlns:a16="http://schemas.microsoft.com/office/drawing/2014/main" id="{54765586-6CA8-C3FE-A40B-4232223B2A40}"/>
              </a:ext>
            </a:extLst>
          </p:cNvPr>
          <p:cNvSpPr/>
          <p:nvPr/>
        </p:nvSpPr>
        <p:spPr>
          <a:xfrm>
            <a:off x="320459" y="1810759"/>
            <a:ext cx="251210" cy="230276"/>
          </a:xfrm>
          <a:custGeom>
            <a:avLst/>
            <a:gdLst>
              <a:gd name="connsiteX0" fmla="*/ 0 w 251210"/>
              <a:gd name="connsiteY0" fmla="*/ 230277 h 230276"/>
              <a:gd name="connsiteX1" fmla="*/ 0 w 251210"/>
              <a:gd name="connsiteY1" fmla="*/ 125605 h 230276"/>
              <a:gd name="connsiteX2" fmla="*/ 125605 w 251210"/>
              <a:gd name="connsiteY2" fmla="*/ 0 h 230276"/>
              <a:gd name="connsiteX3" fmla="*/ 136073 w 251210"/>
              <a:gd name="connsiteY3" fmla="*/ 0 h 230276"/>
              <a:gd name="connsiteX4" fmla="*/ 251211 w 251210"/>
              <a:gd name="connsiteY4" fmla="*/ 115142 h 230276"/>
              <a:gd name="connsiteX5" fmla="*/ 251211 w 251210"/>
              <a:gd name="connsiteY5" fmla="*/ 115142 h 23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10" h="230276">
                <a:moveTo>
                  <a:pt x="0" y="230277"/>
                </a:moveTo>
                <a:lnTo>
                  <a:pt x="0" y="125605"/>
                </a:lnTo>
                <a:cubicBezTo>
                  <a:pt x="0" y="56236"/>
                  <a:pt x="56236" y="0"/>
                  <a:pt x="125605" y="0"/>
                </a:cubicBezTo>
                <a:lnTo>
                  <a:pt x="136073" y="0"/>
                </a:lnTo>
                <a:cubicBezTo>
                  <a:pt x="199662" y="0"/>
                  <a:pt x="251211" y="51549"/>
                  <a:pt x="251211" y="115142"/>
                </a:cubicBezTo>
                <a:lnTo>
                  <a:pt x="251211" y="115142"/>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24" name="Freeform 23">
            <a:extLst>
              <a:ext uri="{FF2B5EF4-FFF2-40B4-BE49-F238E27FC236}">
                <a16:creationId xmlns:a16="http://schemas.microsoft.com/office/drawing/2014/main" id="{02E4098D-0296-9542-1D99-02654CA479A5}"/>
              </a:ext>
            </a:extLst>
          </p:cNvPr>
          <p:cNvSpPr/>
          <p:nvPr/>
        </p:nvSpPr>
        <p:spPr>
          <a:xfrm>
            <a:off x="302874" y="2110537"/>
            <a:ext cx="247861" cy="66989"/>
          </a:xfrm>
          <a:custGeom>
            <a:avLst/>
            <a:gdLst>
              <a:gd name="connsiteX0" fmla="*/ 247861 w 247861"/>
              <a:gd name="connsiteY0" fmla="*/ 0 h 66989"/>
              <a:gd name="connsiteX1" fmla="*/ 0 w 247861"/>
              <a:gd name="connsiteY1" fmla="*/ 0 h 66989"/>
              <a:gd name="connsiteX2" fmla="*/ 66990 w 247861"/>
              <a:gd name="connsiteY2" fmla="*/ 66990 h 66989"/>
              <a:gd name="connsiteX3" fmla="*/ 247861 w 247861"/>
              <a:gd name="connsiteY3" fmla="*/ 66990 h 66989"/>
            </a:gdLst>
            <a:ahLst/>
            <a:cxnLst>
              <a:cxn ang="0">
                <a:pos x="connsiteX0" y="connsiteY0"/>
              </a:cxn>
              <a:cxn ang="0">
                <a:pos x="connsiteX1" y="connsiteY1"/>
              </a:cxn>
              <a:cxn ang="0">
                <a:pos x="connsiteX2" y="connsiteY2"/>
              </a:cxn>
              <a:cxn ang="0">
                <a:pos x="connsiteX3" y="connsiteY3"/>
              </a:cxn>
            </a:cxnLst>
            <a:rect l="l" t="t" r="r" b="b"/>
            <a:pathLst>
              <a:path w="247861" h="66989">
                <a:moveTo>
                  <a:pt x="247861" y="0"/>
                </a:moveTo>
                <a:lnTo>
                  <a:pt x="0" y="0"/>
                </a:lnTo>
                <a:moveTo>
                  <a:pt x="66990" y="66990"/>
                </a:moveTo>
                <a:lnTo>
                  <a:pt x="247861" y="66990"/>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25" name="Freeform 24">
            <a:extLst>
              <a:ext uri="{FF2B5EF4-FFF2-40B4-BE49-F238E27FC236}">
                <a16:creationId xmlns:a16="http://schemas.microsoft.com/office/drawing/2014/main" id="{20A12F19-8561-64E5-5A72-9E3CB46BC2DA}"/>
              </a:ext>
            </a:extLst>
          </p:cNvPr>
          <p:cNvSpPr/>
          <p:nvPr/>
        </p:nvSpPr>
        <p:spPr>
          <a:xfrm>
            <a:off x="885683" y="2110537"/>
            <a:ext cx="247861" cy="66989"/>
          </a:xfrm>
          <a:custGeom>
            <a:avLst/>
            <a:gdLst>
              <a:gd name="connsiteX0" fmla="*/ 0 w 247861"/>
              <a:gd name="connsiteY0" fmla="*/ 0 h 66989"/>
              <a:gd name="connsiteX1" fmla="*/ 247861 w 247861"/>
              <a:gd name="connsiteY1" fmla="*/ 0 h 66989"/>
              <a:gd name="connsiteX2" fmla="*/ 180872 w 247861"/>
              <a:gd name="connsiteY2" fmla="*/ 66990 h 66989"/>
              <a:gd name="connsiteX3" fmla="*/ 0 w 247861"/>
              <a:gd name="connsiteY3" fmla="*/ 66990 h 66989"/>
            </a:gdLst>
            <a:ahLst/>
            <a:cxnLst>
              <a:cxn ang="0">
                <a:pos x="connsiteX0" y="connsiteY0"/>
              </a:cxn>
              <a:cxn ang="0">
                <a:pos x="connsiteX1" y="connsiteY1"/>
              </a:cxn>
              <a:cxn ang="0">
                <a:pos x="connsiteX2" y="connsiteY2"/>
              </a:cxn>
              <a:cxn ang="0">
                <a:pos x="connsiteX3" y="connsiteY3"/>
              </a:cxn>
            </a:cxnLst>
            <a:rect l="l" t="t" r="r" b="b"/>
            <a:pathLst>
              <a:path w="247861" h="66989">
                <a:moveTo>
                  <a:pt x="0" y="0"/>
                </a:moveTo>
                <a:lnTo>
                  <a:pt x="247861" y="0"/>
                </a:lnTo>
                <a:moveTo>
                  <a:pt x="180872" y="66990"/>
                </a:moveTo>
                <a:lnTo>
                  <a:pt x="0" y="66990"/>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26" name="Freeform 25">
            <a:extLst>
              <a:ext uri="{FF2B5EF4-FFF2-40B4-BE49-F238E27FC236}">
                <a16:creationId xmlns:a16="http://schemas.microsoft.com/office/drawing/2014/main" id="{05BB698B-2FD2-A205-5E99-1A80E409FA04}"/>
              </a:ext>
            </a:extLst>
          </p:cNvPr>
          <p:cNvSpPr/>
          <p:nvPr/>
        </p:nvSpPr>
        <p:spPr>
          <a:xfrm>
            <a:off x="671316" y="2070344"/>
            <a:ext cx="93785" cy="147377"/>
          </a:xfrm>
          <a:custGeom>
            <a:avLst/>
            <a:gdLst>
              <a:gd name="connsiteX0" fmla="*/ 46893 w 93785"/>
              <a:gd name="connsiteY0" fmla="*/ 117232 h 147377"/>
              <a:gd name="connsiteX1" fmla="*/ 46893 w 93785"/>
              <a:gd name="connsiteY1" fmla="*/ 103164 h 147377"/>
              <a:gd name="connsiteX2" fmla="*/ 53572 w 93785"/>
              <a:gd name="connsiteY2" fmla="*/ 95983 h 147377"/>
              <a:gd name="connsiteX3" fmla="*/ 93785 w 93785"/>
              <a:gd name="connsiteY3" fmla="*/ 48232 h 147377"/>
              <a:gd name="connsiteX4" fmla="*/ 46893 w 93785"/>
              <a:gd name="connsiteY4" fmla="*/ 0 h 147377"/>
              <a:gd name="connsiteX5" fmla="*/ 0 w 93785"/>
              <a:gd name="connsiteY5" fmla="*/ 48232 h 147377"/>
              <a:gd name="connsiteX6" fmla="*/ 46893 w 93785"/>
              <a:gd name="connsiteY6" fmla="*/ 147377 h 147377"/>
              <a:gd name="connsiteX7" fmla="*/ 46893 w 93785"/>
              <a:gd name="connsiteY7" fmla="*/ 137329 h 1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785" h="147377">
                <a:moveTo>
                  <a:pt x="46893" y="117232"/>
                </a:moveTo>
                <a:lnTo>
                  <a:pt x="46893" y="103164"/>
                </a:lnTo>
                <a:cubicBezTo>
                  <a:pt x="46893" y="99466"/>
                  <a:pt x="49907" y="96519"/>
                  <a:pt x="53572" y="95983"/>
                </a:cubicBezTo>
                <a:cubicBezTo>
                  <a:pt x="76308" y="92647"/>
                  <a:pt x="93785" y="72536"/>
                  <a:pt x="93785" y="48232"/>
                </a:cubicBezTo>
                <a:cubicBezTo>
                  <a:pt x="93785" y="21597"/>
                  <a:pt x="72791" y="0"/>
                  <a:pt x="46893" y="0"/>
                </a:cubicBezTo>
                <a:cubicBezTo>
                  <a:pt x="20995" y="0"/>
                  <a:pt x="0" y="21597"/>
                  <a:pt x="0" y="48232"/>
                </a:cubicBezTo>
                <a:moveTo>
                  <a:pt x="46893" y="147377"/>
                </a:moveTo>
                <a:lnTo>
                  <a:pt x="46893" y="137329"/>
                </a:lnTo>
              </a:path>
            </a:pathLst>
          </a:custGeom>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8DFF"/>
              </a:solidFill>
              <a:effectLst/>
              <a:uLnTx/>
              <a:uFillTx/>
              <a:latin typeface="Calibri"/>
              <a:ea typeface="Calibri"/>
              <a:cs typeface="Arial"/>
            </a:endParaRPr>
          </a:p>
        </p:txBody>
      </p:sp>
      <p:sp>
        <p:nvSpPr>
          <p:cNvPr id="120" name="Title 2">
            <a:extLst>
              <a:ext uri="{FF2B5EF4-FFF2-40B4-BE49-F238E27FC236}">
                <a16:creationId xmlns:a16="http://schemas.microsoft.com/office/drawing/2014/main" id="{C6551BD5-C2A9-2DBF-96B0-B7F12E47AC4B}"/>
              </a:ext>
            </a:extLst>
          </p:cNvPr>
          <p:cNvSpPr txBox="1">
            <a:spLocks/>
          </p:cNvSpPr>
          <p:nvPr/>
        </p:nvSpPr>
        <p:spPr>
          <a:xfrm>
            <a:off x="85489" y="2385991"/>
            <a:ext cx="1211627" cy="363026"/>
          </a:xfrm>
          <a:prstGeom prst="rect">
            <a:avLst/>
          </a:prstGeom>
        </p:spPr>
        <p:txBody>
          <a:bodyPr vert="horz" lIns="0" tIns="0" rIns="0" bIns="0" rtlCol="0" anchor="t">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TEAMS</a:t>
            </a:r>
            <a:endParaRPr kumimoji="0" lang="en-UA" sz="14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37" name="Graphic 136">
            <a:extLst>
              <a:ext uri="{FF2B5EF4-FFF2-40B4-BE49-F238E27FC236}">
                <a16:creationId xmlns:a16="http://schemas.microsoft.com/office/drawing/2014/main" id="{249FB74D-741F-1564-67B8-CFEC3D4CE3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7689139" y="2810221"/>
            <a:ext cx="1538134" cy="526758"/>
          </a:xfrm>
          <a:prstGeom prst="rect">
            <a:avLst/>
          </a:prstGeom>
        </p:spPr>
      </p:pic>
      <p:sp>
        <p:nvSpPr>
          <p:cNvPr id="145" name="Rectangle 144">
            <a:extLst>
              <a:ext uri="{FF2B5EF4-FFF2-40B4-BE49-F238E27FC236}">
                <a16:creationId xmlns:a16="http://schemas.microsoft.com/office/drawing/2014/main" id="{878830E2-AB97-42DA-29C6-6948F81A1CF8}"/>
              </a:ext>
            </a:extLst>
          </p:cNvPr>
          <p:cNvSpPr/>
          <p:nvPr/>
        </p:nvSpPr>
        <p:spPr bwMode="auto">
          <a:xfrm>
            <a:off x="8908152" y="1568653"/>
            <a:ext cx="2726097" cy="2885163"/>
          </a:xfrm>
          <a:prstGeom prst="rect">
            <a:avLst/>
          </a:prstGeom>
          <a:solidFill>
            <a:schemeClr val="tx1">
              <a:lumMod val="85000"/>
              <a:lumOff val="15000"/>
              <a:alpha val="20000"/>
            </a:schemeClr>
          </a:solidFill>
          <a:ln>
            <a:solidFill>
              <a:schemeClr val="bg2">
                <a:lumMod val="50000"/>
                <a:alpha val="25259"/>
              </a:schemeClr>
            </a:solidFill>
            <a:prstDash val="dash"/>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A" sz="2400" b="0" i="0" u="none" strike="noStrike" kern="120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46" name="Title 2">
            <a:extLst>
              <a:ext uri="{FF2B5EF4-FFF2-40B4-BE49-F238E27FC236}">
                <a16:creationId xmlns:a16="http://schemas.microsoft.com/office/drawing/2014/main" id="{EF3C16D6-D82C-4CD8-2C59-EC67052EAA11}"/>
              </a:ext>
            </a:extLst>
          </p:cNvPr>
          <p:cNvSpPr txBox="1">
            <a:spLocks/>
          </p:cNvSpPr>
          <p:nvPr/>
        </p:nvSpPr>
        <p:spPr>
          <a:xfrm>
            <a:off x="9765049" y="2192174"/>
            <a:ext cx="1829695" cy="361335"/>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Organization wide adoption</a:t>
            </a:r>
          </a:p>
        </p:txBody>
      </p:sp>
      <p:pic>
        <p:nvPicPr>
          <p:cNvPr id="147" name="Graphic 146">
            <a:extLst>
              <a:ext uri="{FF2B5EF4-FFF2-40B4-BE49-F238E27FC236}">
                <a16:creationId xmlns:a16="http://schemas.microsoft.com/office/drawing/2014/main" id="{411A9CDC-9C4D-E7EE-D1F1-B6E06901B59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4434" y="2068041"/>
            <a:ext cx="609600" cy="609600"/>
          </a:xfrm>
          <a:prstGeom prst="rect">
            <a:avLst/>
          </a:prstGeom>
        </p:spPr>
      </p:pic>
      <p:sp>
        <p:nvSpPr>
          <p:cNvPr id="148" name="Title 2">
            <a:extLst>
              <a:ext uri="{FF2B5EF4-FFF2-40B4-BE49-F238E27FC236}">
                <a16:creationId xmlns:a16="http://schemas.microsoft.com/office/drawing/2014/main" id="{8549D5A9-ED12-BC1D-0A51-4F8BD84939C3}"/>
              </a:ext>
            </a:extLst>
          </p:cNvPr>
          <p:cNvSpPr txBox="1">
            <a:spLocks/>
          </p:cNvSpPr>
          <p:nvPr/>
        </p:nvSpPr>
        <p:spPr>
          <a:xfrm>
            <a:off x="9702827" y="2831270"/>
            <a:ext cx="1685259" cy="574224"/>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AI Copilots</a:t>
            </a:r>
          </a:p>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AI Agents</a:t>
            </a:r>
          </a:p>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AI Workflows</a:t>
            </a:r>
          </a:p>
        </p:txBody>
      </p:sp>
      <p:pic>
        <p:nvPicPr>
          <p:cNvPr id="149" name="Graphic 148">
            <a:extLst>
              <a:ext uri="{FF2B5EF4-FFF2-40B4-BE49-F238E27FC236}">
                <a16:creationId xmlns:a16="http://schemas.microsoft.com/office/drawing/2014/main" id="{CC5C6318-6734-8E4F-0F2F-4628082382B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943337" y="2819610"/>
            <a:ext cx="609600" cy="609600"/>
          </a:xfrm>
          <a:prstGeom prst="rect">
            <a:avLst/>
          </a:prstGeom>
        </p:spPr>
      </p:pic>
      <p:sp>
        <p:nvSpPr>
          <p:cNvPr id="175" name="Rectangle 174">
            <a:extLst>
              <a:ext uri="{FF2B5EF4-FFF2-40B4-BE49-F238E27FC236}">
                <a16:creationId xmlns:a16="http://schemas.microsoft.com/office/drawing/2014/main" id="{02EACF82-1112-AD51-1A8C-5AA3C345DC85}"/>
              </a:ext>
            </a:extLst>
          </p:cNvPr>
          <p:cNvSpPr/>
          <p:nvPr/>
        </p:nvSpPr>
        <p:spPr bwMode="auto">
          <a:xfrm>
            <a:off x="5310734" y="1577763"/>
            <a:ext cx="2726097" cy="2885163"/>
          </a:xfrm>
          <a:prstGeom prst="rect">
            <a:avLst/>
          </a:prstGeom>
          <a:solidFill>
            <a:schemeClr val="tx1">
              <a:lumMod val="85000"/>
              <a:lumOff val="15000"/>
              <a:alpha val="20000"/>
            </a:schemeClr>
          </a:solidFill>
          <a:ln>
            <a:solidFill>
              <a:schemeClr val="bg2">
                <a:lumMod val="50000"/>
                <a:alpha val="25259"/>
              </a:schemeClr>
            </a:solidFill>
            <a:prstDash val="dash"/>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A" sz="2400" b="0" i="0" u="none" strike="noStrike" kern="120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76" name="Title 2">
            <a:extLst>
              <a:ext uri="{FF2B5EF4-FFF2-40B4-BE49-F238E27FC236}">
                <a16:creationId xmlns:a16="http://schemas.microsoft.com/office/drawing/2014/main" id="{EE7A2C6E-359A-7927-F273-ECC1594BB57A}"/>
              </a:ext>
            </a:extLst>
          </p:cNvPr>
          <p:cNvSpPr txBox="1">
            <a:spLocks/>
          </p:cNvSpPr>
          <p:nvPr/>
        </p:nvSpPr>
        <p:spPr>
          <a:xfrm>
            <a:off x="6167631" y="2224147"/>
            <a:ext cx="1685259" cy="361335"/>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XX Additional Teams</a:t>
            </a:r>
          </a:p>
        </p:txBody>
      </p:sp>
      <p:pic>
        <p:nvPicPr>
          <p:cNvPr id="177" name="Graphic 176">
            <a:extLst>
              <a:ext uri="{FF2B5EF4-FFF2-40B4-BE49-F238E27FC236}">
                <a16:creationId xmlns:a16="http://schemas.microsoft.com/office/drawing/2014/main" id="{0DAC1C50-2030-2A71-69CC-7376905D3F0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367016" y="2100014"/>
            <a:ext cx="609600" cy="609600"/>
          </a:xfrm>
          <a:prstGeom prst="rect">
            <a:avLst/>
          </a:prstGeom>
        </p:spPr>
      </p:pic>
      <p:sp>
        <p:nvSpPr>
          <p:cNvPr id="178" name="Title 2">
            <a:extLst>
              <a:ext uri="{FF2B5EF4-FFF2-40B4-BE49-F238E27FC236}">
                <a16:creationId xmlns:a16="http://schemas.microsoft.com/office/drawing/2014/main" id="{05060FFF-B111-7B88-01D0-97468C463E88}"/>
              </a:ext>
            </a:extLst>
          </p:cNvPr>
          <p:cNvSpPr txBox="1">
            <a:spLocks/>
          </p:cNvSpPr>
          <p:nvPr/>
        </p:nvSpPr>
        <p:spPr>
          <a:xfrm>
            <a:off x="6125890" y="2874913"/>
            <a:ext cx="1685259" cy="574224"/>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AI Copilots</a:t>
            </a:r>
          </a:p>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AI Agents</a:t>
            </a:r>
          </a:p>
        </p:txBody>
      </p:sp>
      <p:pic>
        <p:nvPicPr>
          <p:cNvPr id="179" name="Graphic 178">
            <a:extLst>
              <a:ext uri="{FF2B5EF4-FFF2-40B4-BE49-F238E27FC236}">
                <a16:creationId xmlns:a16="http://schemas.microsoft.com/office/drawing/2014/main" id="{C2ED5987-B82F-B18D-1E2C-294832E3DFB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366400" y="2863253"/>
            <a:ext cx="609600" cy="609600"/>
          </a:xfrm>
          <a:prstGeom prst="rect">
            <a:avLst/>
          </a:prstGeom>
        </p:spPr>
      </p:pic>
      <p:sp>
        <p:nvSpPr>
          <p:cNvPr id="185" name="Rectangle 184">
            <a:extLst>
              <a:ext uri="{FF2B5EF4-FFF2-40B4-BE49-F238E27FC236}">
                <a16:creationId xmlns:a16="http://schemas.microsoft.com/office/drawing/2014/main" id="{7ADFB3DB-7057-FBB5-DA2E-7403B03D819A}"/>
              </a:ext>
            </a:extLst>
          </p:cNvPr>
          <p:cNvSpPr/>
          <p:nvPr/>
        </p:nvSpPr>
        <p:spPr bwMode="auto">
          <a:xfrm>
            <a:off x="1791421" y="1538251"/>
            <a:ext cx="2726097" cy="2922200"/>
          </a:xfrm>
          <a:prstGeom prst="rect">
            <a:avLst/>
          </a:prstGeom>
          <a:solidFill>
            <a:schemeClr val="tx1">
              <a:lumMod val="85000"/>
              <a:lumOff val="15000"/>
              <a:alpha val="20000"/>
            </a:schemeClr>
          </a:solidFill>
          <a:ln>
            <a:solidFill>
              <a:schemeClr val="bg2">
                <a:lumMod val="50000"/>
                <a:alpha val="25259"/>
              </a:schemeClr>
            </a:solidFill>
            <a:prstDash val="dash"/>
          </a:ln>
          <a:effectLst/>
        </p:spPr>
        <p:txBody>
          <a:bodyPr wrap="none"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A" sz="2400" b="0" i="0" u="none" strike="noStrike" kern="120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86" name="Title 2">
            <a:extLst>
              <a:ext uri="{FF2B5EF4-FFF2-40B4-BE49-F238E27FC236}">
                <a16:creationId xmlns:a16="http://schemas.microsoft.com/office/drawing/2014/main" id="{B53AE27F-58F9-CB26-DEE1-D2798E27F4F9}"/>
              </a:ext>
            </a:extLst>
          </p:cNvPr>
          <p:cNvSpPr txBox="1">
            <a:spLocks/>
          </p:cNvSpPr>
          <p:nvPr/>
        </p:nvSpPr>
        <p:spPr>
          <a:xfrm>
            <a:off x="2648318" y="2184635"/>
            <a:ext cx="1685259" cy="361335"/>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Up to 10 Teams</a:t>
            </a:r>
          </a:p>
        </p:txBody>
      </p:sp>
      <p:pic>
        <p:nvPicPr>
          <p:cNvPr id="187" name="Graphic 186">
            <a:extLst>
              <a:ext uri="{FF2B5EF4-FFF2-40B4-BE49-F238E27FC236}">
                <a16:creationId xmlns:a16="http://schemas.microsoft.com/office/drawing/2014/main" id="{E3446A1D-1592-E147-8739-968402F0037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47703" y="2060502"/>
            <a:ext cx="609600" cy="609600"/>
          </a:xfrm>
          <a:prstGeom prst="rect">
            <a:avLst/>
          </a:prstGeom>
        </p:spPr>
      </p:pic>
      <p:sp>
        <p:nvSpPr>
          <p:cNvPr id="188" name="Title 2">
            <a:extLst>
              <a:ext uri="{FF2B5EF4-FFF2-40B4-BE49-F238E27FC236}">
                <a16:creationId xmlns:a16="http://schemas.microsoft.com/office/drawing/2014/main" id="{0AF88013-C586-6085-80EE-987273434DF0}"/>
              </a:ext>
            </a:extLst>
          </p:cNvPr>
          <p:cNvSpPr txBox="1">
            <a:spLocks/>
          </p:cNvSpPr>
          <p:nvPr/>
        </p:nvSpPr>
        <p:spPr>
          <a:xfrm>
            <a:off x="2593545" y="2862097"/>
            <a:ext cx="1685259" cy="574224"/>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AI Copilots</a:t>
            </a:r>
          </a:p>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AI Agents</a:t>
            </a:r>
          </a:p>
        </p:txBody>
      </p:sp>
      <p:pic>
        <p:nvPicPr>
          <p:cNvPr id="189" name="Graphic 188">
            <a:extLst>
              <a:ext uri="{FF2B5EF4-FFF2-40B4-BE49-F238E27FC236}">
                <a16:creationId xmlns:a16="http://schemas.microsoft.com/office/drawing/2014/main" id="{1FEDA4C6-57B3-523A-4166-169D31617EC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834055" y="2850437"/>
            <a:ext cx="609600" cy="609600"/>
          </a:xfrm>
          <a:prstGeom prst="rect">
            <a:avLst/>
          </a:prstGeom>
        </p:spPr>
      </p:pic>
      <p:pic>
        <p:nvPicPr>
          <p:cNvPr id="195" name="Graphic 194" descr="Research outline">
            <a:extLst>
              <a:ext uri="{FF2B5EF4-FFF2-40B4-BE49-F238E27FC236}">
                <a16:creationId xmlns:a16="http://schemas.microsoft.com/office/drawing/2014/main" id="{172531AC-DCA4-FDE0-952E-43701C6EDC0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99403" y="5473487"/>
            <a:ext cx="365760" cy="365760"/>
          </a:xfrm>
          <a:prstGeom prst="rect">
            <a:avLst/>
          </a:prstGeom>
        </p:spPr>
      </p:pic>
      <p:sp>
        <p:nvSpPr>
          <p:cNvPr id="196" name="Title 2">
            <a:extLst>
              <a:ext uri="{FF2B5EF4-FFF2-40B4-BE49-F238E27FC236}">
                <a16:creationId xmlns:a16="http://schemas.microsoft.com/office/drawing/2014/main" id="{20BD07AA-3245-67D9-4020-D04C8531C11A}"/>
              </a:ext>
            </a:extLst>
          </p:cNvPr>
          <p:cNvSpPr txBox="1">
            <a:spLocks/>
          </p:cNvSpPr>
          <p:nvPr/>
        </p:nvSpPr>
        <p:spPr>
          <a:xfrm>
            <a:off x="9395057" y="5401193"/>
            <a:ext cx="2042221" cy="510349"/>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ROI Analysis</a:t>
            </a:r>
          </a:p>
        </p:txBody>
      </p:sp>
      <p:pic>
        <p:nvPicPr>
          <p:cNvPr id="4" name="Graphic 3">
            <a:extLst>
              <a:ext uri="{FF2B5EF4-FFF2-40B4-BE49-F238E27FC236}">
                <a16:creationId xmlns:a16="http://schemas.microsoft.com/office/drawing/2014/main" id="{07ED8B6D-1B28-505D-E73E-85439DFD3A2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956809" y="3785296"/>
            <a:ext cx="364092" cy="364092"/>
          </a:xfrm>
          <a:prstGeom prst="rect">
            <a:avLst/>
          </a:prstGeom>
        </p:spPr>
      </p:pic>
      <p:sp>
        <p:nvSpPr>
          <p:cNvPr id="5" name="Title 2">
            <a:extLst>
              <a:ext uri="{FF2B5EF4-FFF2-40B4-BE49-F238E27FC236}">
                <a16:creationId xmlns:a16="http://schemas.microsoft.com/office/drawing/2014/main" id="{98388BCA-B8A2-D1A8-424C-47D4E3B83689}"/>
              </a:ext>
            </a:extLst>
          </p:cNvPr>
          <p:cNvSpPr txBox="1">
            <a:spLocks/>
          </p:cNvSpPr>
          <p:nvPr/>
        </p:nvSpPr>
        <p:spPr>
          <a:xfrm>
            <a:off x="2517528" y="3680230"/>
            <a:ext cx="1685259" cy="574224"/>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Up to 5 use cases</a:t>
            </a:r>
          </a:p>
        </p:txBody>
      </p:sp>
      <p:pic>
        <p:nvPicPr>
          <p:cNvPr id="6" name="Graphic 5">
            <a:extLst>
              <a:ext uri="{FF2B5EF4-FFF2-40B4-BE49-F238E27FC236}">
                <a16:creationId xmlns:a16="http://schemas.microsoft.com/office/drawing/2014/main" id="{B3CF7F93-BFBD-6643-57F5-254E9635DBD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10729" y="3751821"/>
            <a:ext cx="364092" cy="364092"/>
          </a:xfrm>
          <a:prstGeom prst="rect">
            <a:avLst/>
          </a:prstGeom>
        </p:spPr>
      </p:pic>
      <p:sp>
        <p:nvSpPr>
          <p:cNvPr id="7" name="Title 2">
            <a:extLst>
              <a:ext uri="{FF2B5EF4-FFF2-40B4-BE49-F238E27FC236}">
                <a16:creationId xmlns:a16="http://schemas.microsoft.com/office/drawing/2014/main" id="{4BF2CAA3-78FF-262F-E2B6-B138EC769584}"/>
              </a:ext>
            </a:extLst>
          </p:cNvPr>
          <p:cNvSpPr txBox="1">
            <a:spLocks/>
          </p:cNvSpPr>
          <p:nvPr/>
        </p:nvSpPr>
        <p:spPr>
          <a:xfrm>
            <a:off x="6071448" y="3646755"/>
            <a:ext cx="1685259" cy="574224"/>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Up to 10 Use Cases</a:t>
            </a:r>
          </a:p>
        </p:txBody>
      </p:sp>
      <p:pic>
        <p:nvPicPr>
          <p:cNvPr id="8" name="Graphic 7">
            <a:extLst>
              <a:ext uri="{FF2B5EF4-FFF2-40B4-BE49-F238E27FC236}">
                <a16:creationId xmlns:a16="http://schemas.microsoft.com/office/drawing/2014/main" id="{F72AC4A7-94E7-BE9D-713C-0FB55D1C695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064649" y="3718346"/>
            <a:ext cx="364092" cy="364092"/>
          </a:xfrm>
          <a:prstGeom prst="rect">
            <a:avLst/>
          </a:prstGeom>
        </p:spPr>
      </p:pic>
      <p:sp>
        <p:nvSpPr>
          <p:cNvPr id="9" name="Title 2">
            <a:extLst>
              <a:ext uri="{FF2B5EF4-FFF2-40B4-BE49-F238E27FC236}">
                <a16:creationId xmlns:a16="http://schemas.microsoft.com/office/drawing/2014/main" id="{6A15BCE4-783B-6301-E7AE-6377B58648CD}"/>
              </a:ext>
            </a:extLst>
          </p:cNvPr>
          <p:cNvSpPr txBox="1">
            <a:spLocks/>
          </p:cNvSpPr>
          <p:nvPr/>
        </p:nvSpPr>
        <p:spPr>
          <a:xfrm>
            <a:off x="9674472" y="3613280"/>
            <a:ext cx="1636155" cy="574224"/>
          </a:xfrm>
          <a:prstGeom prst="rect">
            <a:avLst/>
          </a:prstGeom>
        </p:spPr>
        <p:txBody>
          <a:bodyPr vert="horz" lIns="0" tIns="0" rIns="0" bIns="0" rtlCol="0" anchor="ctr">
            <a:noAutofit/>
          </a:bodyPr>
          <a:lstStyle>
            <a:lvl1pPr algn="l" defTabSz="914377" rtl="0" eaLnBrk="1" latinLnBrk="0" hangingPunct="1">
              <a:lnSpc>
                <a:spcPct val="100000"/>
              </a:lnSpc>
              <a:spcBef>
                <a:spcPct val="0"/>
              </a:spcBef>
              <a:buNone/>
              <a:defRPr sz="2200" b="1" i="0" kern="1200">
                <a:solidFill>
                  <a:schemeClr val="tx1"/>
                </a:solidFill>
                <a:latin typeface="+mn-lt"/>
                <a:ea typeface="Calibri" panose="020F0502020204030204" pitchFamily="34" charset="0"/>
                <a:cs typeface="Calibri" panose="020F0502020204030204" pitchFamily="34" charset="0"/>
              </a:defRPr>
            </a:lvl1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All available Use Cases</a:t>
            </a:r>
          </a:p>
        </p:txBody>
      </p:sp>
    </p:spTree>
    <p:extLst>
      <p:ext uri="{BB962C8B-B14F-4D97-AF65-F5344CB8AC3E}">
        <p14:creationId xmlns:p14="http://schemas.microsoft.com/office/powerpoint/2010/main" val="29799356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59" grpId="0"/>
      <p:bldP spid="67" grpId="0"/>
      <p:bldP spid="69" grpId="0"/>
      <p:bldP spid="70" grpId="0"/>
      <p:bldP spid="71" grpId="0"/>
      <p:bldP spid="72" grpId="0"/>
      <p:bldP spid="74" grpId="0"/>
      <p:bldP spid="145" grpId="0" animBg="1"/>
      <p:bldP spid="146" grpId="0"/>
      <p:bldP spid="148" grpId="0"/>
      <p:bldP spid="175" grpId="0" animBg="1"/>
      <p:bldP spid="176" grpId="0"/>
      <p:bldP spid="178" grpId="0"/>
      <p:bldP spid="185" grpId="0" animBg="1"/>
      <p:bldP spid="186" grpId="0"/>
      <p:bldP spid="188" grpId="0"/>
      <p:bldP spid="5" grpId="0"/>
      <p:bldP spid="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03977AF-7DD6-689F-ABBE-F4E3B78958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CAC1A-A2A1-4C33-DFD9-0C11F03FAAFF}"/>
              </a:ext>
            </a:extLst>
          </p:cNvPr>
          <p:cNvSpPr>
            <a:spLocks noGrp="1"/>
          </p:cNvSpPr>
          <p:nvPr>
            <p:ph type="title"/>
          </p:nvPr>
        </p:nvSpPr>
        <p:spPr>
          <a:xfrm>
            <a:off x="642251" y="1718114"/>
            <a:ext cx="11152717" cy="2439129"/>
          </a:xfrm>
        </p:spPr>
        <p:txBody>
          <a:bodyPr/>
          <a:lstStyle/>
          <a:p>
            <a:pPr>
              <a:lnSpc>
                <a:spcPct val="110000"/>
              </a:lnSpc>
              <a:spcBef>
                <a:spcPts val="600"/>
              </a:spcBef>
              <a:spcAft>
                <a:spcPct val="0"/>
              </a:spcAft>
            </a:pPr>
            <a:r>
              <a:rPr lang="en-US">
                <a:latin typeface="Calibri"/>
                <a:ea typeface="Calibri"/>
                <a:cs typeface="Calibri"/>
              </a:rPr>
              <a:t>How to Sell </a:t>
            </a:r>
            <a:r>
              <a:rPr lang="en-US">
                <a:solidFill>
                  <a:srgbClr val="FFFFFF"/>
                </a:solidFill>
                <a:latin typeface="Calibri"/>
                <a:ea typeface="Calibri"/>
                <a:cs typeface="Calibri"/>
              </a:rPr>
              <a:t>AI/Run</a:t>
            </a:r>
            <a:br>
              <a:rPr lang="en-US" sz="2000">
                <a:solidFill>
                  <a:srgbClr val="FFFFFF"/>
                </a:solidFill>
                <a:latin typeface="Calibri"/>
                <a:ea typeface="Calibri"/>
                <a:cs typeface="Calibri"/>
              </a:rPr>
            </a:br>
            <a:endParaRPr lang="en-US" sz="2800">
              <a:solidFill>
                <a:srgbClr val="000000"/>
              </a:solidFill>
              <a:latin typeface="Calibri"/>
              <a:ea typeface="Calibri"/>
              <a:cs typeface="Calibri"/>
            </a:endParaRPr>
          </a:p>
          <a:p>
            <a:pPr>
              <a:lnSpc>
                <a:spcPct val="110000"/>
              </a:lnSpc>
              <a:spcBef>
                <a:spcPts val="600"/>
              </a:spcBef>
              <a:spcAft>
                <a:spcPct val="0"/>
              </a:spcAft>
            </a:pPr>
            <a:r>
              <a:rPr lang="en-GB" sz="2800">
                <a:solidFill>
                  <a:srgbClr val="F3F4F6"/>
                </a:solidFill>
                <a:latin typeface="Calibri"/>
                <a:ea typeface="Calibri"/>
                <a:cs typeface="Calibri"/>
              </a:rPr>
              <a:t>Strategies to identify opportunities and pitch effectively</a:t>
            </a:r>
            <a:endParaRPr lang="en-US" sz="2800">
              <a:solidFill>
                <a:srgbClr val="F3F4F6"/>
              </a:solidFill>
              <a:latin typeface="Calibri"/>
              <a:cs typeface="Calibri"/>
            </a:endParaRPr>
          </a:p>
          <a:p>
            <a:pPr>
              <a:lnSpc>
                <a:spcPct val="110000"/>
              </a:lnSpc>
              <a:spcBef>
                <a:spcPts val="600"/>
              </a:spcBef>
              <a:spcAft>
                <a:spcPct val="0"/>
              </a:spcAft>
            </a:pPr>
            <a:endParaRPr lang="en-US" sz="2000">
              <a:latin typeface="Calibri"/>
              <a:ea typeface="Calibri"/>
              <a:cs typeface="Calibri"/>
            </a:endParaRPr>
          </a:p>
        </p:txBody>
      </p:sp>
      <p:sp>
        <p:nvSpPr>
          <p:cNvPr id="4" name="Text Placeholder 14">
            <a:extLst>
              <a:ext uri="{FF2B5EF4-FFF2-40B4-BE49-F238E27FC236}">
                <a16:creationId xmlns:a16="http://schemas.microsoft.com/office/drawing/2014/main" id="{2485C783-C75B-FBE8-763F-5F97E4C6973E}"/>
              </a:ext>
            </a:extLst>
          </p:cNvPr>
          <p:cNvSpPr>
            <a:spLocks noGrp="1"/>
          </p:cNvSpPr>
          <p:nvPr>
            <p:ph type="body" sz="quarter" idx="10"/>
          </p:nvPr>
        </p:nvSpPr>
        <p:spPr>
          <a:xfrm>
            <a:off x="642307" y="769557"/>
            <a:ext cx="581070" cy="322263"/>
          </a:xfrm>
        </p:spPr>
        <p:txBody>
          <a:bodyPr/>
          <a:lstStyle/>
          <a:p>
            <a:r>
              <a:rPr lang="en-GE">
                <a:solidFill>
                  <a:schemeClr val="accent2"/>
                </a:solidFill>
                <a:ea typeface="Calibri"/>
                <a:cs typeface="Calibri"/>
              </a:rPr>
              <a:t>04</a:t>
            </a:r>
            <a:endParaRPr lang="en-GE" b="1">
              <a:solidFill>
                <a:schemeClr val="accent2"/>
              </a:solidFill>
            </a:endParaRPr>
          </a:p>
        </p:txBody>
      </p:sp>
      <p:grpSp>
        <p:nvGrpSpPr>
          <p:cNvPr id="3" name="Group 2">
            <a:extLst>
              <a:ext uri="{FF2B5EF4-FFF2-40B4-BE49-F238E27FC236}">
                <a16:creationId xmlns:a16="http://schemas.microsoft.com/office/drawing/2014/main" id="{0B172B7D-58B7-AA63-5F9A-BD111E0F5C95}"/>
              </a:ext>
            </a:extLst>
          </p:cNvPr>
          <p:cNvGrpSpPr/>
          <p:nvPr/>
        </p:nvGrpSpPr>
        <p:grpSpPr>
          <a:xfrm>
            <a:off x="1136124" y="6341080"/>
            <a:ext cx="1112275" cy="368855"/>
            <a:chOff x="1136124" y="6341080"/>
            <a:chExt cx="1112275" cy="368855"/>
          </a:xfrm>
        </p:grpSpPr>
        <p:pic>
          <p:nvPicPr>
            <p:cNvPr id="5" name="Graphic 4">
              <a:extLst>
                <a:ext uri="{FF2B5EF4-FFF2-40B4-BE49-F238E27FC236}">
                  <a16:creationId xmlns:a16="http://schemas.microsoft.com/office/drawing/2014/main" id="{E4F7E578-D2C0-EAA8-3B3F-85C673F24A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9666" y="6341080"/>
              <a:ext cx="1068733" cy="368855"/>
            </a:xfrm>
            <a:prstGeom prst="rect">
              <a:avLst/>
            </a:prstGeom>
          </p:spPr>
        </p:pic>
        <p:cxnSp>
          <p:nvCxnSpPr>
            <p:cNvPr id="6" name="Straight Connector 5">
              <a:extLst>
                <a:ext uri="{FF2B5EF4-FFF2-40B4-BE49-F238E27FC236}">
                  <a16:creationId xmlns:a16="http://schemas.microsoft.com/office/drawing/2014/main" id="{453DEC68-28E0-F52F-CBDA-CC9E51656B25}"/>
                </a:ext>
              </a:extLst>
            </p:cNvPr>
            <p:cNvCxnSpPr>
              <a:cxnSpLocks/>
            </p:cNvCxnSpPr>
            <p:nvPr/>
          </p:nvCxnSpPr>
          <p:spPr>
            <a:xfrm>
              <a:off x="1136124" y="6433457"/>
              <a:ext cx="0" cy="174172"/>
            </a:xfrm>
            <a:prstGeom prst="line">
              <a:avLst/>
            </a:prstGeom>
            <a:ln w="63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663291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388821-A0DE-AD0D-5B4F-7592DEC57F8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9B306ED-6093-1FD3-C6B2-26324B7E32C7}"/>
              </a:ext>
            </a:extLst>
          </p:cNvPr>
          <p:cNvSpPr>
            <a:spLocks noChangeAspect="1"/>
          </p:cNvSpPr>
          <p:nvPr/>
        </p:nvSpPr>
        <p:spPr bwMode="auto">
          <a:xfrm>
            <a:off x="452842" y="1285375"/>
            <a:ext cx="503999" cy="503999"/>
          </a:xfrm>
          <a:prstGeom prst="rect">
            <a:avLst/>
          </a:prstGeom>
          <a:solidFill>
            <a:schemeClr val="accent1"/>
          </a:solidFill>
          <a:ln w="15875">
            <a:gradFill>
              <a:gsLst>
                <a:gs pos="0">
                  <a:schemeClr val="accent2"/>
                </a:gs>
                <a:gs pos="74000">
                  <a:schemeClr val="accent2">
                    <a:lumMod val="75000"/>
                  </a:schemeClr>
                </a:gs>
                <a:gs pos="100000">
                  <a:schemeClr val="accent4"/>
                </a:gs>
              </a:gsLst>
              <a:lin ang="4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9" name="Graphic 56">
            <a:extLst>
              <a:ext uri="{FF2B5EF4-FFF2-40B4-BE49-F238E27FC236}">
                <a16:creationId xmlns:a16="http://schemas.microsoft.com/office/drawing/2014/main" id="{A570067A-F0C5-9E41-B07D-8E7224F44C7B}"/>
              </a:ext>
            </a:extLst>
          </p:cNvPr>
          <p:cNvSpPr>
            <a:spLocks noChangeAspect="1"/>
          </p:cNvSpPr>
          <p:nvPr/>
        </p:nvSpPr>
        <p:spPr>
          <a:xfrm>
            <a:off x="563643" y="1361351"/>
            <a:ext cx="282397" cy="352047"/>
          </a:xfrm>
          <a:custGeom>
            <a:avLst/>
            <a:gdLst>
              <a:gd name="connsiteX0" fmla="*/ 206419 w 525059"/>
              <a:gd name="connsiteY0" fmla="*/ 270510 h 654558"/>
              <a:gd name="connsiteX1" fmla="*/ 341674 w 525059"/>
              <a:gd name="connsiteY1" fmla="*/ 135255 h 654558"/>
              <a:gd name="connsiteX2" fmla="*/ 206419 w 525059"/>
              <a:gd name="connsiteY2" fmla="*/ 0 h 654558"/>
              <a:gd name="connsiteX3" fmla="*/ 71164 w 525059"/>
              <a:gd name="connsiteY3" fmla="*/ 135255 h 654558"/>
              <a:gd name="connsiteX4" fmla="*/ 206419 w 525059"/>
              <a:gd name="connsiteY4" fmla="*/ 270510 h 654558"/>
              <a:gd name="connsiteX5" fmla="*/ 206419 w 525059"/>
              <a:gd name="connsiteY5" fmla="*/ 13430 h 654558"/>
              <a:gd name="connsiteX6" fmla="*/ 328339 w 525059"/>
              <a:gd name="connsiteY6" fmla="*/ 135350 h 654558"/>
              <a:gd name="connsiteX7" fmla="*/ 206419 w 525059"/>
              <a:gd name="connsiteY7" fmla="*/ 257270 h 654558"/>
              <a:gd name="connsiteX8" fmla="*/ 84499 w 525059"/>
              <a:gd name="connsiteY8" fmla="*/ 135350 h 654558"/>
              <a:gd name="connsiteX9" fmla="*/ 206419 w 525059"/>
              <a:gd name="connsiteY9" fmla="*/ 13430 h 654558"/>
              <a:gd name="connsiteX10" fmla="*/ 285000 w 525059"/>
              <a:gd name="connsiteY10" fmla="*/ 579120 h 654558"/>
              <a:gd name="connsiteX11" fmla="*/ 270141 w 525059"/>
              <a:gd name="connsiteY11" fmla="*/ 580930 h 654558"/>
              <a:gd name="connsiteX12" fmla="*/ 264235 w 525059"/>
              <a:gd name="connsiteY12" fmla="*/ 588264 h 654558"/>
              <a:gd name="connsiteX13" fmla="*/ 270903 w 525059"/>
              <a:gd name="connsiteY13" fmla="*/ 594265 h 654558"/>
              <a:gd name="connsiteX14" fmla="*/ 271570 w 525059"/>
              <a:gd name="connsiteY14" fmla="*/ 594265 h 654558"/>
              <a:gd name="connsiteX15" fmla="*/ 286810 w 525059"/>
              <a:gd name="connsiteY15" fmla="*/ 592455 h 654558"/>
              <a:gd name="connsiteX16" fmla="*/ 292525 w 525059"/>
              <a:gd name="connsiteY16" fmla="*/ 584930 h 654558"/>
              <a:gd name="connsiteX17" fmla="*/ 285000 w 525059"/>
              <a:gd name="connsiteY17" fmla="*/ 579215 h 654558"/>
              <a:gd name="connsiteX18" fmla="*/ 107359 w 525059"/>
              <a:gd name="connsiteY18" fmla="*/ 462629 h 654558"/>
              <a:gd name="connsiteX19" fmla="*/ 102025 w 525059"/>
              <a:gd name="connsiteY19" fmla="*/ 470440 h 654558"/>
              <a:gd name="connsiteX20" fmla="*/ 108597 w 525059"/>
              <a:gd name="connsiteY20" fmla="*/ 475869 h 654558"/>
              <a:gd name="connsiteX21" fmla="*/ 109835 w 525059"/>
              <a:gd name="connsiteY21" fmla="*/ 475774 h 654558"/>
              <a:gd name="connsiteX22" fmla="*/ 140410 w 525059"/>
              <a:gd name="connsiteY22" fmla="*/ 471107 h 654558"/>
              <a:gd name="connsiteX23" fmla="*/ 146221 w 525059"/>
              <a:gd name="connsiteY23" fmla="*/ 463677 h 654558"/>
              <a:gd name="connsiteX24" fmla="*/ 138791 w 525059"/>
              <a:gd name="connsiteY24" fmla="*/ 457867 h 654558"/>
              <a:gd name="connsiteX25" fmla="*/ 107359 w 525059"/>
              <a:gd name="connsiteY25" fmla="*/ 462629 h 654558"/>
              <a:gd name="connsiteX26" fmla="*/ 201942 w 525059"/>
              <a:gd name="connsiteY26" fmla="*/ 453866 h 654558"/>
              <a:gd name="connsiteX27" fmla="*/ 170319 w 525059"/>
              <a:gd name="connsiteY27" fmla="*/ 455009 h 654558"/>
              <a:gd name="connsiteX28" fmla="*/ 164032 w 525059"/>
              <a:gd name="connsiteY28" fmla="*/ 462058 h 654558"/>
              <a:gd name="connsiteX29" fmla="*/ 170700 w 525059"/>
              <a:gd name="connsiteY29" fmla="*/ 468344 h 654558"/>
              <a:gd name="connsiteX30" fmla="*/ 171081 w 525059"/>
              <a:gd name="connsiteY30" fmla="*/ 468344 h 654558"/>
              <a:gd name="connsiteX31" fmla="*/ 202037 w 525059"/>
              <a:gd name="connsiteY31" fmla="*/ 467201 h 654558"/>
              <a:gd name="connsiteX32" fmla="*/ 208609 w 525059"/>
              <a:gd name="connsiteY32" fmla="*/ 460439 h 654558"/>
              <a:gd name="connsiteX33" fmla="*/ 201942 w 525059"/>
              <a:gd name="connsiteY33" fmla="*/ 453866 h 654558"/>
              <a:gd name="connsiteX34" fmla="*/ 201942 w 525059"/>
              <a:gd name="connsiteY34" fmla="*/ 453866 h 654558"/>
              <a:gd name="connsiteX35" fmla="*/ 76307 w 525059"/>
              <a:gd name="connsiteY35" fmla="*/ 469773 h 654558"/>
              <a:gd name="connsiteX36" fmla="*/ 45827 w 525059"/>
              <a:gd name="connsiteY36" fmla="*/ 480251 h 654558"/>
              <a:gd name="connsiteX37" fmla="*/ 42303 w 525059"/>
              <a:gd name="connsiteY37" fmla="*/ 489014 h 654558"/>
              <a:gd name="connsiteX38" fmla="*/ 48399 w 525059"/>
              <a:gd name="connsiteY38" fmla="*/ 493014 h 654558"/>
              <a:gd name="connsiteX39" fmla="*/ 51066 w 525059"/>
              <a:gd name="connsiteY39" fmla="*/ 492443 h 654558"/>
              <a:gd name="connsiteX40" fmla="*/ 79831 w 525059"/>
              <a:gd name="connsiteY40" fmla="*/ 482537 h 654558"/>
              <a:gd name="connsiteX41" fmla="*/ 84499 w 525059"/>
              <a:gd name="connsiteY41" fmla="*/ 474345 h 654558"/>
              <a:gd name="connsiteX42" fmla="*/ 76307 w 525059"/>
              <a:gd name="connsiteY42" fmla="*/ 469678 h 654558"/>
              <a:gd name="connsiteX43" fmla="*/ 25729 w 525059"/>
              <a:gd name="connsiteY43" fmla="*/ 507206 h 654558"/>
              <a:gd name="connsiteX44" fmla="*/ 26587 w 525059"/>
              <a:gd name="connsiteY44" fmla="*/ 497777 h 654558"/>
              <a:gd name="connsiteX45" fmla="*/ 17157 w 525059"/>
              <a:gd name="connsiteY45" fmla="*/ 496919 h 654558"/>
              <a:gd name="connsiteX46" fmla="*/ 14014 w 525059"/>
              <a:gd name="connsiteY46" fmla="*/ 499967 h 654558"/>
              <a:gd name="connsiteX47" fmla="*/ 62591 w 525059"/>
              <a:gd name="connsiteY47" fmla="*/ 386620 h 654558"/>
              <a:gd name="connsiteX48" fmla="*/ 208800 w 525059"/>
              <a:gd name="connsiteY48" fmla="*/ 328422 h 654558"/>
              <a:gd name="connsiteX49" fmla="*/ 342245 w 525059"/>
              <a:gd name="connsiteY49" fmla="*/ 376428 h 654558"/>
              <a:gd name="connsiteX50" fmla="*/ 351675 w 525059"/>
              <a:gd name="connsiteY50" fmla="*/ 376238 h 654558"/>
              <a:gd name="connsiteX51" fmla="*/ 351484 w 525059"/>
              <a:gd name="connsiteY51" fmla="*/ 366808 h 654558"/>
              <a:gd name="connsiteX52" fmla="*/ 208705 w 525059"/>
              <a:gd name="connsiteY52" fmla="*/ 315087 h 654558"/>
              <a:gd name="connsiteX53" fmla="*/ 52590 w 525059"/>
              <a:gd name="connsiteY53" fmla="*/ 377571 h 654558"/>
              <a:gd name="connsiteX54" fmla="*/ 583 w 525059"/>
              <a:gd name="connsiteY54" fmla="*/ 526161 h 654558"/>
              <a:gd name="connsiteX55" fmla="*/ 1250 w 525059"/>
              <a:gd name="connsiteY55" fmla="*/ 528638 h 654558"/>
              <a:gd name="connsiteX56" fmla="*/ 1250 w 525059"/>
              <a:gd name="connsiteY56" fmla="*/ 529590 h 654558"/>
              <a:gd name="connsiteX57" fmla="*/ 7822 w 525059"/>
              <a:gd name="connsiteY57" fmla="*/ 535305 h 654558"/>
              <a:gd name="connsiteX58" fmla="*/ 8775 w 525059"/>
              <a:gd name="connsiteY58" fmla="*/ 535305 h 654558"/>
              <a:gd name="connsiteX59" fmla="*/ 14395 w 525059"/>
              <a:gd name="connsiteY59" fmla="*/ 527780 h 654558"/>
              <a:gd name="connsiteX60" fmla="*/ 14204 w 525059"/>
              <a:gd name="connsiteY60" fmla="*/ 525685 h 654558"/>
              <a:gd name="connsiteX61" fmla="*/ 25348 w 525059"/>
              <a:gd name="connsiteY61" fmla="*/ 507206 h 654558"/>
              <a:gd name="connsiteX62" fmla="*/ 115836 w 525059"/>
              <a:gd name="connsiteY62" fmla="*/ 576548 h 654558"/>
              <a:gd name="connsiteX63" fmla="*/ 85737 w 525059"/>
              <a:gd name="connsiteY63" fmla="*/ 570167 h 654558"/>
              <a:gd name="connsiteX64" fmla="*/ 77641 w 525059"/>
              <a:gd name="connsiteY64" fmla="*/ 574929 h 654558"/>
              <a:gd name="connsiteX65" fmla="*/ 82403 w 525059"/>
              <a:gd name="connsiteY65" fmla="*/ 583025 h 654558"/>
              <a:gd name="connsiteX66" fmla="*/ 113550 w 525059"/>
              <a:gd name="connsiteY66" fmla="*/ 589598 h 654558"/>
              <a:gd name="connsiteX67" fmla="*/ 114693 w 525059"/>
              <a:gd name="connsiteY67" fmla="*/ 589693 h 654558"/>
              <a:gd name="connsiteX68" fmla="*/ 121265 w 525059"/>
              <a:gd name="connsiteY68" fmla="*/ 584168 h 654558"/>
              <a:gd name="connsiteX69" fmla="*/ 115836 w 525059"/>
              <a:gd name="connsiteY69" fmla="*/ 576453 h 654558"/>
              <a:gd name="connsiteX70" fmla="*/ 239280 w 525059"/>
              <a:gd name="connsiteY70" fmla="*/ 583216 h 654558"/>
              <a:gd name="connsiteX71" fmla="*/ 208324 w 525059"/>
              <a:gd name="connsiteY71" fmla="*/ 583978 h 654558"/>
              <a:gd name="connsiteX72" fmla="*/ 201942 w 525059"/>
              <a:gd name="connsiteY72" fmla="*/ 590645 h 654558"/>
              <a:gd name="connsiteX73" fmla="*/ 208895 w 525059"/>
              <a:gd name="connsiteY73" fmla="*/ 597313 h 654558"/>
              <a:gd name="connsiteX74" fmla="*/ 240042 w 525059"/>
              <a:gd name="connsiteY74" fmla="*/ 596551 h 654558"/>
              <a:gd name="connsiteX75" fmla="*/ 246328 w 525059"/>
              <a:gd name="connsiteY75" fmla="*/ 589598 h 654558"/>
              <a:gd name="connsiteX76" fmla="*/ 239375 w 525059"/>
              <a:gd name="connsiteY76" fmla="*/ 583311 h 654558"/>
              <a:gd name="connsiteX77" fmla="*/ 177367 w 525059"/>
              <a:gd name="connsiteY77" fmla="*/ 583216 h 654558"/>
              <a:gd name="connsiteX78" fmla="*/ 146506 w 525059"/>
              <a:gd name="connsiteY78" fmla="*/ 580835 h 654558"/>
              <a:gd name="connsiteX79" fmla="*/ 139172 w 525059"/>
              <a:gd name="connsiteY79" fmla="*/ 586740 h 654558"/>
              <a:gd name="connsiteX80" fmla="*/ 145078 w 525059"/>
              <a:gd name="connsiteY80" fmla="*/ 594074 h 654558"/>
              <a:gd name="connsiteX81" fmla="*/ 176701 w 525059"/>
              <a:gd name="connsiteY81" fmla="*/ 596551 h 654558"/>
              <a:gd name="connsiteX82" fmla="*/ 177082 w 525059"/>
              <a:gd name="connsiteY82" fmla="*/ 596551 h 654558"/>
              <a:gd name="connsiteX83" fmla="*/ 183749 w 525059"/>
              <a:gd name="connsiteY83" fmla="*/ 590264 h 654558"/>
              <a:gd name="connsiteX84" fmla="*/ 177463 w 525059"/>
              <a:gd name="connsiteY84" fmla="*/ 583216 h 654558"/>
              <a:gd name="connsiteX85" fmla="*/ 56686 w 525059"/>
              <a:gd name="connsiteY85" fmla="*/ 561023 h 654558"/>
              <a:gd name="connsiteX86" fmla="*/ 30301 w 525059"/>
              <a:gd name="connsiteY86" fmla="*/ 547497 h 654558"/>
              <a:gd name="connsiteX87" fmla="*/ 21062 w 525059"/>
              <a:gd name="connsiteY87" fmla="*/ 549116 h 654558"/>
              <a:gd name="connsiteX88" fmla="*/ 22681 w 525059"/>
              <a:gd name="connsiteY88" fmla="*/ 558356 h 654558"/>
              <a:gd name="connsiteX89" fmla="*/ 51923 w 525059"/>
              <a:gd name="connsiteY89" fmla="*/ 573310 h 654558"/>
              <a:gd name="connsiteX90" fmla="*/ 54304 w 525059"/>
              <a:gd name="connsiteY90" fmla="*/ 573786 h 654558"/>
              <a:gd name="connsiteX91" fmla="*/ 60496 w 525059"/>
              <a:gd name="connsiteY91" fmla="*/ 569500 h 654558"/>
              <a:gd name="connsiteX92" fmla="*/ 56686 w 525059"/>
              <a:gd name="connsiteY92" fmla="*/ 560832 h 654558"/>
              <a:gd name="connsiteX93" fmla="*/ 249472 w 525059"/>
              <a:gd name="connsiteY93" fmla="*/ 455295 h 654558"/>
              <a:gd name="connsiteX94" fmla="*/ 234136 w 525059"/>
              <a:gd name="connsiteY94" fmla="*/ 454533 h 654558"/>
              <a:gd name="connsiteX95" fmla="*/ 233851 w 525059"/>
              <a:gd name="connsiteY95" fmla="*/ 454533 h 654558"/>
              <a:gd name="connsiteX96" fmla="*/ 227183 w 525059"/>
              <a:gd name="connsiteY96" fmla="*/ 460915 h 654558"/>
              <a:gd name="connsiteX97" fmla="*/ 233565 w 525059"/>
              <a:gd name="connsiteY97" fmla="*/ 467868 h 654558"/>
              <a:gd name="connsiteX98" fmla="*/ 248614 w 525059"/>
              <a:gd name="connsiteY98" fmla="*/ 468630 h 654558"/>
              <a:gd name="connsiteX99" fmla="*/ 249091 w 525059"/>
              <a:gd name="connsiteY99" fmla="*/ 468630 h 654558"/>
              <a:gd name="connsiteX100" fmla="*/ 255758 w 525059"/>
              <a:gd name="connsiteY100" fmla="*/ 462439 h 654558"/>
              <a:gd name="connsiteX101" fmla="*/ 249567 w 525059"/>
              <a:gd name="connsiteY101" fmla="*/ 455390 h 654558"/>
              <a:gd name="connsiteX102" fmla="*/ 522839 w 525059"/>
              <a:gd name="connsiteY102" fmla="*/ 642938 h 654558"/>
              <a:gd name="connsiteX103" fmla="*/ 443496 w 525059"/>
              <a:gd name="connsiteY103" fmla="*/ 569976 h 654558"/>
              <a:gd name="connsiteX104" fmla="*/ 475881 w 525059"/>
              <a:gd name="connsiteY104" fmla="*/ 501777 h 654558"/>
              <a:gd name="connsiteX105" fmla="*/ 450735 w 525059"/>
              <a:gd name="connsiteY105" fmla="*/ 424053 h 654558"/>
              <a:gd name="connsiteX106" fmla="*/ 377964 w 525059"/>
              <a:gd name="connsiteY106" fmla="*/ 386906 h 654558"/>
              <a:gd name="connsiteX107" fmla="*/ 300240 w 525059"/>
              <a:gd name="connsiteY107" fmla="*/ 412052 h 654558"/>
              <a:gd name="connsiteX108" fmla="*/ 263092 w 525059"/>
              <a:gd name="connsiteY108" fmla="*/ 484823 h 654558"/>
              <a:gd name="connsiteX109" fmla="*/ 288238 w 525059"/>
              <a:gd name="connsiteY109" fmla="*/ 562547 h 654558"/>
              <a:gd name="connsiteX110" fmla="*/ 361009 w 525059"/>
              <a:gd name="connsiteY110" fmla="*/ 599694 h 654558"/>
              <a:gd name="connsiteX111" fmla="*/ 369677 w 525059"/>
              <a:gd name="connsiteY111" fmla="*/ 600075 h 654558"/>
              <a:gd name="connsiteX112" fmla="*/ 433304 w 525059"/>
              <a:gd name="connsiteY112" fmla="*/ 578739 h 654558"/>
              <a:gd name="connsiteX113" fmla="*/ 513886 w 525059"/>
              <a:gd name="connsiteY113" fmla="*/ 652844 h 654558"/>
              <a:gd name="connsiteX114" fmla="*/ 518362 w 525059"/>
              <a:gd name="connsiteY114" fmla="*/ 654558 h 654558"/>
              <a:gd name="connsiteX115" fmla="*/ 523315 w 525059"/>
              <a:gd name="connsiteY115" fmla="*/ 652367 h 654558"/>
              <a:gd name="connsiteX116" fmla="*/ 522934 w 525059"/>
              <a:gd name="connsiteY116" fmla="*/ 642938 h 654558"/>
              <a:gd name="connsiteX117" fmla="*/ 429970 w 525059"/>
              <a:gd name="connsiteY117" fmla="*/ 564356 h 654558"/>
              <a:gd name="connsiteX118" fmla="*/ 361962 w 525059"/>
              <a:gd name="connsiteY118" fmla="*/ 586359 h 654558"/>
              <a:gd name="connsiteX119" fmla="*/ 298335 w 525059"/>
              <a:gd name="connsiteY119" fmla="*/ 553879 h 654558"/>
              <a:gd name="connsiteX120" fmla="*/ 276332 w 525059"/>
              <a:gd name="connsiteY120" fmla="*/ 485870 h 654558"/>
              <a:gd name="connsiteX121" fmla="*/ 308812 w 525059"/>
              <a:gd name="connsiteY121" fmla="*/ 422243 h 654558"/>
              <a:gd name="connsiteX122" fmla="*/ 369201 w 525059"/>
              <a:gd name="connsiteY122" fmla="*/ 399955 h 654558"/>
              <a:gd name="connsiteX123" fmla="*/ 376726 w 525059"/>
              <a:gd name="connsiteY123" fmla="*/ 400241 h 654558"/>
              <a:gd name="connsiteX124" fmla="*/ 440353 w 525059"/>
              <a:gd name="connsiteY124" fmla="*/ 432721 h 654558"/>
              <a:gd name="connsiteX125" fmla="*/ 462355 w 525059"/>
              <a:gd name="connsiteY125" fmla="*/ 500729 h 654558"/>
              <a:gd name="connsiteX126" fmla="*/ 429875 w 525059"/>
              <a:gd name="connsiteY126" fmla="*/ 564356 h 65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525059" h="654558">
                <a:moveTo>
                  <a:pt x="206419" y="270510"/>
                </a:moveTo>
                <a:cubicBezTo>
                  <a:pt x="280999" y="270510"/>
                  <a:pt x="341674" y="209836"/>
                  <a:pt x="341674" y="135255"/>
                </a:cubicBezTo>
                <a:cubicBezTo>
                  <a:pt x="341674" y="60674"/>
                  <a:pt x="280999" y="0"/>
                  <a:pt x="206419" y="0"/>
                </a:cubicBezTo>
                <a:cubicBezTo>
                  <a:pt x="131838" y="0"/>
                  <a:pt x="71164" y="60674"/>
                  <a:pt x="71164" y="135255"/>
                </a:cubicBezTo>
                <a:cubicBezTo>
                  <a:pt x="71164" y="209836"/>
                  <a:pt x="131838" y="270510"/>
                  <a:pt x="206419" y="270510"/>
                </a:cubicBezTo>
                <a:close/>
                <a:moveTo>
                  <a:pt x="206419" y="13430"/>
                </a:moveTo>
                <a:cubicBezTo>
                  <a:pt x="273665" y="13430"/>
                  <a:pt x="328339" y="68104"/>
                  <a:pt x="328339" y="135350"/>
                </a:cubicBezTo>
                <a:cubicBezTo>
                  <a:pt x="328339" y="202597"/>
                  <a:pt x="273665" y="257270"/>
                  <a:pt x="206419" y="257270"/>
                </a:cubicBezTo>
                <a:cubicBezTo>
                  <a:pt x="139172" y="257270"/>
                  <a:pt x="84499" y="202597"/>
                  <a:pt x="84499" y="135350"/>
                </a:cubicBezTo>
                <a:cubicBezTo>
                  <a:pt x="84499" y="68104"/>
                  <a:pt x="139172" y="13430"/>
                  <a:pt x="206419" y="13430"/>
                </a:cubicBezTo>
                <a:close/>
                <a:moveTo>
                  <a:pt x="285000" y="579120"/>
                </a:moveTo>
                <a:cubicBezTo>
                  <a:pt x="280142" y="579787"/>
                  <a:pt x="275189" y="580358"/>
                  <a:pt x="270141" y="580930"/>
                </a:cubicBezTo>
                <a:cubicBezTo>
                  <a:pt x="266521" y="581311"/>
                  <a:pt x="263854" y="584549"/>
                  <a:pt x="264235" y="588264"/>
                </a:cubicBezTo>
                <a:cubicBezTo>
                  <a:pt x="264616" y="591693"/>
                  <a:pt x="267474" y="594265"/>
                  <a:pt x="270903" y="594265"/>
                </a:cubicBezTo>
                <a:cubicBezTo>
                  <a:pt x="271093" y="594265"/>
                  <a:pt x="271379" y="594265"/>
                  <a:pt x="271570" y="594265"/>
                </a:cubicBezTo>
                <a:cubicBezTo>
                  <a:pt x="276713" y="593693"/>
                  <a:pt x="281857" y="593122"/>
                  <a:pt x="286810" y="592455"/>
                </a:cubicBezTo>
                <a:cubicBezTo>
                  <a:pt x="290429" y="591979"/>
                  <a:pt x="293001" y="588645"/>
                  <a:pt x="292525" y="584930"/>
                </a:cubicBezTo>
                <a:cubicBezTo>
                  <a:pt x="292048" y="581311"/>
                  <a:pt x="288715" y="578644"/>
                  <a:pt x="285000" y="579215"/>
                </a:cubicBezTo>
                <a:close/>
                <a:moveTo>
                  <a:pt x="107359" y="462629"/>
                </a:moveTo>
                <a:cubicBezTo>
                  <a:pt x="103739" y="463296"/>
                  <a:pt x="101358" y="466820"/>
                  <a:pt x="102025" y="470440"/>
                </a:cubicBezTo>
                <a:cubicBezTo>
                  <a:pt x="102596" y="473678"/>
                  <a:pt x="105454" y="475869"/>
                  <a:pt x="108597" y="475869"/>
                </a:cubicBezTo>
                <a:cubicBezTo>
                  <a:pt x="108978" y="475869"/>
                  <a:pt x="109454" y="475869"/>
                  <a:pt x="109835" y="475774"/>
                </a:cubicBezTo>
                <a:cubicBezTo>
                  <a:pt x="119551" y="473964"/>
                  <a:pt x="129838" y="472440"/>
                  <a:pt x="140410" y="471107"/>
                </a:cubicBezTo>
                <a:cubicBezTo>
                  <a:pt x="144030" y="470630"/>
                  <a:pt x="146697" y="467392"/>
                  <a:pt x="146221" y="463677"/>
                </a:cubicBezTo>
                <a:cubicBezTo>
                  <a:pt x="145744" y="460058"/>
                  <a:pt x="142411" y="457391"/>
                  <a:pt x="138791" y="457867"/>
                </a:cubicBezTo>
                <a:cubicBezTo>
                  <a:pt x="127933" y="459200"/>
                  <a:pt x="117360" y="460820"/>
                  <a:pt x="107359" y="462629"/>
                </a:cubicBezTo>
                <a:close/>
                <a:moveTo>
                  <a:pt x="201942" y="453866"/>
                </a:moveTo>
                <a:cubicBezTo>
                  <a:pt x="191274" y="453962"/>
                  <a:pt x="180606" y="454343"/>
                  <a:pt x="170319" y="455009"/>
                </a:cubicBezTo>
                <a:cubicBezTo>
                  <a:pt x="166604" y="455200"/>
                  <a:pt x="163842" y="458438"/>
                  <a:pt x="164032" y="462058"/>
                </a:cubicBezTo>
                <a:cubicBezTo>
                  <a:pt x="164223" y="465582"/>
                  <a:pt x="167176" y="468344"/>
                  <a:pt x="170700" y="468344"/>
                </a:cubicBezTo>
                <a:cubicBezTo>
                  <a:pt x="170795" y="468344"/>
                  <a:pt x="170986" y="468344"/>
                  <a:pt x="171081" y="468344"/>
                </a:cubicBezTo>
                <a:cubicBezTo>
                  <a:pt x="181177" y="467678"/>
                  <a:pt x="191560" y="467392"/>
                  <a:pt x="202037" y="467201"/>
                </a:cubicBezTo>
                <a:cubicBezTo>
                  <a:pt x="205752" y="467201"/>
                  <a:pt x="208705" y="464153"/>
                  <a:pt x="208609" y="460439"/>
                </a:cubicBezTo>
                <a:cubicBezTo>
                  <a:pt x="208609" y="456819"/>
                  <a:pt x="205561" y="453866"/>
                  <a:pt x="201942" y="453866"/>
                </a:cubicBezTo>
                <a:lnTo>
                  <a:pt x="201942" y="453866"/>
                </a:lnTo>
                <a:close/>
                <a:moveTo>
                  <a:pt x="76307" y="469773"/>
                </a:moveTo>
                <a:cubicBezTo>
                  <a:pt x="65068" y="472916"/>
                  <a:pt x="54876" y="476441"/>
                  <a:pt x="45827" y="480251"/>
                </a:cubicBezTo>
                <a:cubicBezTo>
                  <a:pt x="42398" y="481679"/>
                  <a:pt x="40874" y="485585"/>
                  <a:pt x="42303" y="489014"/>
                </a:cubicBezTo>
                <a:cubicBezTo>
                  <a:pt x="43351" y="491585"/>
                  <a:pt x="45827" y="493014"/>
                  <a:pt x="48399" y="493014"/>
                </a:cubicBezTo>
                <a:cubicBezTo>
                  <a:pt x="49256" y="493014"/>
                  <a:pt x="50209" y="492824"/>
                  <a:pt x="51066" y="492443"/>
                </a:cubicBezTo>
                <a:cubicBezTo>
                  <a:pt x="59448" y="488823"/>
                  <a:pt x="69163" y="485489"/>
                  <a:pt x="79831" y="482537"/>
                </a:cubicBezTo>
                <a:cubicBezTo>
                  <a:pt x="83356" y="481584"/>
                  <a:pt x="85451" y="477869"/>
                  <a:pt x="84499" y="474345"/>
                </a:cubicBezTo>
                <a:cubicBezTo>
                  <a:pt x="83546" y="470821"/>
                  <a:pt x="79831" y="468725"/>
                  <a:pt x="76307" y="469678"/>
                </a:cubicBezTo>
                <a:close/>
                <a:moveTo>
                  <a:pt x="25729" y="507206"/>
                </a:moveTo>
                <a:cubicBezTo>
                  <a:pt x="28587" y="504825"/>
                  <a:pt x="28968" y="500634"/>
                  <a:pt x="26587" y="497777"/>
                </a:cubicBezTo>
                <a:cubicBezTo>
                  <a:pt x="24205" y="494919"/>
                  <a:pt x="20014" y="494633"/>
                  <a:pt x="17157" y="496919"/>
                </a:cubicBezTo>
                <a:cubicBezTo>
                  <a:pt x="15919" y="497872"/>
                  <a:pt x="15061" y="498920"/>
                  <a:pt x="14014" y="499967"/>
                </a:cubicBezTo>
                <a:cubicBezTo>
                  <a:pt x="16871" y="464058"/>
                  <a:pt x="31730" y="420338"/>
                  <a:pt x="62591" y="386620"/>
                </a:cubicBezTo>
                <a:cubicBezTo>
                  <a:pt x="97834" y="348044"/>
                  <a:pt x="146983" y="328422"/>
                  <a:pt x="208800" y="328422"/>
                </a:cubicBezTo>
                <a:cubicBezTo>
                  <a:pt x="264331" y="328422"/>
                  <a:pt x="309289" y="344519"/>
                  <a:pt x="342245" y="376428"/>
                </a:cubicBezTo>
                <a:cubicBezTo>
                  <a:pt x="344912" y="379000"/>
                  <a:pt x="349103" y="378904"/>
                  <a:pt x="351675" y="376238"/>
                </a:cubicBezTo>
                <a:cubicBezTo>
                  <a:pt x="354247" y="373571"/>
                  <a:pt x="354151" y="369379"/>
                  <a:pt x="351484" y="366808"/>
                </a:cubicBezTo>
                <a:cubicBezTo>
                  <a:pt x="315861" y="332518"/>
                  <a:pt x="267855" y="315087"/>
                  <a:pt x="208705" y="315087"/>
                </a:cubicBezTo>
                <a:cubicBezTo>
                  <a:pt x="142982" y="315087"/>
                  <a:pt x="90499" y="336137"/>
                  <a:pt x="52590" y="377571"/>
                </a:cubicBezTo>
                <a:cubicBezTo>
                  <a:pt x="11347" y="422720"/>
                  <a:pt x="-3227" y="484727"/>
                  <a:pt x="583" y="526161"/>
                </a:cubicBezTo>
                <a:cubicBezTo>
                  <a:pt x="583" y="527018"/>
                  <a:pt x="869" y="527876"/>
                  <a:pt x="1250" y="528638"/>
                </a:cubicBezTo>
                <a:cubicBezTo>
                  <a:pt x="1250" y="528923"/>
                  <a:pt x="1250" y="529304"/>
                  <a:pt x="1250" y="529590"/>
                </a:cubicBezTo>
                <a:cubicBezTo>
                  <a:pt x="1726" y="532924"/>
                  <a:pt x="4584" y="535305"/>
                  <a:pt x="7822" y="535305"/>
                </a:cubicBezTo>
                <a:cubicBezTo>
                  <a:pt x="8108" y="535305"/>
                  <a:pt x="8489" y="535305"/>
                  <a:pt x="8775" y="535305"/>
                </a:cubicBezTo>
                <a:cubicBezTo>
                  <a:pt x="12394" y="534734"/>
                  <a:pt x="14966" y="531400"/>
                  <a:pt x="14395" y="527780"/>
                </a:cubicBezTo>
                <a:cubicBezTo>
                  <a:pt x="14299" y="527114"/>
                  <a:pt x="14204" y="526352"/>
                  <a:pt x="14204" y="525685"/>
                </a:cubicBezTo>
                <a:cubicBezTo>
                  <a:pt x="14204" y="519589"/>
                  <a:pt x="17919" y="513398"/>
                  <a:pt x="25348" y="507206"/>
                </a:cubicBezTo>
                <a:close/>
                <a:moveTo>
                  <a:pt x="115836" y="576548"/>
                </a:moveTo>
                <a:cubicBezTo>
                  <a:pt x="105263" y="574739"/>
                  <a:pt x="95167" y="572548"/>
                  <a:pt x="85737" y="570167"/>
                </a:cubicBezTo>
                <a:cubicBezTo>
                  <a:pt x="82308" y="569214"/>
                  <a:pt x="78593" y="571405"/>
                  <a:pt x="77641" y="574929"/>
                </a:cubicBezTo>
                <a:cubicBezTo>
                  <a:pt x="76688" y="578453"/>
                  <a:pt x="78879" y="582168"/>
                  <a:pt x="82403" y="583025"/>
                </a:cubicBezTo>
                <a:cubicBezTo>
                  <a:pt x="92119" y="585502"/>
                  <a:pt x="102596" y="587788"/>
                  <a:pt x="113550" y="589598"/>
                </a:cubicBezTo>
                <a:cubicBezTo>
                  <a:pt x="113931" y="589598"/>
                  <a:pt x="114312" y="589693"/>
                  <a:pt x="114693" y="589693"/>
                </a:cubicBezTo>
                <a:cubicBezTo>
                  <a:pt x="117836" y="589693"/>
                  <a:pt x="120694" y="587407"/>
                  <a:pt x="121265" y="584168"/>
                </a:cubicBezTo>
                <a:cubicBezTo>
                  <a:pt x="121932" y="580549"/>
                  <a:pt x="119455" y="577120"/>
                  <a:pt x="115836" y="576453"/>
                </a:cubicBezTo>
                <a:close/>
                <a:moveTo>
                  <a:pt x="239280" y="583216"/>
                </a:moveTo>
                <a:cubicBezTo>
                  <a:pt x="229279" y="583692"/>
                  <a:pt x="219087" y="583978"/>
                  <a:pt x="208324" y="583978"/>
                </a:cubicBezTo>
                <a:cubicBezTo>
                  <a:pt x="204609" y="583978"/>
                  <a:pt x="201942" y="586931"/>
                  <a:pt x="201942" y="590645"/>
                </a:cubicBezTo>
                <a:cubicBezTo>
                  <a:pt x="201942" y="594360"/>
                  <a:pt x="205180" y="597313"/>
                  <a:pt x="208895" y="597313"/>
                </a:cubicBezTo>
                <a:cubicBezTo>
                  <a:pt x="219277" y="597313"/>
                  <a:pt x="229755" y="597027"/>
                  <a:pt x="240042" y="596551"/>
                </a:cubicBezTo>
                <a:cubicBezTo>
                  <a:pt x="243757" y="596360"/>
                  <a:pt x="246519" y="593217"/>
                  <a:pt x="246328" y="589598"/>
                </a:cubicBezTo>
                <a:cubicBezTo>
                  <a:pt x="246138" y="585883"/>
                  <a:pt x="242995" y="582930"/>
                  <a:pt x="239375" y="583311"/>
                </a:cubicBezTo>
                <a:close/>
                <a:moveTo>
                  <a:pt x="177367" y="583216"/>
                </a:moveTo>
                <a:cubicBezTo>
                  <a:pt x="166985" y="582644"/>
                  <a:pt x="156603" y="581882"/>
                  <a:pt x="146506" y="580835"/>
                </a:cubicBezTo>
                <a:cubicBezTo>
                  <a:pt x="142887" y="580358"/>
                  <a:pt x="139553" y="583121"/>
                  <a:pt x="139172" y="586740"/>
                </a:cubicBezTo>
                <a:cubicBezTo>
                  <a:pt x="138791" y="590360"/>
                  <a:pt x="141458" y="593693"/>
                  <a:pt x="145078" y="594074"/>
                </a:cubicBezTo>
                <a:cubicBezTo>
                  <a:pt x="155365" y="595217"/>
                  <a:pt x="166033" y="595979"/>
                  <a:pt x="176701" y="596551"/>
                </a:cubicBezTo>
                <a:cubicBezTo>
                  <a:pt x="176796" y="596551"/>
                  <a:pt x="176891" y="596551"/>
                  <a:pt x="177082" y="596551"/>
                </a:cubicBezTo>
                <a:cubicBezTo>
                  <a:pt x="180606" y="596551"/>
                  <a:pt x="183559" y="593789"/>
                  <a:pt x="183749" y="590264"/>
                </a:cubicBezTo>
                <a:cubicBezTo>
                  <a:pt x="183940" y="586550"/>
                  <a:pt x="181082" y="583406"/>
                  <a:pt x="177463" y="583216"/>
                </a:cubicBezTo>
                <a:close/>
                <a:moveTo>
                  <a:pt x="56686" y="561023"/>
                </a:moveTo>
                <a:cubicBezTo>
                  <a:pt x="46018" y="556927"/>
                  <a:pt x="37159" y="552355"/>
                  <a:pt x="30301" y="547497"/>
                </a:cubicBezTo>
                <a:cubicBezTo>
                  <a:pt x="27253" y="545402"/>
                  <a:pt x="23158" y="546164"/>
                  <a:pt x="21062" y="549116"/>
                </a:cubicBezTo>
                <a:cubicBezTo>
                  <a:pt x="18967" y="552164"/>
                  <a:pt x="19729" y="556260"/>
                  <a:pt x="22681" y="558356"/>
                </a:cubicBezTo>
                <a:cubicBezTo>
                  <a:pt x="30397" y="563785"/>
                  <a:pt x="40303" y="568833"/>
                  <a:pt x="51923" y="573310"/>
                </a:cubicBezTo>
                <a:cubicBezTo>
                  <a:pt x="52685" y="573596"/>
                  <a:pt x="53542" y="573786"/>
                  <a:pt x="54304" y="573786"/>
                </a:cubicBezTo>
                <a:cubicBezTo>
                  <a:pt x="56971" y="573786"/>
                  <a:pt x="59448" y="572167"/>
                  <a:pt x="60496" y="569500"/>
                </a:cubicBezTo>
                <a:cubicBezTo>
                  <a:pt x="61829" y="566071"/>
                  <a:pt x="60115" y="562166"/>
                  <a:pt x="56686" y="560832"/>
                </a:cubicBezTo>
                <a:close/>
                <a:moveTo>
                  <a:pt x="249472" y="455295"/>
                </a:moveTo>
                <a:cubicBezTo>
                  <a:pt x="244423" y="454914"/>
                  <a:pt x="239280" y="454724"/>
                  <a:pt x="234136" y="454533"/>
                </a:cubicBezTo>
                <a:cubicBezTo>
                  <a:pt x="234136" y="454533"/>
                  <a:pt x="233946" y="454533"/>
                  <a:pt x="233851" y="454533"/>
                </a:cubicBezTo>
                <a:cubicBezTo>
                  <a:pt x="230326" y="454533"/>
                  <a:pt x="227374" y="457391"/>
                  <a:pt x="227183" y="460915"/>
                </a:cubicBezTo>
                <a:cubicBezTo>
                  <a:pt x="226993" y="464629"/>
                  <a:pt x="229945" y="467678"/>
                  <a:pt x="233565" y="467868"/>
                </a:cubicBezTo>
                <a:cubicBezTo>
                  <a:pt x="238613" y="468059"/>
                  <a:pt x="243661" y="468344"/>
                  <a:pt x="248614" y="468630"/>
                </a:cubicBezTo>
                <a:cubicBezTo>
                  <a:pt x="248805" y="468630"/>
                  <a:pt x="248900" y="468630"/>
                  <a:pt x="249091" y="468630"/>
                </a:cubicBezTo>
                <a:cubicBezTo>
                  <a:pt x="252615" y="468630"/>
                  <a:pt x="255472" y="465963"/>
                  <a:pt x="255758" y="462439"/>
                </a:cubicBezTo>
                <a:cubicBezTo>
                  <a:pt x="256044" y="458724"/>
                  <a:pt x="253186" y="455581"/>
                  <a:pt x="249567" y="455390"/>
                </a:cubicBezTo>
                <a:close/>
                <a:moveTo>
                  <a:pt x="522839" y="642938"/>
                </a:moveTo>
                <a:lnTo>
                  <a:pt x="443496" y="569976"/>
                </a:lnTo>
                <a:cubicBezTo>
                  <a:pt x="462260" y="551879"/>
                  <a:pt x="473785" y="527971"/>
                  <a:pt x="475881" y="501777"/>
                </a:cubicBezTo>
                <a:cubicBezTo>
                  <a:pt x="478167" y="473393"/>
                  <a:pt x="469213" y="445770"/>
                  <a:pt x="450735" y="424053"/>
                </a:cubicBezTo>
                <a:cubicBezTo>
                  <a:pt x="432256" y="402336"/>
                  <a:pt x="406444" y="389192"/>
                  <a:pt x="377964" y="386906"/>
                </a:cubicBezTo>
                <a:cubicBezTo>
                  <a:pt x="349484" y="384715"/>
                  <a:pt x="321957" y="393573"/>
                  <a:pt x="300240" y="412052"/>
                </a:cubicBezTo>
                <a:cubicBezTo>
                  <a:pt x="278523" y="430530"/>
                  <a:pt x="265378" y="456343"/>
                  <a:pt x="263092" y="484823"/>
                </a:cubicBezTo>
                <a:cubicBezTo>
                  <a:pt x="260806" y="513207"/>
                  <a:pt x="269760" y="540830"/>
                  <a:pt x="288238" y="562547"/>
                </a:cubicBezTo>
                <a:cubicBezTo>
                  <a:pt x="306717" y="584264"/>
                  <a:pt x="332530" y="597408"/>
                  <a:pt x="361009" y="599694"/>
                </a:cubicBezTo>
                <a:cubicBezTo>
                  <a:pt x="363867" y="599885"/>
                  <a:pt x="366820" y="600075"/>
                  <a:pt x="369677" y="600075"/>
                </a:cubicBezTo>
                <a:cubicBezTo>
                  <a:pt x="392728" y="600075"/>
                  <a:pt x="414826" y="592646"/>
                  <a:pt x="433304" y="578739"/>
                </a:cubicBezTo>
                <a:lnTo>
                  <a:pt x="513886" y="652844"/>
                </a:lnTo>
                <a:cubicBezTo>
                  <a:pt x="515124" y="653987"/>
                  <a:pt x="516743" y="654558"/>
                  <a:pt x="518362" y="654558"/>
                </a:cubicBezTo>
                <a:cubicBezTo>
                  <a:pt x="520172" y="654558"/>
                  <a:pt x="521982" y="653796"/>
                  <a:pt x="523315" y="652367"/>
                </a:cubicBezTo>
                <a:cubicBezTo>
                  <a:pt x="525792" y="649700"/>
                  <a:pt x="525601" y="645414"/>
                  <a:pt x="522934" y="642938"/>
                </a:cubicBezTo>
                <a:close/>
                <a:moveTo>
                  <a:pt x="429970" y="564356"/>
                </a:moveTo>
                <a:cubicBezTo>
                  <a:pt x="411016" y="580549"/>
                  <a:pt x="386822" y="588359"/>
                  <a:pt x="361962" y="586359"/>
                </a:cubicBezTo>
                <a:cubicBezTo>
                  <a:pt x="337102" y="584359"/>
                  <a:pt x="314527" y="572834"/>
                  <a:pt x="298335" y="553879"/>
                </a:cubicBezTo>
                <a:cubicBezTo>
                  <a:pt x="282142" y="534924"/>
                  <a:pt x="274332" y="510731"/>
                  <a:pt x="276332" y="485870"/>
                </a:cubicBezTo>
                <a:cubicBezTo>
                  <a:pt x="278332" y="461010"/>
                  <a:pt x="289858" y="438436"/>
                  <a:pt x="308812" y="422243"/>
                </a:cubicBezTo>
                <a:cubicBezTo>
                  <a:pt x="325862" y="407670"/>
                  <a:pt x="347103" y="399955"/>
                  <a:pt x="369201" y="399955"/>
                </a:cubicBezTo>
                <a:cubicBezTo>
                  <a:pt x="371677" y="399955"/>
                  <a:pt x="374249" y="400050"/>
                  <a:pt x="376726" y="400241"/>
                </a:cubicBezTo>
                <a:cubicBezTo>
                  <a:pt x="401586" y="402241"/>
                  <a:pt x="424160" y="413766"/>
                  <a:pt x="440353" y="432721"/>
                </a:cubicBezTo>
                <a:cubicBezTo>
                  <a:pt x="456545" y="451676"/>
                  <a:pt x="464356" y="475869"/>
                  <a:pt x="462355" y="500729"/>
                </a:cubicBezTo>
                <a:cubicBezTo>
                  <a:pt x="460355" y="525590"/>
                  <a:pt x="448830" y="548164"/>
                  <a:pt x="429875" y="564356"/>
                </a:cubicBezTo>
                <a:close/>
              </a:path>
            </a:pathLst>
          </a:custGeom>
          <a:solidFill>
            <a:schemeClr val="bg1"/>
          </a:solid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40" name="TextBox 39">
            <a:extLst>
              <a:ext uri="{FF2B5EF4-FFF2-40B4-BE49-F238E27FC236}">
                <a16:creationId xmlns:a16="http://schemas.microsoft.com/office/drawing/2014/main" id="{0466371E-84A3-8679-330E-91F79D82897C}"/>
              </a:ext>
            </a:extLst>
          </p:cNvPr>
          <p:cNvSpPr txBox="1"/>
          <p:nvPr/>
        </p:nvSpPr>
        <p:spPr>
          <a:xfrm>
            <a:off x="971311" y="1416135"/>
            <a:ext cx="2172637" cy="215444"/>
          </a:xfrm>
          <a:prstGeom prst="rect">
            <a:avLst/>
          </a:prstGeom>
          <a:noFill/>
          <a:ln>
            <a:noFill/>
          </a:ln>
        </p:spPr>
        <p:txBody>
          <a:bodyPr wrap="square" lIns="216000" tIns="0" rIns="0" bIns="0" rtlCol="0" anchor="ctr">
            <a:spAutoFit/>
          </a:bodyPr>
          <a:lstStyle/>
          <a:p>
            <a:pPr marL="0" marR="0" lvl="0" indent="0" algn="l" defTabSz="914377" rtl="0" eaLnBrk="1" fontAlgn="auto" latinLnBrk="0" hangingPunct="1">
              <a:lnSpc>
                <a:spcPct val="100000"/>
              </a:lnSpc>
              <a:spcBef>
                <a:spcPts val="1200"/>
              </a:spcBef>
              <a:spcAft>
                <a:spcPts val="300"/>
              </a:spcAft>
              <a:buClr>
                <a:srgbClr val="000000"/>
              </a:buClr>
              <a:buSzTx/>
              <a:buFontTx/>
              <a:buNone/>
              <a:tabLst/>
              <a:defRPr/>
            </a:pPr>
            <a:r>
              <a:rPr kumimoji="0" lang="en-US" sz="1400" b="1" i="0" u="none" strike="noStrike" kern="1200" cap="none" spc="15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WHOM TO TARGET</a:t>
            </a:r>
          </a:p>
        </p:txBody>
      </p:sp>
      <p:sp>
        <p:nvSpPr>
          <p:cNvPr id="7" name="TextBox 6">
            <a:extLst>
              <a:ext uri="{FF2B5EF4-FFF2-40B4-BE49-F238E27FC236}">
                <a16:creationId xmlns:a16="http://schemas.microsoft.com/office/drawing/2014/main" id="{08C047D1-D63A-D751-B8B6-2FAB18022EB5}"/>
              </a:ext>
            </a:extLst>
          </p:cNvPr>
          <p:cNvSpPr txBox="1"/>
          <p:nvPr/>
        </p:nvSpPr>
        <p:spPr>
          <a:xfrm flipH="1">
            <a:off x="1179513" y="1795006"/>
            <a:ext cx="1798961" cy="1114902"/>
          </a:xfrm>
          <a:prstGeom prst="rect">
            <a:avLst/>
          </a:prstGeom>
        </p:spPr>
        <p:txBody>
          <a:bodyPr wrap="square" lIns="0" tIns="72000" rIns="0" bIns="0" numCol="1" rtlCol="0">
            <a:noAutofit/>
          </a:bodyPr>
          <a:lstStyle/>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ea typeface="Human Sans" charset="0"/>
                <a:cs typeface="Calibri Light" panose="020F0302020204030204" pitchFamily="34" charset="0"/>
              </a:rPr>
              <a:t>Chief Technology Officer</a:t>
            </a:r>
          </a:p>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ea typeface="Human Sans" charset="0"/>
                <a:cs typeface="Calibri Light" panose="020F0302020204030204" pitchFamily="34" charset="0"/>
              </a:rPr>
              <a:t>Chief Digital Officer</a:t>
            </a:r>
          </a:p>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ea typeface="Human Sans" charset="0"/>
                <a:cs typeface="Calibri Light" panose="020F0302020204030204" pitchFamily="34" charset="0"/>
              </a:rPr>
              <a:t>Chief Information Officer</a:t>
            </a:r>
          </a:p>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ea typeface="Human Sans" charset="0"/>
                <a:cs typeface="Calibri Light" panose="020F0302020204030204" pitchFamily="34" charset="0"/>
              </a:rPr>
              <a:t>VP/Dir – Product &amp; Tech</a:t>
            </a:r>
          </a:p>
        </p:txBody>
      </p:sp>
      <p:sp>
        <p:nvSpPr>
          <p:cNvPr id="10" name="TextBox 9">
            <a:extLst>
              <a:ext uri="{FF2B5EF4-FFF2-40B4-BE49-F238E27FC236}">
                <a16:creationId xmlns:a16="http://schemas.microsoft.com/office/drawing/2014/main" id="{7AB459AC-158B-0C76-3D4D-3AE366863D00}"/>
              </a:ext>
            </a:extLst>
          </p:cNvPr>
          <p:cNvSpPr txBox="1"/>
          <p:nvPr/>
        </p:nvSpPr>
        <p:spPr>
          <a:xfrm>
            <a:off x="13812865" y="2877258"/>
            <a:ext cx="4896000" cy="2769989"/>
          </a:xfrm>
          <a:prstGeom prst="rect">
            <a:avLst/>
          </a:prstGeom>
        </p:spPr>
        <p:txBody>
          <a:bodyPr wrap="square" lIns="0" tIns="0" rIns="0" bIns="0" rtlCol="0">
            <a:noAutofit/>
          </a:bodyPr>
          <a:lstStyle>
            <a:defPPr>
              <a:defRPr lang="en-US"/>
            </a:defPPr>
            <a:lvl1pPr marL="230188" indent="-174625">
              <a:spcBef>
                <a:spcPts val="600"/>
              </a:spcBef>
              <a:buFont typeface="Arial" panose="020B0604020202020204" pitchFamily="34" charset="0"/>
              <a:buChar char="•"/>
              <a:defRPr sz="1200">
                <a:solidFill>
                  <a:schemeClr val="bg1"/>
                </a:solidFill>
                <a:ea typeface="Human Sans ExtraLight" charset="0"/>
                <a:cs typeface="Human Sans ExtraLight" charset="0"/>
              </a:defRPr>
            </a:lvl1pPr>
          </a:lstStyle>
          <a:p>
            <a:pPr marL="230188" marR="0" lvl="0" indent="-174625" algn="l" defTabSz="914377" rtl="0" eaLnBrk="1" fontAlgn="auto" latinLnBrk="0" hangingPunct="1">
              <a:lnSpc>
                <a:spcPct val="100000"/>
              </a:lnSpc>
              <a:spcBef>
                <a:spcPts val="600"/>
              </a:spcBef>
              <a:spcAft>
                <a:spcPts val="0"/>
              </a:spcAft>
              <a:buClr>
                <a:srgbClr val="418DFF"/>
              </a:buClr>
              <a:buSzTx/>
              <a:buFont typeface="Arial" panose="020B0604020202020204" pitchFamily="34" charset="0"/>
              <a:buChar char="•"/>
              <a:tabLst/>
              <a:defRPr/>
            </a:pPr>
            <a:endParaRPr kumimoji="0" lang="en-US" sz="1000" b="0" i="0" u="none" strike="noStrike" kern="1200" cap="none" spc="0" normalizeH="0" baseline="0" noProof="0">
              <a:ln>
                <a:noFill/>
              </a:ln>
              <a:solidFill>
                <a:srgbClr val="FF4E33"/>
              </a:solidFill>
              <a:effectLst/>
              <a:uLnTx/>
              <a:uFillTx/>
              <a:latin typeface="Calibri"/>
              <a:cs typeface="Calibri Light" panose="020F0302020204030204" pitchFamily="34" charset="0"/>
            </a:endParaRPr>
          </a:p>
        </p:txBody>
      </p:sp>
      <p:sp>
        <p:nvSpPr>
          <p:cNvPr id="37" name="TextBox 36">
            <a:extLst>
              <a:ext uri="{FF2B5EF4-FFF2-40B4-BE49-F238E27FC236}">
                <a16:creationId xmlns:a16="http://schemas.microsoft.com/office/drawing/2014/main" id="{365737D2-78C9-5C9E-E2F5-FE1BC1B238DA}"/>
              </a:ext>
            </a:extLst>
          </p:cNvPr>
          <p:cNvSpPr txBox="1"/>
          <p:nvPr/>
        </p:nvSpPr>
        <p:spPr>
          <a:xfrm>
            <a:off x="8027831" y="1385358"/>
            <a:ext cx="2172637" cy="738664"/>
          </a:xfrm>
          <a:prstGeom prst="rect">
            <a:avLst/>
          </a:prstGeom>
        </p:spPr>
        <p:txBody>
          <a:bodyPr wrap="square" lIns="0" tIns="0" rIns="0" bIns="0" rtlCol="0"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Calibri"/>
              </a:rPr>
              <a:t>For more information, please reach out to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hlinkClick r:id="rId3">
                  <a:extLst>
                    <a:ext uri="{A12FA001-AC4F-418D-AE19-62706E023703}">
                      <ahyp:hlinkClr xmlns:ahyp="http://schemas.microsoft.com/office/drawing/2018/hyperlinkcolor" val="tx"/>
                    </a:ext>
                  </a:extLst>
                </a:hlinkClick>
              </a:rPr>
              <a:t>WFB AI SDLC DL</a:t>
            </a:r>
            <a:endParaRPr kumimoji="0" lang="ru-RU" sz="14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hlinkClick r:id="rId3">
                <a:extLst>
                  <a:ext uri="{A12FA001-AC4F-418D-AE19-62706E023703}">
                    <ahyp:hlinkClr xmlns:ahyp="http://schemas.microsoft.com/office/drawing/2018/hyperlinkcolor" val="tx"/>
                  </a:ext>
                </a:extLst>
              </a:hlinkClick>
            </a:endParaRPr>
          </a:p>
        </p:txBody>
      </p:sp>
      <p:sp>
        <p:nvSpPr>
          <p:cNvPr id="41" name="Rectangle 40">
            <a:extLst>
              <a:ext uri="{FF2B5EF4-FFF2-40B4-BE49-F238E27FC236}">
                <a16:creationId xmlns:a16="http://schemas.microsoft.com/office/drawing/2014/main" id="{E46C1882-4902-2A30-F921-75F5323AB2D1}"/>
              </a:ext>
            </a:extLst>
          </p:cNvPr>
          <p:cNvSpPr>
            <a:spLocks noChangeAspect="1"/>
          </p:cNvSpPr>
          <p:nvPr/>
        </p:nvSpPr>
        <p:spPr bwMode="auto">
          <a:xfrm>
            <a:off x="3969369" y="1285375"/>
            <a:ext cx="503999" cy="503999"/>
          </a:xfrm>
          <a:prstGeom prst="rect">
            <a:avLst/>
          </a:prstGeom>
          <a:solidFill>
            <a:schemeClr val="accent1"/>
          </a:solidFill>
          <a:ln w="12700">
            <a:gradFill>
              <a:gsLst>
                <a:gs pos="0">
                  <a:schemeClr val="accent2"/>
                </a:gs>
                <a:gs pos="74000">
                  <a:schemeClr val="accent2">
                    <a:lumMod val="75000"/>
                  </a:schemeClr>
                </a:gs>
                <a:gs pos="100000">
                  <a:schemeClr val="accent4"/>
                </a:gs>
              </a:gsLst>
              <a:lin ang="4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44" name="TextBox 43">
            <a:extLst>
              <a:ext uri="{FF2B5EF4-FFF2-40B4-BE49-F238E27FC236}">
                <a16:creationId xmlns:a16="http://schemas.microsoft.com/office/drawing/2014/main" id="{D783630D-627D-FD90-34BC-C6570EEBC331}"/>
              </a:ext>
            </a:extLst>
          </p:cNvPr>
          <p:cNvSpPr txBox="1"/>
          <p:nvPr/>
        </p:nvSpPr>
        <p:spPr>
          <a:xfrm>
            <a:off x="4487838" y="1416135"/>
            <a:ext cx="2172637" cy="215444"/>
          </a:xfrm>
          <a:prstGeom prst="rect">
            <a:avLst/>
          </a:prstGeom>
          <a:noFill/>
          <a:ln>
            <a:noFill/>
          </a:ln>
        </p:spPr>
        <p:txBody>
          <a:bodyPr wrap="square" lIns="216000" tIns="0" rIns="0" bIns="0" rtlCol="0" anchor="ctr">
            <a:spAutoFit/>
          </a:bodyPr>
          <a:lstStyle/>
          <a:p>
            <a:pPr marL="0" marR="0" lvl="0" indent="0" algn="l" defTabSz="914377" rtl="0" eaLnBrk="1" fontAlgn="auto" latinLnBrk="0" hangingPunct="1">
              <a:lnSpc>
                <a:spcPct val="100000"/>
              </a:lnSpc>
              <a:spcBef>
                <a:spcPts val="1200"/>
              </a:spcBef>
              <a:spcAft>
                <a:spcPts val="300"/>
              </a:spcAft>
              <a:buClr>
                <a:srgbClr val="000000"/>
              </a:buClr>
              <a:buSzTx/>
              <a:buFontTx/>
              <a:buNone/>
              <a:tabLst/>
              <a:defRPr/>
            </a:pPr>
            <a:r>
              <a:rPr kumimoji="0" lang="en-US" sz="1400" b="1" i="0" u="none" strike="noStrike" kern="1200" cap="none" spc="15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WHEN TO ASK</a:t>
            </a:r>
          </a:p>
        </p:txBody>
      </p:sp>
      <p:sp>
        <p:nvSpPr>
          <p:cNvPr id="45" name="TextBox 44">
            <a:extLst>
              <a:ext uri="{FF2B5EF4-FFF2-40B4-BE49-F238E27FC236}">
                <a16:creationId xmlns:a16="http://schemas.microsoft.com/office/drawing/2014/main" id="{A86B1E5E-241B-FE71-309C-EF8C24A8F95B}"/>
              </a:ext>
            </a:extLst>
          </p:cNvPr>
          <p:cNvSpPr txBox="1"/>
          <p:nvPr/>
        </p:nvSpPr>
        <p:spPr>
          <a:xfrm flipH="1">
            <a:off x="4696039" y="1795006"/>
            <a:ext cx="2080000" cy="1114902"/>
          </a:xfrm>
          <a:prstGeom prst="rect">
            <a:avLst/>
          </a:prstGeom>
        </p:spPr>
        <p:txBody>
          <a:bodyPr wrap="square" lIns="0" tIns="72000" rIns="0" bIns="0" numCol="1" rtlCol="0">
            <a:noAutofit/>
          </a:bodyPr>
          <a:lstStyle>
            <a:defPPr>
              <a:defRPr lang="en-US"/>
            </a:defPPr>
            <a:lvl1pPr marL="140400" marR="0" lvl="0" indent="-138625" defTabSz="914377" fontAlgn="auto">
              <a:lnSpc>
                <a:spcPct val="100000"/>
              </a:lnSpc>
              <a:spcBef>
                <a:spcPts val="0"/>
              </a:spcBef>
              <a:spcAft>
                <a:spcPts val="600"/>
              </a:spcAft>
              <a:buClr>
                <a:schemeClr val="bg1"/>
              </a:buClr>
              <a:buSzTx/>
              <a:buFont typeface="Arial" panose="020B0604020202020204" pitchFamily="34" charset="0"/>
              <a:buChar char="•"/>
              <a:tabLst/>
              <a:defRPr kumimoji="0" sz="1200" b="0" i="0" u="none" strike="noStrike" cap="none" spc="0" normalizeH="0" baseline="0">
                <a:ln>
                  <a:noFill/>
                </a:ln>
                <a:solidFill>
                  <a:schemeClr val="bg1"/>
                </a:solidFill>
                <a:effectLst/>
                <a:uLnTx/>
                <a:uFillTx/>
                <a:latin typeface="Calibri"/>
                <a:ea typeface="Human Sans" charset="0"/>
                <a:cs typeface="Calibri Light" panose="020F0302020204030204" pitchFamily="34" charset="0"/>
              </a:defRPr>
            </a:lvl1pPr>
          </a:lstStyle>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QBRs &amp; Project Retros</a:t>
            </a:r>
          </a:p>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Townhalls</a:t>
            </a:r>
          </a:p>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Budget planning</a:t>
            </a:r>
            <a:endParaRPr kumimoji="0" lang="ru-RU"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endParaRPr>
          </a:p>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Client Reorgs &amp; New Exec Hires</a:t>
            </a:r>
          </a:p>
        </p:txBody>
      </p:sp>
      <p:sp>
        <p:nvSpPr>
          <p:cNvPr id="38" name="Graphic 25">
            <a:extLst>
              <a:ext uri="{FF2B5EF4-FFF2-40B4-BE49-F238E27FC236}">
                <a16:creationId xmlns:a16="http://schemas.microsoft.com/office/drawing/2014/main" id="{1DD010C1-5C29-1153-B4A1-1200624DE7CC}"/>
              </a:ext>
            </a:extLst>
          </p:cNvPr>
          <p:cNvSpPr>
            <a:spLocks noChangeAspect="1"/>
          </p:cNvSpPr>
          <p:nvPr/>
        </p:nvSpPr>
        <p:spPr>
          <a:xfrm>
            <a:off x="4041368" y="1357344"/>
            <a:ext cx="360000" cy="360060"/>
          </a:xfrm>
          <a:custGeom>
            <a:avLst/>
            <a:gdLst>
              <a:gd name="connsiteX0" fmla="*/ 396335 w 588263"/>
              <a:gd name="connsiteY0" fmla="*/ 409670 h 588359"/>
              <a:gd name="connsiteX1" fmla="*/ 401003 w 588263"/>
              <a:gd name="connsiteY1" fmla="*/ 407765 h 588359"/>
              <a:gd name="connsiteX2" fmla="*/ 401193 w 588263"/>
              <a:gd name="connsiteY2" fmla="*/ 398335 h 588359"/>
              <a:gd name="connsiteX3" fmla="*/ 322707 w 588263"/>
              <a:gd name="connsiteY3" fmla="*/ 316897 h 588359"/>
              <a:gd name="connsiteX4" fmla="*/ 330422 w 588263"/>
              <a:gd name="connsiteY4" fmla="*/ 294704 h 588359"/>
              <a:gd name="connsiteX5" fmla="*/ 300038 w 588263"/>
              <a:gd name="connsiteY5" fmla="*/ 258889 h 588359"/>
              <a:gd name="connsiteX6" fmla="*/ 300038 w 588263"/>
              <a:gd name="connsiteY6" fmla="*/ 118015 h 588359"/>
              <a:gd name="connsiteX7" fmla="*/ 293370 w 588263"/>
              <a:gd name="connsiteY7" fmla="*/ 111347 h 588359"/>
              <a:gd name="connsiteX8" fmla="*/ 286703 w 588263"/>
              <a:gd name="connsiteY8" fmla="*/ 118015 h 588359"/>
              <a:gd name="connsiteX9" fmla="*/ 286703 w 588263"/>
              <a:gd name="connsiteY9" fmla="*/ 259175 h 588359"/>
              <a:gd name="connsiteX10" fmla="*/ 258128 w 588263"/>
              <a:gd name="connsiteY10" fmla="*/ 294799 h 588359"/>
              <a:gd name="connsiteX11" fmla="*/ 294227 w 588263"/>
              <a:gd name="connsiteY11" fmla="*/ 331184 h 588359"/>
              <a:gd name="connsiteX12" fmla="*/ 312706 w 588263"/>
              <a:gd name="connsiteY12" fmla="*/ 325850 h 588359"/>
              <a:gd name="connsiteX13" fmla="*/ 391573 w 588263"/>
              <a:gd name="connsiteY13" fmla="*/ 407670 h 588359"/>
              <a:gd name="connsiteX14" fmla="*/ 396335 w 588263"/>
              <a:gd name="connsiteY14" fmla="*/ 409670 h 588359"/>
              <a:gd name="connsiteX15" fmla="*/ 294227 w 588263"/>
              <a:gd name="connsiteY15" fmla="*/ 317754 h 588359"/>
              <a:gd name="connsiteX16" fmla="*/ 271463 w 588263"/>
              <a:gd name="connsiteY16" fmla="*/ 294704 h 588359"/>
              <a:gd name="connsiteX17" fmla="*/ 294227 w 588263"/>
              <a:gd name="connsiteY17" fmla="*/ 271653 h 588359"/>
              <a:gd name="connsiteX18" fmla="*/ 316992 w 588263"/>
              <a:gd name="connsiteY18" fmla="*/ 294704 h 588359"/>
              <a:gd name="connsiteX19" fmla="*/ 294227 w 588263"/>
              <a:gd name="connsiteY19" fmla="*/ 317754 h 588359"/>
              <a:gd name="connsiteX20" fmla="*/ 176213 w 588263"/>
              <a:gd name="connsiteY20" fmla="*/ 38767 h 588359"/>
              <a:gd name="connsiteX21" fmla="*/ 178975 w 588263"/>
              <a:gd name="connsiteY21" fmla="*/ 38195 h 588359"/>
              <a:gd name="connsiteX22" fmla="*/ 206407 w 588263"/>
              <a:gd name="connsiteY22" fmla="*/ 27527 h 588359"/>
              <a:gd name="connsiteX23" fmla="*/ 210693 w 588263"/>
              <a:gd name="connsiteY23" fmla="*/ 19145 h 588359"/>
              <a:gd name="connsiteX24" fmla="*/ 202311 w 588263"/>
              <a:gd name="connsiteY24" fmla="*/ 14859 h 588359"/>
              <a:gd name="connsiteX25" fmla="*/ 173641 w 588263"/>
              <a:gd name="connsiteY25" fmla="*/ 26003 h 588359"/>
              <a:gd name="connsiteX26" fmla="*/ 170307 w 588263"/>
              <a:gd name="connsiteY26" fmla="*/ 34862 h 588359"/>
              <a:gd name="connsiteX27" fmla="*/ 176403 w 588263"/>
              <a:gd name="connsiteY27" fmla="*/ 38767 h 588359"/>
              <a:gd name="connsiteX28" fmla="*/ 233267 w 588263"/>
              <a:gd name="connsiteY28" fmla="*/ 20002 h 588359"/>
              <a:gd name="connsiteX29" fmla="*/ 234696 w 588263"/>
              <a:gd name="connsiteY29" fmla="*/ 19812 h 588359"/>
              <a:gd name="connsiteX30" fmla="*/ 263652 w 588263"/>
              <a:gd name="connsiteY30" fmla="*/ 15145 h 588359"/>
              <a:gd name="connsiteX31" fmla="*/ 269557 w 588263"/>
              <a:gd name="connsiteY31" fmla="*/ 7810 h 588359"/>
              <a:gd name="connsiteX32" fmla="*/ 262223 w 588263"/>
              <a:gd name="connsiteY32" fmla="*/ 1905 h 588359"/>
              <a:gd name="connsiteX33" fmla="*/ 231839 w 588263"/>
              <a:gd name="connsiteY33" fmla="*/ 6763 h 588359"/>
              <a:gd name="connsiteX34" fmla="*/ 226695 w 588263"/>
              <a:gd name="connsiteY34" fmla="*/ 14669 h 588359"/>
              <a:gd name="connsiteX35" fmla="*/ 233172 w 588263"/>
              <a:gd name="connsiteY35" fmla="*/ 19907 h 588359"/>
              <a:gd name="connsiteX36" fmla="*/ 9049 w 588263"/>
              <a:gd name="connsiteY36" fmla="*/ 331851 h 588359"/>
              <a:gd name="connsiteX37" fmla="*/ 14954 w 588263"/>
              <a:gd name="connsiteY37" fmla="*/ 324517 h 588359"/>
              <a:gd name="connsiteX38" fmla="*/ 13335 w 588263"/>
              <a:gd name="connsiteY38" fmla="*/ 295180 h 588359"/>
              <a:gd name="connsiteX39" fmla="*/ 6667 w 588263"/>
              <a:gd name="connsiteY39" fmla="*/ 288512 h 588359"/>
              <a:gd name="connsiteX40" fmla="*/ 6667 w 588263"/>
              <a:gd name="connsiteY40" fmla="*/ 288512 h 588359"/>
              <a:gd name="connsiteX41" fmla="*/ 0 w 588263"/>
              <a:gd name="connsiteY41" fmla="*/ 295180 h 588359"/>
              <a:gd name="connsiteX42" fmla="*/ 1715 w 588263"/>
              <a:gd name="connsiteY42" fmla="*/ 325850 h 588359"/>
              <a:gd name="connsiteX43" fmla="*/ 8382 w 588263"/>
              <a:gd name="connsiteY43" fmla="*/ 331851 h 588359"/>
              <a:gd name="connsiteX44" fmla="*/ 9144 w 588263"/>
              <a:gd name="connsiteY44" fmla="*/ 331851 h 588359"/>
              <a:gd name="connsiteX45" fmla="*/ 18383 w 588263"/>
              <a:gd name="connsiteY45" fmla="*/ 212693 h 588359"/>
              <a:gd name="connsiteX46" fmla="*/ 20384 w 588263"/>
              <a:gd name="connsiteY46" fmla="*/ 212979 h 588359"/>
              <a:gd name="connsiteX47" fmla="*/ 26765 w 588263"/>
              <a:gd name="connsiteY47" fmla="*/ 208312 h 588359"/>
              <a:gd name="connsiteX48" fmla="*/ 37243 w 588263"/>
              <a:gd name="connsiteY48" fmla="*/ 180880 h 588359"/>
              <a:gd name="connsiteX49" fmla="*/ 33814 w 588263"/>
              <a:gd name="connsiteY49" fmla="*/ 172117 h 588359"/>
              <a:gd name="connsiteX50" fmla="*/ 25051 w 588263"/>
              <a:gd name="connsiteY50" fmla="*/ 175546 h 588359"/>
              <a:gd name="connsiteX51" fmla="*/ 14097 w 588263"/>
              <a:gd name="connsiteY51" fmla="*/ 204311 h 588359"/>
              <a:gd name="connsiteX52" fmla="*/ 18383 w 588263"/>
              <a:gd name="connsiteY52" fmla="*/ 212693 h 588359"/>
              <a:gd name="connsiteX53" fmla="*/ 41339 w 588263"/>
              <a:gd name="connsiteY53" fmla="*/ 157163 h 588359"/>
              <a:gd name="connsiteX54" fmla="*/ 44672 w 588263"/>
              <a:gd name="connsiteY54" fmla="*/ 158020 h 588359"/>
              <a:gd name="connsiteX55" fmla="*/ 50483 w 588263"/>
              <a:gd name="connsiteY55" fmla="*/ 154686 h 588359"/>
              <a:gd name="connsiteX56" fmla="*/ 66389 w 588263"/>
              <a:gd name="connsiteY56" fmla="*/ 130016 h 588359"/>
              <a:gd name="connsiteX57" fmla="*/ 64865 w 588263"/>
              <a:gd name="connsiteY57" fmla="*/ 120682 h 588359"/>
              <a:gd name="connsiteX58" fmla="*/ 55531 w 588263"/>
              <a:gd name="connsiteY58" fmla="*/ 122206 h 588359"/>
              <a:gd name="connsiteX59" fmla="*/ 38862 w 588263"/>
              <a:gd name="connsiteY59" fmla="*/ 148018 h 588359"/>
              <a:gd name="connsiteX60" fmla="*/ 41339 w 588263"/>
              <a:gd name="connsiteY60" fmla="*/ 157163 h 588359"/>
              <a:gd name="connsiteX61" fmla="*/ 7429 w 588263"/>
              <a:gd name="connsiteY61" fmla="*/ 271748 h 588359"/>
              <a:gd name="connsiteX62" fmla="*/ 8096 w 588263"/>
              <a:gd name="connsiteY62" fmla="*/ 271748 h 588359"/>
              <a:gd name="connsiteX63" fmla="*/ 14764 w 588263"/>
              <a:gd name="connsiteY63" fmla="*/ 265748 h 588359"/>
              <a:gd name="connsiteX64" fmla="*/ 19241 w 588263"/>
              <a:gd name="connsiteY64" fmla="*/ 236696 h 588359"/>
              <a:gd name="connsiteX65" fmla="*/ 14097 w 588263"/>
              <a:gd name="connsiteY65" fmla="*/ 228790 h 588359"/>
              <a:gd name="connsiteX66" fmla="*/ 6191 w 588263"/>
              <a:gd name="connsiteY66" fmla="*/ 233934 h 588359"/>
              <a:gd name="connsiteX67" fmla="*/ 1524 w 588263"/>
              <a:gd name="connsiteY67" fmla="*/ 264319 h 588359"/>
              <a:gd name="connsiteX68" fmla="*/ 7525 w 588263"/>
              <a:gd name="connsiteY68" fmla="*/ 271653 h 588359"/>
              <a:gd name="connsiteX69" fmla="*/ 550640 w 588263"/>
              <a:gd name="connsiteY69" fmla="*/ 179832 h 588359"/>
              <a:gd name="connsiteX70" fmla="*/ 556736 w 588263"/>
              <a:gd name="connsiteY70" fmla="*/ 183833 h 588359"/>
              <a:gd name="connsiteX71" fmla="*/ 559499 w 588263"/>
              <a:gd name="connsiteY71" fmla="*/ 183261 h 588359"/>
              <a:gd name="connsiteX72" fmla="*/ 562832 w 588263"/>
              <a:gd name="connsiteY72" fmla="*/ 174498 h 588359"/>
              <a:gd name="connsiteX73" fmla="*/ 548831 w 588263"/>
              <a:gd name="connsiteY73" fmla="*/ 147066 h 588359"/>
              <a:gd name="connsiteX74" fmla="*/ 539687 w 588263"/>
              <a:gd name="connsiteY74" fmla="*/ 144685 h 588359"/>
              <a:gd name="connsiteX75" fmla="*/ 537305 w 588263"/>
              <a:gd name="connsiteY75" fmla="*/ 153829 h 588359"/>
              <a:gd name="connsiteX76" fmla="*/ 550640 w 588263"/>
              <a:gd name="connsiteY76" fmla="*/ 180023 h 588359"/>
              <a:gd name="connsiteX77" fmla="*/ 561213 w 588263"/>
              <a:gd name="connsiteY77" fmla="*/ 207264 h 588359"/>
              <a:gd name="connsiteX78" fmla="*/ 568833 w 588263"/>
              <a:gd name="connsiteY78" fmla="*/ 235649 h 588359"/>
              <a:gd name="connsiteX79" fmla="*/ 575310 w 588263"/>
              <a:gd name="connsiteY79" fmla="*/ 240887 h 588359"/>
              <a:gd name="connsiteX80" fmla="*/ 576739 w 588263"/>
              <a:gd name="connsiteY80" fmla="*/ 240697 h 588359"/>
              <a:gd name="connsiteX81" fmla="*/ 581882 w 588263"/>
              <a:gd name="connsiteY81" fmla="*/ 232791 h 588359"/>
              <a:gd name="connsiteX82" fmla="*/ 573881 w 588263"/>
              <a:gd name="connsiteY82" fmla="*/ 203073 h 588359"/>
              <a:gd name="connsiteX83" fmla="*/ 565499 w 588263"/>
              <a:gd name="connsiteY83" fmla="*/ 198787 h 588359"/>
              <a:gd name="connsiteX84" fmla="*/ 561213 w 588263"/>
              <a:gd name="connsiteY84" fmla="*/ 207169 h 588359"/>
              <a:gd name="connsiteX85" fmla="*/ 573405 w 588263"/>
              <a:gd name="connsiteY85" fmla="*/ 264605 h 588359"/>
              <a:gd name="connsiteX86" fmla="*/ 574929 w 588263"/>
              <a:gd name="connsiteY86" fmla="*/ 293942 h 588359"/>
              <a:gd name="connsiteX87" fmla="*/ 581597 w 588263"/>
              <a:gd name="connsiteY87" fmla="*/ 300609 h 588359"/>
              <a:gd name="connsiteX88" fmla="*/ 581597 w 588263"/>
              <a:gd name="connsiteY88" fmla="*/ 300609 h 588359"/>
              <a:gd name="connsiteX89" fmla="*/ 588264 w 588263"/>
              <a:gd name="connsiteY89" fmla="*/ 293942 h 588359"/>
              <a:gd name="connsiteX90" fmla="*/ 586645 w 588263"/>
              <a:gd name="connsiteY90" fmla="*/ 263271 h 588359"/>
              <a:gd name="connsiteX91" fmla="*/ 579311 w 588263"/>
              <a:gd name="connsiteY91" fmla="*/ 257365 h 588359"/>
              <a:gd name="connsiteX92" fmla="*/ 573405 w 588263"/>
              <a:gd name="connsiteY92" fmla="*/ 264700 h 588359"/>
              <a:gd name="connsiteX93" fmla="*/ 292989 w 588263"/>
              <a:gd name="connsiteY93" fmla="*/ 13430 h 588359"/>
              <a:gd name="connsiteX94" fmla="*/ 294132 w 588263"/>
              <a:gd name="connsiteY94" fmla="*/ 13430 h 588359"/>
              <a:gd name="connsiteX95" fmla="*/ 323469 w 588263"/>
              <a:gd name="connsiteY95" fmla="*/ 14954 h 588359"/>
              <a:gd name="connsiteX96" fmla="*/ 324136 w 588263"/>
              <a:gd name="connsiteY96" fmla="*/ 14954 h 588359"/>
              <a:gd name="connsiteX97" fmla="*/ 330803 w 588263"/>
              <a:gd name="connsiteY97" fmla="*/ 8953 h 588359"/>
              <a:gd name="connsiteX98" fmla="*/ 324898 w 588263"/>
              <a:gd name="connsiteY98" fmla="*/ 1619 h 588359"/>
              <a:gd name="connsiteX99" fmla="*/ 294037 w 588263"/>
              <a:gd name="connsiteY99" fmla="*/ 0 h 588359"/>
              <a:gd name="connsiteX100" fmla="*/ 292989 w 588263"/>
              <a:gd name="connsiteY100" fmla="*/ 0 h 588359"/>
              <a:gd name="connsiteX101" fmla="*/ 286322 w 588263"/>
              <a:gd name="connsiteY101" fmla="*/ 6667 h 588359"/>
              <a:gd name="connsiteX102" fmla="*/ 292989 w 588263"/>
              <a:gd name="connsiteY102" fmla="*/ 13335 h 588359"/>
              <a:gd name="connsiteX103" fmla="*/ 521303 w 588263"/>
              <a:gd name="connsiteY103" fmla="*/ 129064 h 588359"/>
              <a:gd name="connsiteX104" fmla="*/ 526733 w 588263"/>
              <a:gd name="connsiteY104" fmla="*/ 131826 h 588359"/>
              <a:gd name="connsiteX105" fmla="*/ 530638 w 588263"/>
              <a:gd name="connsiteY105" fmla="*/ 130588 h 588359"/>
              <a:gd name="connsiteX106" fmla="*/ 532067 w 588263"/>
              <a:gd name="connsiteY106" fmla="*/ 121253 h 588359"/>
              <a:gd name="connsiteX107" fmla="*/ 512636 w 588263"/>
              <a:gd name="connsiteY107" fmla="*/ 97345 h 588359"/>
              <a:gd name="connsiteX108" fmla="*/ 503206 w 588263"/>
              <a:gd name="connsiteY108" fmla="*/ 96869 h 588359"/>
              <a:gd name="connsiteX109" fmla="*/ 502730 w 588263"/>
              <a:gd name="connsiteY109" fmla="*/ 106299 h 588359"/>
              <a:gd name="connsiteX110" fmla="*/ 521208 w 588263"/>
              <a:gd name="connsiteY110" fmla="*/ 129159 h 588359"/>
              <a:gd name="connsiteX111" fmla="*/ 481965 w 588263"/>
              <a:gd name="connsiteY111" fmla="*/ 85439 h 588359"/>
              <a:gd name="connsiteX112" fmla="*/ 486442 w 588263"/>
              <a:gd name="connsiteY112" fmla="*/ 87154 h 588359"/>
              <a:gd name="connsiteX113" fmla="*/ 491395 w 588263"/>
              <a:gd name="connsiteY113" fmla="*/ 84963 h 588359"/>
              <a:gd name="connsiteX114" fmla="*/ 490919 w 588263"/>
              <a:gd name="connsiteY114" fmla="*/ 75533 h 588359"/>
              <a:gd name="connsiteX115" fmla="*/ 467011 w 588263"/>
              <a:gd name="connsiteY115" fmla="*/ 56102 h 588359"/>
              <a:gd name="connsiteX116" fmla="*/ 457676 w 588263"/>
              <a:gd name="connsiteY116" fmla="*/ 57531 h 588359"/>
              <a:gd name="connsiteX117" fmla="*/ 459105 w 588263"/>
              <a:gd name="connsiteY117" fmla="*/ 66866 h 588359"/>
              <a:gd name="connsiteX118" fmla="*/ 481965 w 588263"/>
              <a:gd name="connsiteY118" fmla="*/ 85344 h 588359"/>
              <a:gd name="connsiteX119" fmla="*/ 352520 w 588263"/>
              <a:gd name="connsiteY119" fmla="*/ 19431 h 588359"/>
              <a:gd name="connsiteX120" fmla="*/ 380905 w 588263"/>
              <a:gd name="connsiteY120" fmla="*/ 27051 h 588359"/>
              <a:gd name="connsiteX121" fmla="*/ 383000 w 588263"/>
              <a:gd name="connsiteY121" fmla="*/ 27337 h 588359"/>
              <a:gd name="connsiteX122" fmla="*/ 389382 w 588263"/>
              <a:gd name="connsiteY122" fmla="*/ 22765 h 588359"/>
              <a:gd name="connsiteX123" fmla="*/ 385096 w 588263"/>
              <a:gd name="connsiteY123" fmla="*/ 14383 h 588359"/>
              <a:gd name="connsiteX124" fmla="*/ 355378 w 588263"/>
              <a:gd name="connsiteY124" fmla="*/ 6477 h 588359"/>
              <a:gd name="connsiteX125" fmla="*/ 347472 w 588263"/>
              <a:gd name="connsiteY125" fmla="*/ 11620 h 588359"/>
              <a:gd name="connsiteX126" fmla="*/ 352616 w 588263"/>
              <a:gd name="connsiteY126" fmla="*/ 19526 h 588359"/>
              <a:gd name="connsiteX127" fmla="*/ 408337 w 588263"/>
              <a:gd name="connsiteY127" fmla="*/ 37528 h 588359"/>
              <a:gd name="connsiteX128" fmla="*/ 434531 w 588263"/>
              <a:gd name="connsiteY128" fmla="*/ 50863 h 588359"/>
              <a:gd name="connsiteX129" fmla="*/ 437864 w 588263"/>
              <a:gd name="connsiteY129" fmla="*/ 51721 h 588359"/>
              <a:gd name="connsiteX130" fmla="*/ 443675 w 588263"/>
              <a:gd name="connsiteY130" fmla="*/ 48387 h 588359"/>
              <a:gd name="connsiteX131" fmla="*/ 441198 w 588263"/>
              <a:gd name="connsiteY131" fmla="*/ 39243 h 588359"/>
              <a:gd name="connsiteX132" fmla="*/ 413766 w 588263"/>
              <a:gd name="connsiteY132" fmla="*/ 25241 h 588359"/>
              <a:gd name="connsiteX133" fmla="*/ 405003 w 588263"/>
              <a:gd name="connsiteY133" fmla="*/ 28575 h 588359"/>
              <a:gd name="connsiteX134" fmla="*/ 408337 w 588263"/>
              <a:gd name="connsiteY134" fmla="*/ 37338 h 588359"/>
              <a:gd name="connsiteX135" fmla="*/ 124397 w 588263"/>
              <a:gd name="connsiteY135" fmla="*/ 68866 h 588359"/>
              <a:gd name="connsiteX136" fmla="*/ 128302 w 588263"/>
              <a:gd name="connsiteY136" fmla="*/ 67532 h 588359"/>
              <a:gd name="connsiteX137" fmla="*/ 152876 w 588263"/>
              <a:gd name="connsiteY137" fmla="*/ 51435 h 588359"/>
              <a:gd name="connsiteX138" fmla="*/ 155258 w 588263"/>
              <a:gd name="connsiteY138" fmla="*/ 42291 h 588359"/>
              <a:gd name="connsiteX139" fmla="*/ 146114 w 588263"/>
              <a:gd name="connsiteY139" fmla="*/ 39910 h 588359"/>
              <a:gd name="connsiteX140" fmla="*/ 120396 w 588263"/>
              <a:gd name="connsiteY140" fmla="*/ 56769 h 588359"/>
              <a:gd name="connsiteX141" fmla="*/ 118967 w 588263"/>
              <a:gd name="connsiteY141" fmla="*/ 66104 h 588359"/>
              <a:gd name="connsiteX142" fmla="*/ 124397 w 588263"/>
              <a:gd name="connsiteY142" fmla="*/ 68866 h 588359"/>
              <a:gd name="connsiteX143" fmla="*/ 459581 w 588263"/>
              <a:gd name="connsiteY143" fmla="*/ 521113 h 588359"/>
              <a:gd name="connsiteX144" fmla="*/ 435007 w 588263"/>
              <a:gd name="connsiteY144" fmla="*/ 537210 h 588359"/>
              <a:gd name="connsiteX145" fmla="*/ 432626 w 588263"/>
              <a:gd name="connsiteY145" fmla="*/ 546354 h 588359"/>
              <a:gd name="connsiteX146" fmla="*/ 438436 w 588263"/>
              <a:gd name="connsiteY146" fmla="*/ 549688 h 588359"/>
              <a:gd name="connsiteX147" fmla="*/ 441770 w 588263"/>
              <a:gd name="connsiteY147" fmla="*/ 548831 h 588359"/>
              <a:gd name="connsiteX148" fmla="*/ 467582 w 588263"/>
              <a:gd name="connsiteY148" fmla="*/ 531971 h 588359"/>
              <a:gd name="connsiteX149" fmla="*/ 469011 w 588263"/>
              <a:gd name="connsiteY149" fmla="*/ 522637 h 588359"/>
              <a:gd name="connsiteX150" fmla="*/ 459677 w 588263"/>
              <a:gd name="connsiteY150" fmla="*/ 521208 h 588359"/>
              <a:gd name="connsiteX151" fmla="*/ 408813 w 588263"/>
              <a:gd name="connsiteY151" fmla="*/ 550545 h 588359"/>
              <a:gd name="connsiteX152" fmla="*/ 381381 w 588263"/>
              <a:gd name="connsiteY152" fmla="*/ 561118 h 588359"/>
              <a:gd name="connsiteX153" fmla="*/ 377095 w 588263"/>
              <a:gd name="connsiteY153" fmla="*/ 569500 h 588359"/>
              <a:gd name="connsiteX154" fmla="*/ 383477 w 588263"/>
              <a:gd name="connsiteY154" fmla="*/ 574072 h 588359"/>
              <a:gd name="connsiteX155" fmla="*/ 385572 w 588263"/>
              <a:gd name="connsiteY155" fmla="*/ 573691 h 588359"/>
              <a:gd name="connsiteX156" fmla="*/ 414242 w 588263"/>
              <a:gd name="connsiteY156" fmla="*/ 562642 h 588359"/>
              <a:gd name="connsiteX157" fmla="*/ 417576 w 588263"/>
              <a:gd name="connsiteY157" fmla="*/ 553879 h 588359"/>
              <a:gd name="connsiteX158" fmla="*/ 408813 w 588263"/>
              <a:gd name="connsiteY158" fmla="*/ 550545 h 588359"/>
              <a:gd name="connsiteX159" fmla="*/ 353092 w 588263"/>
              <a:gd name="connsiteY159" fmla="*/ 568738 h 588359"/>
              <a:gd name="connsiteX160" fmla="*/ 324041 w 588263"/>
              <a:gd name="connsiteY160" fmla="*/ 573310 h 588359"/>
              <a:gd name="connsiteX161" fmla="*/ 318135 w 588263"/>
              <a:gd name="connsiteY161" fmla="*/ 580644 h 588359"/>
              <a:gd name="connsiteX162" fmla="*/ 324803 w 588263"/>
              <a:gd name="connsiteY162" fmla="*/ 586645 h 588359"/>
              <a:gd name="connsiteX163" fmla="*/ 325565 w 588263"/>
              <a:gd name="connsiteY163" fmla="*/ 586645 h 588359"/>
              <a:gd name="connsiteX164" fmla="*/ 355949 w 588263"/>
              <a:gd name="connsiteY164" fmla="*/ 581787 h 588359"/>
              <a:gd name="connsiteX165" fmla="*/ 361093 w 588263"/>
              <a:gd name="connsiteY165" fmla="*/ 573881 h 588359"/>
              <a:gd name="connsiteX166" fmla="*/ 353187 w 588263"/>
              <a:gd name="connsiteY166" fmla="*/ 568738 h 588359"/>
              <a:gd name="connsiteX167" fmla="*/ 503111 w 588263"/>
              <a:gd name="connsiteY167" fmla="*/ 481679 h 588359"/>
              <a:gd name="connsiteX168" fmla="*/ 482346 w 588263"/>
              <a:gd name="connsiteY168" fmla="*/ 502539 h 588359"/>
              <a:gd name="connsiteX169" fmla="*/ 481870 w 588263"/>
              <a:gd name="connsiteY169" fmla="*/ 511969 h 588359"/>
              <a:gd name="connsiteX170" fmla="*/ 486823 w 588263"/>
              <a:gd name="connsiteY170" fmla="*/ 514160 h 588359"/>
              <a:gd name="connsiteX171" fmla="*/ 491300 w 588263"/>
              <a:gd name="connsiteY171" fmla="*/ 512445 h 588359"/>
              <a:gd name="connsiteX172" fmla="*/ 513017 w 588263"/>
              <a:gd name="connsiteY172" fmla="*/ 490633 h 588359"/>
              <a:gd name="connsiteX173" fmla="*/ 512540 w 588263"/>
              <a:gd name="connsiteY173" fmla="*/ 481203 h 588359"/>
              <a:gd name="connsiteX174" fmla="*/ 503111 w 588263"/>
              <a:gd name="connsiteY174" fmla="*/ 481679 h 588359"/>
              <a:gd name="connsiteX175" fmla="*/ 580739 w 588263"/>
              <a:gd name="connsiteY175" fmla="*/ 317183 h 588359"/>
              <a:gd name="connsiteX176" fmla="*/ 573405 w 588263"/>
              <a:gd name="connsiteY176" fmla="*/ 323088 h 588359"/>
              <a:gd name="connsiteX177" fmla="*/ 568833 w 588263"/>
              <a:gd name="connsiteY177" fmla="*/ 352139 h 588359"/>
              <a:gd name="connsiteX178" fmla="*/ 573977 w 588263"/>
              <a:gd name="connsiteY178" fmla="*/ 360045 h 588359"/>
              <a:gd name="connsiteX179" fmla="*/ 575405 w 588263"/>
              <a:gd name="connsiteY179" fmla="*/ 360235 h 588359"/>
              <a:gd name="connsiteX180" fmla="*/ 581882 w 588263"/>
              <a:gd name="connsiteY180" fmla="*/ 354902 h 588359"/>
              <a:gd name="connsiteX181" fmla="*/ 586645 w 588263"/>
              <a:gd name="connsiteY181" fmla="*/ 324517 h 588359"/>
              <a:gd name="connsiteX182" fmla="*/ 580739 w 588263"/>
              <a:gd name="connsiteY182" fmla="*/ 317183 h 588359"/>
              <a:gd name="connsiteX183" fmla="*/ 546640 w 588263"/>
              <a:gd name="connsiteY183" fmla="*/ 431673 h 588359"/>
              <a:gd name="connsiteX184" fmla="*/ 537496 w 588263"/>
              <a:gd name="connsiteY184" fmla="*/ 434150 h 588359"/>
              <a:gd name="connsiteX185" fmla="*/ 521494 w 588263"/>
              <a:gd name="connsiteY185" fmla="*/ 458819 h 588359"/>
              <a:gd name="connsiteX186" fmla="*/ 523018 w 588263"/>
              <a:gd name="connsiteY186" fmla="*/ 468154 h 588359"/>
              <a:gd name="connsiteX187" fmla="*/ 526923 w 588263"/>
              <a:gd name="connsiteY187" fmla="*/ 469392 h 588359"/>
              <a:gd name="connsiteX188" fmla="*/ 532352 w 588263"/>
              <a:gd name="connsiteY188" fmla="*/ 466630 h 588359"/>
              <a:gd name="connsiteX189" fmla="*/ 549116 w 588263"/>
              <a:gd name="connsiteY189" fmla="*/ 440817 h 588359"/>
              <a:gd name="connsiteX190" fmla="*/ 546640 w 588263"/>
              <a:gd name="connsiteY190" fmla="*/ 431673 h 588359"/>
              <a:gd name="connsiteX191" fmla="*/ 569786 w 588263"/>
              <a:gd name="connsiteY191" fmla="*/ 376237 h 588359"/>
              <a:gd name="connsiteX192" fmla="*/ 561404 w 588263"/>
              <a:gd name="connsiteY192" fmla="*/ 380524 h 588359"/>
              <a:gd name="connsiteX193" fmla="*/ 550926 w 588263"/>
              <a:gd name="connsiteY193" fmla="*/ 407956 h 588359"/>
              <a:gd name="connsiteX194" fmla="*/ 554355 w 588263"/>
              <a:gd name="connsiteY194" fmla="*/ 416719 h 588359"/>
              <a:gd name="connsiteX195" fmla="*/ 557022 w 588263"/>
              <a:gd name="connsiteY195" fmla="*/ 417290 h 588359"/>
              <a:gd name="connsiteX196" fmla="*/ 563118 w 588263"/>
              <a:gd name="connsiteY196" fmla="*/ 413290 h 588359"/>
              <a:gd name="connsiteX197" fmla="*/ 574167 w 588263"/>
              <a:gd name="connsiteY197" fmla="*/ 384524 h 588359"/>
              <a:gd name="connsiteX198" fmla="*/ 569881 w 588263"/>
              <a:gd name="connsiteY198" fmla="*/ 376142 h 588359"/>
              <a:gd name="connsiteX199" fmla="*/ 105918 w 588263"/>
              <a:gd name="connsiteY199" fmla="*/ 76867 h 588359"/>
              <a:gd name="connsiteX200" fmla="*/ 96488 w 588263"/>
              <a:gd name="connsiteY200" fmla="*/ 76391 h 588359"/>
              <a:gd name="connsiteX201" fmla="*/ 74771 w 588263"/>
              <a:gd name="connsiteY201" fmla="*/ 98203 h 588359"/>
              <a:gd name="connsiteX202" fmla="*/ 75248 w 588263"/>
              <a:gd name="connsiteY202" fmla="*/ 107632 h 588359"/>
              <a:gd name="connsiteX203" fmla="*/ 79724 w 588263"/>
              <a:gd name="connsiteY203" fmla="*/ 109347 h 588359"/>
              <a:gd name="connsiteX204" fmla="*/ 84677 w 588263"/>
              <a:gd name="connsiteY204" fmla="*/ 107156 h 588359"/>
              <a:gd name="connsiteX205" fmla="*/ 105347 w 588263"/>
              <a:gd name="connsiteY205" fmla="*/ 86296 h 588359"/>
              <a:gd name="connsiteX206" fmla="*/ 105823 w 588263"/>
              <a:gd name="connsiteY206" fmla="*/ 76867 h 588359"/>
              <a:gd name="connsiteX207" fmla="*/ 67342 w 588263"/>
              <a:gd name="connsiteY207" fmla="*/ 459962 h 588359"/>
              <a:gd name="connsiteX208" fmla="*/ 58007 w 588263"/>
              <a:gd name="connsiteY208" fmla="*/ 458534 h 588359"/>
              <a:gd name="connsiteX209" fmla="*/ 56579 w 588263"/>
              <a:gd name="connsiteY209" fmla="*/ 467868 h 588359"/>
              <a:gd name="connsiteX210" fmla="*/ 76010 w 588263"/>
              <a:gd name="connsiteY210" fmla="*/ 491681 h 588359"/>
              <a:gd name="connsiteX211" fmla="*/ 80963 w 588263"/>
              <a:gd name="connsiteY211" fmla="*/ 493871 h 588359"/>
              <a:gd name="connsiteX212" fmla="*/ 85439 w 588263"/>
              <a:gd name="connsiteY212" fmla="*/ 492157 h 588359"/>
              <a:gd name="connsiteX213" fmla="*/ 85915 w 588263"/>
              <a:gd name="connsiteY213" fmla="*/ 482727 h 588359"/>
              <a:gd name="connsiteX214" fmla="*/ 67342 w 588263"/>
              <a:gd name="connsiteY214" fmla="*/ 459962 h 588359"/>
              <a:gd name="connsiteX215" fmla="*/ 27241 w 588263"/>
              <a:gd name="connsiteY215" fmla="*/ 381857 h 588359"/>
              <a:gd name="connsiteX216" fmla="*/ 19622 w 588263"/>
              <a:gd name="connsiteY216" fmla="*/ 353473 h 588359"/>
              <a:gd name="connsiteX217" fmla="*/ 11716 w 588263"/>
              <a:gd name="connsiteY217" fmla="*/ 348329 h 588359"/>
              <a:gd name="connsiteX218" fmla="*/ 6572 w 588263"/>
              <a:gd name="connsiteY218" fmla="*/ 356235 h 588359"/>
              <a:gd name="connsiteX219" fmla="*/ 14573 w 588263"/>
              <a:gd name="connsiteY219" fmla="*/ 385953 h 588359"/>
              <a:gd name="connsiteX220" fmla="*/ 20955 w 588263"/>
              <a:gd name="connsiteY220" fmla="*/ 390525 h 588359"/>
              <a:gd name="connsiteX221" fmla="*/ 23051 w 588263"/>
              <a:gd name="connsiteY221" fmla="*/ 390144 h 588359"/>
              <a:gd name="connsiteX222" fmla="*/ 27337 w 588263"/>
              <a:gd name="connsiteY222" fmla="*/ 381762 h 588359"/>
              <a:gd name="connsiteX223" fmla="*/ 37814 w 588263"/>
              <a:gd name="connsiteY223" fmla="*/ 409194 h 588359"/>
              <a:gd name="connsiteX224" fmla="*/ 28956 w 588263"/>
              <a:gd name="connsiteY224" fmla="*/ 405860 h 588359"/>
              <a:gd name="connsiteX225" fmla="*/ 25622 w 588263"/>
              <a:gd name="connsiteY225" fmla="*/ 414719 h 588359"/>
              <a:gd name="connsiteX226" fmla="*/ 39719 w 588263"/>
              <a:gd name="connsiteY226" fmla="*/ 442055 h 588359"/>
              <a:gd name="connsiteX227" fmla="*/ 45529 w 588263"/>
              <a:gd name="connsiteY227" fmla="*/ 445389 h 588359"/>
              <a:gd name="connsiteX228" fmla="*/ 48863 w 588263"/>
              <a:gd name="connsiteY228" fmla="*/ 444436 h 588359"/>
              <a:gd name="connsiteX229" fmla="*/ 51245 w 588263"/>
              <a:gd name="connsiteY229" fmla="*/ 435293 h 588359"/>
              <a:gd name="connsiteX230" fmla="*/ 37814 w 588263"/>
              <a:gd name="connsiteY230" fmla="*/ 409194 h 588359"/>
              <a:gd name="connsiteX231" fmla="*/ 180499 w 588263"/>
              <a:gd name="connsiteY231" fmla="*/ 551117 h 588359"/>
              <a:gd name="connsiteX232" fmla="*/ 154305 w 588263"/>
              <a:gd name="connsiteY232" fmla="*/ 537877 h 588359"/>
              <a:gd name="connsiteX233" fmla="*/ 145161 w 588263"/>
              <a:gd name="connsiteY233" fmla="*/ 540353 h 588359"/>
              <a:gd name="connsiteX234" fmla="*/ 147638 w 588263"/>
              <a:gd name="connsiteY234" fmla="*/ 549497 h 588359"/>
              <a:gd name="connsiteX235" fmla="*/ 175070 w 588263"/>
              <a:gd name="connsiteY235" fmla="*/ 563404 h 588359"/>
              <a:gd name="connsiteX236" fmla="*/ 177737 w 588263"/>
              <a:gd name="connsiteY236" fmla="*/ 563975 h 588359"/>
              <a:gd name="connsiteX237" fmla="*/ 183833 w 588263"/>
              <a:gd name="connsiteY237" fmla="*/ 559975 h 588359"/>
              <a:gd name="connsiteX238" fmla="*/ 180404 w 588263"/>
              <a:gd name="connsiteY238" fmla="*/ 551212 h 588359"/>
              <a:gd name="connsiteX239" fmla="*/ 236315 w 588263"/>
              <a:gd name="connsiteY239" fmla="*/ 569119 h 588359"/>
              <a:gd name="connsiteX240" fmla="*/ 207931 w 588263"/>
              <a:gd name="connsiteY240" fmla="*/ 561594 h 588359"/>
              <a:gd name="connsiteX241" fmla="*/ 199549 w 588263"/>
              <a:gd name="connsiteY241" fmla="*/ 565880 h 588359"/>
              <a:gd name="connsiteX242" fmla="*/ 203835 w 588263"/>
              <a:gd name="connsiteY242" fmla="*/ 574262 h 588359"/>
              <a:gd name="connsiteX243" fmla="*/ 233553 w 588263"/>
              <a:gd name="connsiteY243" fmla="*/ 582168 h 588359"/>
              <a:gd name="connsiteX244" fmla="*/ 234886 w 588263"/>
              <a:gd name="connsiteY244" fmla="*/ 582263 h 588359"/>
              <a:gd name="connsiteX245" fmla="*/ 241364 w 588263"/>
              <a:gd name="connsiteY245" fmla="*/ 576929 h 588359"/>
              <a:gd name="connsiteX246" fmla="*/ 236220 w 588263"/>
              <a:gd name="connsiteY246" fmla="*/ 569023 h 588359"/>
              <a:gd name="connsiteX247" fmla="*/ 106775 w 588263"/>
              <a:gd name="connsiteY247" fmla="*/ 503396 h 588359"/>
              <a:gd name="connsiteX248" fmla="*/ 97346 w 588263"/>
              <a:gd name="connsiteY248" fmla="*/ 503873 h 588359"/>
              <a:gd name="connsiteX249" fmla="*/ 97822 w 588263"/>
              <a:gd name="connsiteY249" fmla="*/ 513302 h 588359"/>
              <a:gd name="connsiteX250" fmla="*/ 121825 w 588263"/>
              <a:gd name="connsiteY250" fmla="*/ 532638 h 588359"/>
              <a:gd name="connsiteX251" fmla="*/ 125730 w 588263"/>
              <a:gd name="connsiteY251" fmla="*/ 533876 h 588359"/>
              <a:gd name="connsiteX252" fmla="*/ 131159 w 588263"/>
              <a:gd name="connsiteY252" fmla="*/ 531114 h 588359"/>
              <a:gd name="connsiteX253" fmla="*/ 129635 w 588263"/>
              <a:gd name="connsiteY253" fmla="*/ 521780 h 588359"/>
              <a:gd name="connsiteX254" fmla="*/ 106775 w 588263"/>
              <a:gd name="connsiteY254" fmla="*/ 503301 h 588359"/>
              <a:gd name="connsiteX255" fmla="*/ 294132 w 588263"/>
              <a:gd name="connsiteY255" fmla="*/ 575024 h 588359"/>
              <a:gd name="connsiteX256" fmla="*/ 265367 w 588263"/>
              <a:gd name="connsiteY256" fmla="*/ 573596 h 588359"/>
              <a:gd name="connsiteX257" fmla="*/ 258032 w 588263"/>
              <a:gd name="connsiteY257" fmla="*/ 579501 h 588359"/>
              <a:gd name="connsiteX258" fmla="*/ 263938 w 588263"/>
              <a:gd name="connsiteY258" fmla="*/ 586835 h 588359"/>
              <a:gd name="connsiteX259" fmla="*/ 294037 w 588263"/>
              <a:gd name="connsiteY259" fmla="*/ 588359 h 588359"/>
              <a:gd name="connsiteX260" fmla="*/ 294608 w 588263"/>
              <a:gd name="connsiteY260" fmla="*/ 588359 h 588359"/>
              <a:gd name="connsiteX261" fmla="*/ 300990 w 588263"/>
              <a:gd name="connsiteY261" fmla="*/ 581692 h 588359"/>
              <a:gd name="connsiteX262" fmla="*/ 294037 w 588263"/>
              <a:gd name="connsiteY262" fmla="*/ 575024 h 58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588263" h="588359">
                <a:moveTo>
                  <a:pt x="396335" y="409670"/>
                </a:moveTo>
                <a:cubicBezTo>
                  <a:pt x="397955" y="409670"/>
                  <a:pt x="399669" y="409004"/>
                  <a:pt x="401003" y="407765"/>
                </a:cubicBezTo>
                <a:cubicBezTo>
                  <a:pt x="403670" y="405194"/>
                  <a:pt x="403765" y="401003"/>
                  <a:pt x="401193" y="398335"/>
                </a:cubicBezTo>
                <a:lnTo>
                  <a:pt x="322707" y="316897"/>
                </a:lnTo>
                <a:cubicBezTo>
                  <a:pt x="327470" y="310706"/>
                  <a:pt x="330422" y="303085"/>
                  <a:pt x="330422" y="294704"/>
                </a:cubicBezTo>
                <a:cubicBezTo>
                  <a:pt x="330422" y="276606"/>
                  <a:pt x="317182" y="261652"/>
                  <a:pt x="300038" y="258889"/>
                </a:cubicBezTo>
                <a:lnTo>
                  <a:pt x="300038" y="118015"/>
                </a:lnTo>
                <a:cubicBezTo>
                  <a:pt x="300038" y="114300"/>
                  <a:pt x="297085" y="111347"/>
                  <a:pt x="293370" y="111347"/>
                </a:cubicBezTo>
                <a:cubicBezTo>
                  <a:pt x="289655" y="111347"/>
                  <a:pt x="286703" y="114300"/>
                  <a:pt x="286703" y="118015"/>
                </a:cubicBezTo>
                <a:lnTo>
                  <a:pt x="286703" y="259175"/>
                </a:lnTo>
                <a:cubicBezTo>
                  <a:pt x="270415" y="262700"/>
                  <a:pt x="258128" y="277273"/>
                  <a:pt x="258128" y="294799"/>
                </a:cubicBezTo>
                <a:cubicBezTo>
                  <a:pt x="258128" y="314897"/>
                  <a:pt x="274320" y="331184"/>
                  <a:pt x="294227" y="331184"/>
                </a:cubicBezTo>
                <a:cubicBezTo>
                  <a:pt x="300990" y="331184"/>
                  <a:pt x="307277" y="329184"/>
                  <a:pt x="312706" y="325850"/>
                </a:cubicBezTo>
                <a:lnTo>
                  <a:pt x="391573" y="407670"/>
                </a:lnTo>
                <a:cubicBezTo>
                  <a:pt x="392906" y="409004"/>
                  <a:pt x="394621" y="409670"/>
                  <a:pt x="396335" y="409670"/>
                </a:cubicBezTo>
                <a:close/>
                <a:moveTo>
                  <a:pt x="294227" y="317754"/>
                </a:moveTo>
                <a:cubicBezTo>
                  <a:pt x="281654" y="317754"/>
                  <a:pt x="271463" y="307372"/>
                  <a:pt x="271463" y="294704"/>
                </a:cubicBezTo>
                <a:cubicBezTo>
                  <a:pt x="271463" y="282035"/>
                  <a:pt x="281654" y="271653"/>
                  <a:pt x="294227" y="271653"/>
                </a:cubicBezTo>
                <a:cubicBezTo>
                  <a:pt x="306800" y="271653"/>
                  <a:pt x="316992" y="282035"/>
                  <a:pt x="316992" y="294704"/>
                </a:cubicBezTo>
                <a:cubicBezTo>
                  <a:pt x="316992" y="307372"/>
                  <a:pt x="306800" y="317754"/>
                  <a:pt x="294227" y="317754"/>
                </a:cubicBezTo>
                <a:close/>
                <a:moveTo>
                  <a:pt x="176213" y="38767"/>
                </a:moveTo>
                <a:cubicBezTo>
                  <a:pt x="177165" y="38767"/>
                  <a:pt x="178022" y="38576"/>
                  <a:pt x="178975" y="38195"/>
                </a:cubicBezTo>
                <a:cubicBezTo>
                  <a:pt x="187833" y="34195"/>
                  <a:pt x="197072" y="30575"/>
                  <a:pt x="206407" y="27527"/>
                </a:cubicBezTo>
                <a:cubicBezTo>
                  <a:pt x="209931" y="26384"/>
                  <a:pt x="211836" y="22574"/>
                  <a:pt x="210693" y="19145"/>
                </a:cubicBezTo>
                <a:cubicBezTo>
                  <a:pt x="209550" y="15621"/>
                  <a:pt x="205740" y="13716"/>
                  <a:pt x="202311" y="14859"/>
                </a:cubicBezTo>
                <a:cubicBezTo>
                  <a:pt x="192596" y="18097"/>
                  <a:pt x="182880" y="21812"/>
                  <a:pt x="173641" y="26003"/>
                </a:cubicBezTo>
                <a:cubicBezTo>
                  <a:pt x="170307" y="27527"/>
                  <a:pt x="168783" y="31432"/>
                  <a:pt x="170307" y="34862"/>
                </a:cubicBezTo>
                <a:cubicBezTo>
                  <a:pt x="171450" y="37338"/>
                  <a:pt x="173831" y="38767"/>
                  <a:pt x="176403" y="38767"/>
                </a:cubicBezTo>
                <a:close/>
                <a:moveTo>
                  <a:pt x="233267" y="20002"/>
                </a:moveTo>
                <a:cubicBezTo>
                  <a:pt x="233267" y="20002"/>
                  <a:pt x="234220" y="20002"/>
                  <a:pt x="234696" y="19812"/>
                </a:cubicBezTo>
                <a:cubicBezTo>
                  <a:pt x="244316" y="17716"/>
                  <a:pt x="254032" y="16192"/>
                  <a:pt x="263652" y="15145"/>
                </a:cubicBezTo>
                <a:cubicBezTo>
                  <a:pt x="267272" y="14764"/>
                  <a:pt x="269939" y="11430"/>
                  <a:pt x="269557" y="7810"/>
                </a:cubicBezTo>
                <a:cubicBezTo>
                  <a:pt x="269177" y="4096"/>
                  <a:pt x="265652" y="1524"/>
                  <a:pt x="262223" y="1905"/>
                </a:cubicBezTo>
                <a:cubicBezTo>
                  <a:pt x="252127" y="2953"/>
                  <a:pt x="241840" y="4667"/>
                  <a:pt x="231839" y="6763"/>
                </a:cubicBezTo>
                <a:cubicBezTo>
                  <a:pt x="228219" y="7525"/>
                  <a:pt x="225933" y="11049"/>
                  <a:pt x="226695" y="14669"/>
                </a:cubicBezTo>
                <a:cubicBezTo>
                  <a:pt x="227362" y="17812"/>
                  <a:pt x="230124" y="19907"/>
                  <a:pt x="233172" y="19907"/>
                </a:cubicBezTo>
                <a:close/>
                <a:moveTo>
                  <a:pt x="9049" y="331851"/>
                </a:moveTo>
                <a:cubicBezTo>
                  <a:pt x="12668" y="331470"/>
                  <a:pt x="15335" y="328136"/>
                  <a:pt x="14954" y="324517"/>
                </a:cubicBezTo>
                <a:cubicBezTo>
                  <a:pt x="13907" y="314801"/>
                  <a:pt x="13335" y="304895"/>
                  <a:pt x="13335" y="295180"/>
                </a:cubicBezTo>
                <a:cubicBezTo>
                  <a:pt x="13335" y="291465"/>
                  <a:pt x="10382" y="288512"/>
                  <a:pt x="6667" y="288512"/>
                </a:cubicBezTo>
                <a:lnTo>
                  <a:pt x="6667" y="288512"/>
                </a:lnTo>
                <a:cubicBezTo>
                  <a:pt x="2953" y="288512"/>
                  <a:pt x="0" y="291560"/>
                  <a:pt x="0" y="295180"/>
                </a:cubicBezTo>
                <a:cubicBezTo>
                  <a:pt x="0" y="305372"/>
                  <a:pt x="572" y="315754"/>
                  <a:pt x="1715" y="325850"/>
                </a:cubicBezTo>
                <a:cubicBezTo>
                  <a:pt x="2096" y="329279"/>
                  <a:pt x="4953" y="331851"/>
                  <a:pt x="8382" y="331851"/>
                </a:cubicBezTo>
                <a:cubicBezTo>
                  <a:pt x="8573" y="331851"/>
                  <a:pt x="8858" y="331851"/>
                  <a:pt x="9144" y="331851"/>
                </a:cubicBezTo>
                <a:close/>
                <a:moveTo>
                  <a:pt x="18383" y="212693"/>
                </a:moveTo>
                <a:cubicBezTo>
                  <a:pt x="19050" y="212884"/>
                  <a:pt x="19717" y="212979"/>
                  <a:pt x="20384" y="212979"/>
                </a:cubicBezTo>
                <a:cubicBezTo>
                  <a:pt x="23241" y="212979"/>
                  <a:pt x="25813" y="211169"/>
                  <a:pt x="26765" y="208312"/>
                </a:cubicBezTo>
                <a:cubicBezTo>
                  <a:pt x="29718" y="198977"/>
                  <a:pt x="33242" y="189738"/>
                  <a:pt x="37243" y="180880"/>
                </a:cubicBezTo>
                <a:cubicBezTo>
                  <a:pt x="38767" y="177546"/>
                  <a:pt x="37243" y="173546"/>
                  <a:pt x="33814" y="172117"/>
                </a:cubicBezTo>
                <a:cubicBezTo>
                  <a:pt x="30480" y="170688"/>
                  <a:pt x="26479" y="172117"/>
                  <a:pt x="25051" y="175546"/>
                </a:cubicBezTo>
                <a:cubicBezTo>
                  <a:pt x="20955" y="184880"/>
                  <a:pt x="17240" y="194596"/>
                  <a:pt x="14097" y="204311"/>
                </a:cubicBezTo>
                <a:cubicBezTo>
                  <a:pt x="12954" y="207836"/>
                  <a:pt x="14859" y="211550"/>
                  <a:pt x="18383" y="212693"/>
                </a:cubicBezTo>
                <a:close/>
                <a:moveTo>
                  <a:pt x="41339" y="157163"/>
                </a:moveTo>
                <a:cubicBezTo>
                  <a:pt x="42386" y="157734"/>
                  <a:pt x="43529" y="158020"/>
                  <a:pt x="44672" y="158020"/>
                </a:cubicBezTo>
                <a:cubicBezTo>
                  <a:pt x="46958" y="158020"/>
                  <a:pt x="49244" y="156781"/>
                  <a:pt x="50483" y="154686"/>
                </a:cubicBezTo>
                <a:cubicBezTo>
                  <a:pt x="55340" y="146209"/>
                  <a:pt x="60674" y="137922"/>
                  <a:pt x="66389" y="130016"/>
                </a:cubicBezTo>
                <a:cubicBezTo>
                  <a:pt x="68580" y="127064"/>
                  <a:pt x="67913" y="122873"/>
                  <a:pt x="64865" y="120682"/>
                </a:cubicBezTo>
                <a:cubicBezTo>
                  <a:pt x="61913" y="118491"/>
                  <a:pt x="57722" y="119158"/>
                  <a:pt x="55531" y="122206"/>
                </a:cubicBezTo>
                <a:cubicBezTo>
                  <a:pt x="49530" y="130492"/>
                  <a:pt x="43910" y="139160"/>
                  <a:pt x="38862" y="148018"/>
                </a:cubicBezTo>
                <a:cubicBezTo>
                  <a:pt x="37052" y="151162"/>
                  <a:pt x="38100" y="155258"/>
                  <a:pt x="41339" y="157163"/>
                </a:cubicBezTo>
                <a:close/>
                <a:moveTo>
                  <a:pt x="7429" y="271748"/>
                </a:moveTo>
                <a:cubicBezTo>
                  <a:pt x="7429" y="271748"/>
                  <a:pt x="7906" y="271748"/>
                  <a:pt x="8096" y="271748"/>
                </a:cubicBezTo>
                <a:cubicBezTo>
                  <a:pt x="11430" y="271748"/>
                  <a:pt x="14383" y="269177"/>
                  <a:pt x="14764" y="265748"/>
                </a:cubicBezTo>
                <a:cubicBezTo>
                  <a:pt x="15716" y="256032"/>
                  <a:pt x="17240" y="246221"/>
                  <a:pt x="19241" y="236696"/>
                </a:cubicBezTo>
                <a:cubicBezTo>
                  <a:pt x="20003" y="233077"/>
                  <a:pt x="17716" y="229553"/>
                  <a:pt x="14097" y="228790"/>
                </a:cubicBezTo>
                <a:cubicBezTo>
                  <a:pt x="10573" y="228124"/>
                  <a:pt x="6953" y="230314"/>
                  <a:pt x="6191" y="233934"/>
                </a:cubicBezTo>
                <a:cubicBezTo>
                  <a:pt x="4096" y="243935"/>
                  <a:pt x="2572" y="254127"/>
                  <a:pt x="1524" y="264319"/>
                </a:cubicBezTo>
                <a:cubicBezTo>
                  <a:pt x="1143" y="267938"/>
                  <a:pt x="3810" y="271272"/>
                  <a:pt x="7525" y="271653"/>
                </a:cubicBezTo>
                <a:close/>
                <a:moveTo>
                  <a:pt x="550640" y="179832"/>
                </a:moveTo>
                <a:cubicBezTo>
                  <a:pt x="551783" y="182309"/>
                  <a:pt x="554165" y="183833"/>
                  <a:pt x="556736" y="183833"/>
                </a:cubicBezTo>
                <a:cubicBezTo>
                  <a:pt x="557689" y="183833"/>
                  <a:pt x="558546" y="183642"/>
                  <a:pt x="559499" y="183261"/>
                </a:cubicBezTo>
                <a:cubicBezTo>
                  <a:pt x="562832" y="181737"/>
                  <a:pt x="564356" y="177832"/>
                  <a:pt x="562832" y="174498"/>
                </a:cubicBezTo>
                <a:cubicBezTo>
                  <a:pt x="558641" y="165164"/>
                  <a:pt x="553974" y="156019"/>
                  <a:pt x="548831" y="147066"/>
                </a:cubicBezTo>
                <a:cubicBezTo>
                  <a:pt x="547021" y="143923"/>
                  <a:pt x="542925" y="142780"/>
                  <a:pt x="539687" y="144685"/>
                </a:cubicBezTo>
                <a:cubicBezTo>
                  <a:pt x="536543" y="146494"/>
                  <a:pt x="535400" y="150590"/>
                  <a:pt x="537305" y="153829"/>
                </a:cubicBezTo>
                <a:cubicBezTo>
                  <a:pt x="542258" y="162306"/>
                  <a:pt x="546735" y="171069"/>
                  <a:pt x="550640" y="180023"/>
                </a:cubicBezTo>
                <a:close/>
                <a:moveTo>
                  <a:pt x="561213" y="207264"/>
                </a:moveTo>
                <a:cubicBezTo>
                  <a:pt x="564261" y="216503"/>
                  <a:pt x="566833" y="226028"/>
                  <a:pt x="568833" y="235649"/>
                </a:cubicBezTo>
                <a:cubicBezTo>
                  <a:pt x="569500" y="238792"/>
                  <a:pt x="572262" y="240887"/>
                  <a:pt x="575310" y="240887"/>
                </a:cubicBezTo>
                <a:cubicBezTo>
                  <a:pt x="575786" y="240887"/>
                  <a:pt x="576263" y="240887"/>
                  <a:pt x="576739" y="240697"/>
                </a:cubicBezTo>
                <a:cubicBezTo>
                  <a:pt x="580358" y="239935"/>
                  <a:pt x="582644" y="236410"/>
                  <a:pt x="581882" y="232791"/>
                </a:cubicBezTo>
                <a:cubicBezTo>
                  <a:pt x="579787" y="222790"/>
                  <a:pt x="577025" y="212789"/>
                  <a:pt x="573881" y="203073"/>
                </a:cubicBezTo>
                <a:cubicBezTo>
                  <a:pt x="572738" y="199549"/>
                  <a:pt x="569024" y="197644"/>
                  <a:pt x="565499" y="198787"/>
                </a:cubicBezTo>
                <a:cubicBezTo>
                  <a:pt x="561975" y="199930"/>
                  <a:pt x="560070" y="203740"/>
                  <a:pt x="561213" y="207169"/>
                </a:cubicBezTo>
                <a:close/>
                <a:moveTo>
                  <a:pt x="573405" y="264605"/>
                </a:moveTo>
                <a:cubicBezTo>
                  <a:pt x="574453" y="274320"/>
                  <a:pt x="574929" y="284226"/>
                  <a:pt x="574929" y="293942"/>
                </a:cubicBezTo>
                <a:cubicBezTo>
                  <a:pt x="574929" y="297656"/>
                  <a:pt x="577882" y="300609"/>
                  <a:pt x="581597" y="300609"/>
                </a:cubicBezTo>
                <a:lnTo>
                  <a:pt x="581597" y="300609"/>
                </a:lnTo>
                <a:cubicBezTo>
                  <a:pt x="585311" y="300609"/>
                  <a:pt x="588264" y="297656"/>
                  <a:pt x="588264" y="293942"/>
                </a:cubicBezTo>
                <a:cubicBezTo>
                  <a:pt x="588264" y="283750"/>
                  <a:pt x="587693" y="273368"/>
                  <a:pt x="586645" y="263271"/>
                </a:cubicBezTo>
                <a:cubicBezTo>
                  <a:pt x="586264" y="259652"/>
                  <a:pt x="583025" y="256889"/>
                  <a:pt x="579311" y="257365"/>
                </a:cubicBezTo>
                <a:cubicBezTo>
                  <a:pt x="575691" y="257747"/>
                  <a:pt x="573024" y="260985"/>
                  <a:pt x="573405" y="264700"/>
                </a:cubicBezTo>
                <a:close/>
                <a:moveTo>
                  <a:pt x="292989" y="13430"/>
                </a:moveTo>
                <a:lnTo>
                  <a:pt x="294132" y="13430"/>
                </a:lnTo>
                <a:cubicBezTo>
                  <a:pt x="303943" y="13430"/>
                  <a:pt x="313849" y="13907"/>
                  <a:pt x="323469" y="14954"/>
                </a:cubicBezTo>
                <a:cubicBezTo>
                  <a:pt x="323660" y="14954"/>
                  <a:pt x="323945" y="14954"/>
                  <a:pt x="324136" y="14954"/>
                </a:cubicBezTo>
                <a:cubicBezTo>
                  <a:pt x="327470" y="14954"/>
                  <a:pt x="330422" y="12382"/>
                  <a:pt x="330803" y="8953"/>
                </a:cubicBezTo>
                <a:cubicBezTo>
                  <a:pt x="331184" y="5334"/>
                  <a:pt x="328517" y="2000"/>
                  <a:pt x="324898" y="1619"/>
                </a:cubicBezTo>
                <a:cubicBezTo>
                  <a:pt x="314801" y="571"/>
                  <a:pt x="304514" y="0"/>
                  <a:pt x="294037" y="0"/>
                </a:cubicBezTo>
                <a:lnTo>
                  <a:pt x="292989" y="0"/>
                </a:lnTo>
                <a:cubicBezTo>
                  <a:pt x="289274" y="0"/>
                  <a:pt x="286322" y="2953"/>
                  <a:pt x="286322" y="6667"/>
                </a:cubicBezTo>
                <a:cubicBezTo>
                  <a:pt x="286322" y="10382"/>
                  <a:pt x="289274" y="13335"/>
                  <a:pt x="292989" y="13335"/>
                </a:cubicBezTo>
                <a:close/>
                <a:moveTo>
                  <a:pt x="521303" y="129064"/>
                </a:moveTo>
                <a:cubicBezTo>
                  <a:pt x="522637" y="130874"/>
                  <a:pt x="524637" y="131826"/>
                  <a:pt x="526733" y="131826"/>
                </a:cubicBezTo>
                <a:cubicBezTo>
                  <a:pt x="528066" y="131826"/>
                  <a:pt x="529495" y="131445"/>
                  <a:pt x="530638" y="130588"/>
                </a:cubicBezTo>
                <a:cubicBezTo>
                  <a:pt x="533591" y="128397"/>
                  <a:pt x="534257" y="124206"/>
                  <a:pt x="532067" y="121253"/>
                </a:cubicBezTo>
                <a:cubicBezTo>
                  <a:pt x="526066" y="112966"/>
                  <a:pt x="519494" y="104966"/>
                  <a:pt x="512636" y="97345"/>
                </a:cubicBezTo>
                <a:cubicBezTo>
                  <a:pt x="510159" y="94583"/>
                  <a:pt x="505968" y="94393"/>
                  <a:pt x="503206" y="96869"/>
                </a:cubicBezTo>
                <a:cubicBezTo>
                  <a:pt x="500444" y="99346"/>
                  <a:pt x="500253" y="103537"/>
                  <a:pt x="502730" y="106299"/>
                </a:cubicBezTo>
                <a:cubicBezTo>
                  <a:pt x="509302" y="113538"/>
                  <a:pt x="515493" y="121253"/>
                  <a:pt x="521208" y="129159"/>
                </a:cubicBezTo>
                <a:close/>
                <a:moveTo>
                  <a:pt x="481965" y="85439"/>
                </a:moveTo>
                <a:cubicBezTo>
                  <a:pt x="483203" y="86582"/>
                  <a:pt x="484823" y="87154"/>
                  <a:pt x="486442" y="87154"/>
                </a:cubicBezTo>
                <a:cubicBezTo>
                  <a:pt x="488252" y="87154"/>
                  <a:pt x="490061" y="86392"/>
                  <a:pt x="491395" y="84963"/>
                </a:cubicBezTo>
                <a:cubicBezTo>
                  <a:pt x="493871" y="82201"/>
                  <a:pt x="493681" y="78010"/>
                  <a:pt x="490919" y="75533"/>
                </a:cubicBezTo>
                <a:cubicBezTo>
                  <a:pt x="483299" y="68675"/>
                  <a:pt x="475298" y="62198"/>
                  <a:pt x="467011" y="56102"/>
                </a:cubicBezTo>
                <a:cubicBezTo>
                  <a:pt x="464058" y="53912"/>
                  <a:pt x="459867" y="54578"/>
                  <a:pt x="457676" y="57531"/>
                </a:cubicBezTo>
                <a:cubicBezTo>
                  <a:pt x="455486" y="60484"/>
                  <a:pt x="456152" y="64675"/>
                  <a:pt x="459105" y="66866"/>
                </a:cubicBezTo>
                <a:cubicBezTo>
                  <a:pt x="467011" y="72580"/>
                  <a:pt x="474726" y="78867"/>
                  <a:pt x="481965" y="85344"/>
                </a:cubicBezTo>
                <a:close/>
                <a:moveTo>
                  <a:pt x="352520" y="19431"/>
                </a:moveTo>
                <a:cubicBezTo>
                  <a:pt x="362045" y="21431"/>
                  <a:pt x="371666" y="24003"/>
                  <a:pt x="380905" y="27051"/>
                </a:cubicBezTo>
                <a:cubicBezTo>
                  <a:pt x="381572" y="27241"/>
                  <a:pt x="382238" y="27337"/>
                  <a:pt x="383000" y="27337"/>
                </a:cubicBezTo>
                <a:cubicBezTo>
                  <a:pt x="385763" y="27337"/>
                  <a:pt x="388430" y="25527"/>
                  <a:pt x="389382" y="22765"/>
                </a:cubicBezTo>
                <a:cubicBezTo>
                  <a:pt x="390525" y="19240"/>
                  <a:pt x="388620" y="15526"/>
                  <a:pt x="385096" y="14383"/>
                </a:cubicBezTo>
                <a:cubicBezTo>
                  <a:pt x="375380" y="11239"/>
                  <a:pt x="365379" y="8572"/>
                  <a:pt x="355378" y="6477"/>
                </a:cubicBezTo>
                <a:cubicBezTo>
                  <a:pt x="351758" y="5620"/>
                  <a:pt x="348234" y="8001"/>
                  <a:pt x="347472" y="11620"/>
                </a:cubicBezTo>
                <a:cubicBezTo>
                  <a:pt x="346710" y="15240"/>
                  <a:pt x="348996" y="18764"/>
                  <a:pt x="352616" y="19526"/>
                </a:cubicBezTo>
                <a:close/>
                <a:moveTo>
                  <a:pt x="408337" y="37528"/>
                </a:moveTo>
                <a:cubicBezTo>
                  <a:pt x="417195" y="41529"/>
                  <a:pt x="426053" y="46006"/>
                  <a:pt x="434531" y="50863"/>
                </a:cubicBezTo>
                <a:cubicBezTo>
                  <a:pt x="435578" y="51435"/>
                  <a:pt x="436721" y="51721"/>
                  <a:pt x="437864" y="51721"/>
                </a:cubicBezTo>
                <a:cubicBezTo>
                  <a:pt x="440150" y="51721"/>
                  <a:pt x="442436" y="50482"/>
                  <a:pt x="443675" y="48387"/>
                </a:cubicBezTo>
                <a:cubicBezTo>
                  <a:pt x="445484" y="45244"/>
                  <a:pt x="444437" y="41148"/>
                  <a:pt x="441198" y="39243"/>
                </a:cubicBezTo>
                <a:cubicBezTo>
                  <a:pt x="432340" y="34100"/>
                  <a:pt x="423101" y="29432"/>
                  <a:pt x="413766" y="25241"/>
                </a:cubicBezTo>
                <a:cubicBezTo>
                  <a:pt x="410432" y="23717"/>
                  <a:pt x="406432" y="25241"/>
                  <a:pt x="405003" y="28575"/>
                </a:cubicBezTo>
                <a:cubicBezTo>
                  <a:pt x="403479" y="31909"/>
                  <a:pt x="405003" y="35909"/>
                  <a:pt x="408337" y="37338"/>
                </a:cubicBezTo>
                <a:close/>
                <a:moveTo>
                  <a:pt x="124397" y="68866"/>
                </a:moveTo>
                <a:cubicBezTo>
                  <a:pt x="125730" y="68866"/>
                  <a:pt x="127159" y="68485"/>
                  <a:pt x="128302" y="67532"/>
                </a:cubicBezTo>
                <a:cubicBezTo>
                  <a:pt x="136208" y="61722"/>
                  <a:pt x="144399" y="56388"/>
                  <a:pt x="152876" y="51435"/>
                </a:cubicBezTo>
                <a:cubicBezTo>
                  <a:pt x="156020" y="49530"/>
                  <a:pt x="157163" y="45529"/>
                  <a:pt x="155258" y="42291"/>
                </a:cubicBezTo>
                <a:cubicBezTo>
                  <a:pt x="153448" y="39148"/>
                  <a:pt x="149352" y="38005"/>
                  <a:pt x="146114" y="39910"/>
                </a:cubicBezTo>
                <a:cubicBezTo>
                  <a:pt x="137255" y="45053"/>
                  <a:pt x="128683" y="50768"/>
                  <a:pt x="120396" y="56769"/>
                </a:cubicBezTo>
                <a:cubicBezTo>
                  <a:pt x="117443" y="58960"/>
                  <a:pt x="116776" y="63151"/>
                  <a:pt x="118967" y="66104"/>
                </a:cubicBezTo>
                <a:cubicBezTo>
                  <a:pt x="120301" y="67913"/>
                  <a:pt x="122301" y="68866"/>
                  <a:pt x="124397" y="68866"/>
                </a:cubicBezTo>
                <a:close/>
                <a:moveTo>
                  <a:pt x="459581" y="521113"/>
                </a:moveTo>
                <a:cubicBezTo>
                  <a:pt x="451676" y="526828"/>
                  <a:pt x="443389" y="532257"/>
                  <a:pt x="435007" y="537210"/>
                </a:cubicBezTo>
                <a:cubicBezTo>
                  <a:pt x="431864" y="539020"/>
                  <a:pt x="430721" y="543116"/>
                  <a:pt x="432626" y="546354"/>
                </a:cubicBezTo>
                <a:cubicBezTo>
                  <a:pt x="433864" y="548450"/>
                  <a:pt x="436150" y="549688"/>
                  <a:pt x="438436" y="549688"/>
                </a:cubicBezTo>
                <a:cubicBezTo>
                  <a:pt x="439579" y="549688"/>
                  <a:pt x="440722" y="549402"/>
                  <a:pt x="441770" y="548831"/>
                </a:cubicBezTo>
                <a:cubicBezTo>
                  <a:pt x="450628" y="543687"/>
                  <a:pt x="459296" y="538067"/>
                  <a:pt x="467582" y="531971"/>
                </a:cubicBezTo>
                <a:cubicBezTo>
                  <a:pt x="470535" y="529781"/>
                  <a:pt x="471202" y="525590"/>
                  <a:pt x="469011" y="522637"/>
                </a:cubicBezTo>
                <a:cubicBezTo>
                  <a:pt x="466820" y="519684"/>
                  <a:pt x="462725" y="519017"/>
                  <a:pt x="459677" y="521208"/>
                </a:cubicBezTo>
                <a:close/>
                <a:moveTo>
                  <a:pt x="408813" y="550545"/>
                </a:moveTo>
                <a:cubicBezTo>
                  <a:pt x="399955" y="554546"/>
                  <a:pt x="390716" y="558070"/>
                  <a:pt x="381381" y="561118"/>
                </a:cubicBezTo>
                <a:cubicBezTo>
                  <a:pt x="377857" y="562261"/>
                  <a:pt x="375952" y="565975"/>
                  <a:pt x="377095" y="569500"/>
                </a:cubicBezTo>
                <a:cubicBezTo>
                  <a:pt x="378047" y="572262"/>
                  <a:pt x="380619" y="574072"/>
                  <a:pt x="383477" y="574072"/>
                </a:cubicBezTo>
                <a:cubicBezTo>
                  <a:pt x="384143" y="574072"/>
                  <a:pt x="384905" y="573977"/>
                  <a:pt x="385572" y="573691"/>
                </a:cubicBezTo>
                <a:cubicBezTo>
                  <a:pt x="395288" y="570548"/>
                  <a:pt x="405003" y="566738"/>
                  <a:pt x="414242" y="562642"/>
                </a:cubicBezTo>
                <a:cubicBezTo>
                  <a:pt x="417576" y="561118"/>
                  <a:pt x="419100" y="557213"/>
                  <a:pt x="417576" y="553879"/>
                </a:cubicBezTo>
                <a:cubicBezTo>
                  <a:pt x="416052" y="550545"/>
                  <a:pt x="412147" y="549021"/>
                  <a:pt x="408813" y="550545"/>
                </a:cubicBezTo>
                <a:close/>
                <a:moveTo>
                  <a:pt x="353092" y="568738"/>
                </a:moveTo>
                <a:cubicBezTo>
                  <a:pt x="343567" y="570738"/>
                  <a:pt x="333851" y="572357"/>
                  <a:pt x="324041" y="573310"/>
                </a:cubicBezTo>
                <a:cubicBezTo>
                  <a:pt x="320421" y="573691"/>
                  <a:pt x="317754" y="577025"/>
                  <a:pt x="318135" y="580644"/>
                </a:cubicBezTo>
                <a:cubicBezTo>
                  <a:pt x="318516" y="584073"/>
                  <a:pt x="321374" y="586645"/>
                  <a:pt x="324803" y="586645"/>
                </a:cubicBezTo>
                <a:cubicBezTo>
                  <a:pt x="324993" y="586645"/>
                  <a:pt x="325279" y="586645"/>
                  <a:pt x="325565" y="586645"/>
                </a:cubicBezTo>
                <a:cubicBezTo>
                  <a:pt x="335756" y="585597"/>
                  <a:pt x="345948" y="583883"/>
                  <a:pt x="355949" y="581787"/>
                </a:cubicBezTo>
                <a:cubicBezTo>
                  <a:pt x="359569" y="581025"/>
                  <a:pt x="361855" y="577501"/>
                  <a:pt x="361093" y="573881"/>
                </a:cubicBezTo>
                <a:cubicBezTo>
                  <a:pt x="360331" y="570262"/>
                  <a:pt x="356711" y="567976"/>
                  <a:pt x="353187" y="568738"/>
                </a:cubicBezTo>
                <a:close/>
                <a:moveTo>
                  <a:pt x="503111" y="481679"/>
                </a:moveTo>
                <a:cubicBezTo>
                  <a:pt x="496634" y="488918"/>
                  <a:pt x="489585" y="495967"/>
                  <a:pt x="482346" y="502539"/>
                </a:cubicBezTo>
                <a:cubicBezTo>
                  <a:pt x="479584" y="505016"/>
                  <a:pt x="479393" y="509207"/>
                  <a:pt x="481870" y="511969"/>
                </a:cubicBezTo>
                <a:cubicBezTo>
                  <a:pt x="483203" y="513398"/>
                  <a:pt x="485013" y="514160"/>
                  <a:pt x="486823" y="514160"/>
                </a:cubicBezTo>
                <a:cubicBezTo>
                  <a:pt x="488442" y="514160"/>
                  <a:pt x="490061" y="513588"/>
                  <a:pt x="491300" y="512445"/>
                </a:cubicBezTo>
                <a:cubicBezTo>
                  <a:pt x="498920" y="505587"/>
                  <a:pt x="506159" y="498253"/>
                  <a:pt x="513017" y="490633"/>
                </a:cubicBezTo>
                <a:cubicBezTo>
                  <a:pt x="515493" y="487871"/>
                  <a:pt x="515303" y="483680"/>
                  <a:pt x="512540" y="481203"/>
                </a:cubicBezTo>
                <a:cubicBezTo>
                  <a:pt x="509778" y="478727"/>
                  <a:pt x="505587" y="478917"/>
                  <a:pt x="503111" y="481679"/>
                </a:cubicBezTo>
                <a:close/>
                <a:moveTo>
                  <a:pt x="580739" y="317183"/>
                </a:moveTo>
                <a:cubicBezTo>
                  <a:pt x="577120" y="316802"/>
                  <a:pt x="573786" y="319469"/>
                  <a:pt x="573405" y="323088"/>
                </a:cubicBezTo>
                <a:cubicBezTo>
                  <a:pt x="572357" y="332804"/>
                  <a:pt x="570833" y="342614"/>
                  <a:pt x="568833" y="352139"/>
                </a:cubicBezTo>
                <a:cubicBezTo>
                  <a:pt x="568071" y="355759"/>
                  <a:pt x="570357" y="359283"/>
                  <a:pt x="573977" y="360045"/>
                </a:cubicBezTo>
                <a:cubicBezTo>
                  <a:pt x="574453" y="360140"/>
                  <a:pt x="574929" y="360235"/>
                  <a:pt x="575405" y="360235"/>
                </a:cubicBezTo>
                <a:cubicBezTo>
                  <a:pt x="578453" y="360235"/>
                  <a:pt x="581216" y="358045"/>
                  <a:pt x="581882" y="354902"/>
                </a:cubicBezTo>
                <a:cubicBezTo>
                  <a:pt x="583978" y="344996"/>
                  <a:pt x="585597" y="334709"/>
                  <a:pt x="586645" y="324517"/>
                </a:cubicBezTo>
                <a:cubicBezTo>
                  <a:pt x="587026" y="320897"/>
                  <a:pt x="584359" y="317563"/>
                  <a:pt x="580739" y="317183"/>
                </a:cubicBezTo>
                <a:close/>
                <a:moveTo>
                  <a:pt x="546640" y="431673"/>
                </a:moveTo>
                <a:cubicBezTo>
                  <a:pt x="543401" y="429863"/>
                  <a:pt x="539401" y="430911"/>
                  <a:pt x="537496" y="434150"/>
                </a:cubicBezTo>
                <a:cubicBezTo>
                  <a:pt x="532638" y="442532"/>
                  <a:pt x="527304" y="450818"/>
                  <a:pt x="521494" y="458819"/>
                </a:cubicBezTo>
                <a:cubicBezTo>
                  <a:pt x="519303" y="461772"/>
                  <a:pt x="519970" y="465963"/>
                  <a:pt x="523018" y="468154"/>
                </a:cubicBezTo>
                <a:cubicBezTo>
                  <a:pt x="524161" y="469011"/>
                  <a:pt x="525590" y="469392"/>
                  <a:pt x="526923" y="469392"/>
                </a:cubicBezTo>
                <a:cubicBezTo>
                  <a:pt x="529019" y="469392"/>
                  <a:pt x="531019" y="468440"/>
                  <a:pt x="532352" y="466630"/>
                </a:cubicBezTo>
                <a:cubicBezTo>
                  <a:pt x="538353" y="458343"/>
                  <a:pt x="543973" y="449580"/>
                  <a:pt x="549116" y="440817"/>
                </a:cubicBezTo>
                <a:cubicBezTo>
                  <a:pt x="550926" y="437674"/>
                  <a:pt x="549878" y="433578"/>
                  <a:pt x="546640" y="431673"/>
                </a:cubicBezTo>
                <a:close/>
                <a:moveTo>
                  <a:pt x="569786" y="376237"/>
                </a:moveTo>
                <a:cubicBezTo>
                  <a:pt x="566261" y="375095"/>
                  <a:pt x="562547" y="377000"/>
                  <a:pt x="561404" y="380524"/>
                </a:cubicBezTo>
                <a:cubicBezTo>
                  <a:pt x="558356" y="389858"/>
                  <a:pt x="554831" y="399098"/>
                  <a:pt x="550926" y="407956"/>
                </a:cubicBezTo>
                <a:cubicBezTo>
                  <a:pt x="549402" y="411290"/>
                  <a:pt x="550926" y="415290"/>
                  <a:pt x="554355" y="416719"/>
                </a:cubicBezTo>
                <a:cubicBezTo>
                  <a:pt x="555212" y="417100"/>
                  <a:pt x="556165" y="417290"/>
                  <a:pt x="557022" y="417290"/>
                </a:cubicBezTo>
                <a:cubicBezTo>
                  <a:pt x="559594" y="417290"/>
                  <a:pt x="561975" y="415766"/>
                  <a:pt x="563118" y="413290"/>
                </a:cubicBezTo>
                <a:cubicBezTo>
                  <a:pt x="567214" y="403955"/>
                  <a:pt x="570929" y="394335"/>
                  <a:pt x="574167" y="384524"/>
                </a:cubicBezTo>
                <a:cubicBezTo>
                  <a:pt x="575310" y="381000"/>
                  <a:pt x="573405" y="377285"/>
                  <a:pt x="569881" y="376142"/>
                </a:cubicBezTo>
                <a:close/>
                <a:moveTo>
                  <a:pt x="105918" y="76867"/>
                </a:moveTo>
                <a:cubicBezTo>
                  <a:pt x="103442" y="74104"/>
                  <a:pt x="99251" y="73914"/>
                  <a:pt x="96488" y="76391"/>
                </a:cubicBezTo>
                <a:cubicBezTo>
                  <a:pt x="88868" y="83249"/>
                  <a:pt x="81629" y="90583"/>
                  <a:pt x="74771" y="98203"/>
                </a:cubicBezTo>
                <a:cubicBezTo>
                  <a:pt x="72295" y="100965"/>
                  <a:pt x="72581" y="105156"/>
                  <a:pt x="75248" y="107632"/>
                </a:cubicBezTo>
                <a:cubicBezTo>
                  <a:pt x="76486" y="108776"/>
                  <a:pt x="78105" y="109347"/>
                  <a:pt x="79724" y="109347"/>
                </a:cubicBezTo>
                <a:cubicBezTo>
                  <a:pt x="81534" y="109347"/>
                  <a:pt x="83344" y="108585"/>
                  <a:pt x="84677" y="107156"/>
                </a:cubicBezTo>
                <a:cubicBezTo>
                  <a:pt x="91154" y="99917"/>
                  <a:pt x="98108" y="92869"/>
                  <a:pt x="105347" y="86296"/>
                </a:cubicBezTo>
                <a:cubicBezTo>
                  <a:pt x="108109" y="83820"/>
                  <a:pt x="108299" y="79629"/>
                  <a:pt x="105823" y="76867"/>
                </a:cubicBezTo>
                <a:close/>
                <a:moveTo>
                  <a:pt x="67342" y="459962"/>
                </a:moveTo>
                <a:cubicBezTo>
                  <a:pt x="65151" y="457010"/>
                  <a:pt x="60960" y="456343"/>
                  <a:pt x="58007" y="458534"/>
                </a:cubicBezTo>
                <a:cubicBezTo>
                  <a:pt x="55054" y="460724"/>
                  <a:pt x="54388" y="464915"/>
                  <a:pt x="56579" y="467868"/>
                </a:cubicBezTo>
                <a:cubicBezTo>
                  <a:pt x="62579" y="476060"/>
                  <a:pt x="69151" y="484156"/>
                  <a:pt x="76010" y="491681"/>
                </a:cubicBezTo>
                <a:cubicBezTo>
                  <a:pt x="77343" y="493109"/>
                  <a:pt x="79153" y="493871"/>
                  <a:pt x="80963" y="493871"/>
                </a:cubicBezTo>
                <a:cubicBezTo>
                  <a:pt x="82582" y="493871"/>
                  <a:pt x="84201" y="493300"/>
                  <a:pt x="85439" y="492157"/>
                </a:cubicBezTo>
                <a:cubicBezTo>
                  <a:pt x="88201" y="489680"/>
                  <a:pt x="88392" y="485489"/>
                  <a:pt x="85915" y="482727"/>
                </a:cubicBezTo>
                <a:cubicBezTo>
                  <a:pt x="79343" y="475488"/>
                  <a:pt x="73057" y="467773"/>
                  <a:pt x="67342" y="459962"/>
                </a:cubicBezTo>
                <a:close/>
                <a:moveTo>
                  <a:pt x="27241" y="381857"/>
                </a:moveTo>
                <a:cubicBezTo>
                  <a:pt x="24194" y="372618"/>
                  <a:pt x="21622" y="363093"/>
                  <a:pt x="19622" y="353473"/>
                </a:cubicBezTo>
                <a:cubicBezTo>
                  <a:pt x="18860" y="349853"/>
                  <a:pt x="15240" y="347567"/>
                  <a:pt x="11716" y="348329"/>
                </a:cubicBezTo>
                <a:cubicBezTo>
                  <a:pt x="8096" y="349091"/>
                  <a:pt x="5810" y="352616"/>
                  <a:pt x="6572" y="356235"/>
                </a:cubicBezTo>
                <a:cubicBezTo>
                  <a:pt x="8763" y="366236"/>
                  <a:pt x="11430" y="376237"/>
                  <a:pt x="14573" y="385953"/>
                </a:cubicBezTo>
                <a:cubicBezTo>
                  <a:pt x="15526" y="388715"/>
                  <a:pt x="18098" y="390525"/>
                  <a:pt x="20955" y="390525"/>
                </a:cubicBezTo>
                <a:cubicBezTo>
                  <a:pt x="21622" y="390525"/>
                  <a:pt x="22384" y="390430"/>
                  <a:pt x="23051" y="390144"/>
                </a:cubicBezTo>
                <a:cubicBezTo>
                  <a:pt x="26575" y="389001"/>
                  <a:pt x="28480" y="385191"/>
                  <a:pt x="27337" y="381762"/>
                </a:cubicBezTo>
                <a:close/>
                <a:moveTo>
                  <a:pt x="37814" y="409194"/>
                </a:moveTo>
                <a:cubicBezTo>
                  <a:pt x="36290" y="405860"/>
                  <a:pt x="32385" y="404336"/>
                  <a:pt x="28956" y="405860"/>
                </a:cubicBezTo>
                <a:cubicBezTo>
                  <a:pt x="25622" y="407384"/>
                  <a:pt x="24098" y="411290"/>
                  <a:pt x="25622" y="414719"/>
                </a:cubicBezTo>
                <a:cubicBezTo>
                  <a:pt x="29813" y="423958"/>
                  <a:pt x="34481" y="433197"/>
                  <a:pt x="39719" y="442055"/>
                </a:cubicBezTo>
                <a:cubicBezTo>
                  <a:pt x="40958" y="444151"/>
                  <a:pt x="43148" y="445389"/>
                  <a:pt x="45529" y="445389"/>
                </a:cubicBezTo>
                <a:cubicBezTo>
                  <a:pt x="46673" y="445389"/>
                  <a:pt x="47816" y="445103"/>
                  <a:pt x="48863" y="444436"/>
                </a:cubicBezTo>
                <a:cubicBezTo>
                  <a:pt x="52007" y="442627"/>
                  <a:pt x="53150" y="438531"/>
                  <a:pt x="51245" y="435293"/>
                </a:cubicBezTo>
                <a:cubicBezTo>
                  <a:pt x="46291" y="426815"/>
                  <a:pt x="41815" y="418052"/>
                  <a:pt x="37814" y="409194"/>
                </a:cubicBezTo>
                <a:close/>
                <a:moveTo>
                  <a:pt x="180499" y="551117"/>
                </a:moveTo>
                <a:cubicBezTo>
                  <a:pt x="171641" y="547211"/>
                  <a:pt x="162782" y="542735"/>
                  <a:pt x="154305" y="537877"/>
                </a:cubicBezTo>
                <a:cubicBezTo>
                  <a:pt x="151162" y="536067"/>
                  <a:pt x="147066" y="537115"/>
                  <a:pt x="145161" y="540353"/>
                </a:cubicBezTo>
                <a:cubicBezTo>
                  <a:pt x="143351" y="543497"/>
                  <a:pt x="144399" y="547592"/>
                  <a:pt x="147638" y="549497"/>
                </a:cubicBezTo>
                <a:cubicBezTo>
                  <a:pt x="156496" y="554641"/>
                  <a:pt x="165735" y="559308"/>
                  <a:pt x="175070" y="563404"/>
                </a:cubicBezTo>
                <a:cubicBezTo>
                  <a:pt x="175927" y="563785"/>
                  <a:pt x="176879" y="563975"/>
                  <a:pt x="177737" y="563975"/>
                </a:cubicBezTo>
                <a:cubicBezTo>
                  <a:pt x="180308" y="563975"/>
                  <a:pt x="182690" y="562451"/>
                  <a:pt x="183833" y="559975"/>
                </a:cubicBezTo>
                <a:cubicBezTo>
                  <a:pt x="185357" y="556641"/>
                  <a:pt x="183833" y="552641"/>
                  <a:pt x="180404" y="551212"/>
                </a:cubicBezTo>
                <a:close/>
                <a:moveTo>
                  <a:pt x="236315" y="569119"/>
                </a:moveTo>
                <a:cubicBezTo>
                  <a:pt x="226790" y="567119"/>
                  <a:pt x="217170" y="564642"/>
                  <a:pt x="207931" y="561594"/>
                </a:cubicBezTo>
                <a:cubicBezTo>
                  <a:pt x="204407" y="560451"/>
                  <a:pt x="200692" y="562356"/>
                  <a:pt x="199549" y="565880"/>
                </a:cubicBezTo>
                <a:cubicBezTo>
                  <a:pt x="198406" y="569405"/>
                  <a:pt x="200311" y="573119"/>
                  <a:pt x="203835" y="574262"/>
                </a:cubicBezTo>
                <a:cubicBezTo>
                  <a:pt x="213551" y="577406"/>
                  <a:pt x="223552" y="580073"/>
                  <a:pt x="233553" y="582168"/>
                </a:cubicBezTo>
                <a:cubicBezTo>
                  <a:pt x="234029" y="582168"/>
                  <a:pt x="234506" y="582263"/>
                  <a:pt x="234886" y="582263"/>
                </a:cubicBezTo>
                <a:cubicBezTo>
                  <a:pt x="237934" y="582263"/>
                  <a:pt x="240792" y="580073"/>
                  <a:pt x="241364" y="576929"/>
                </a:cubicBezTo>
                <a:cubicBezTo>
                  <a:pt x="242126" y="573310"/>
                  <a:pt x="239840" y="569786"/>
                  <a:pt x="236220" y="569023"/>
                </a:cubicBezTo>
                <a:close/>
                <a:moveTo>
                  <a:pt x="106775" y="503396"/>
                </a:moveTo>
                <a:cubicBezTo>
                  <a:pt x="104013" y="500920"/>
                  <a:pt x="99822" y="501206"/>
                  <a:pt x="97346" y="503873"/>
                </a:cubicBezTo>
                <a:cubicBezTo>
                  <a:pt x="94869" y="506635"/>
                  <a:pt x="95155" y="510826"/>
                  <a:pt x="97822" y="513302"/>
                </a:cubicBezTo>
                <a:cubicBezTo>
                  <a:pt x="105442" y="520160"/>
                  <a:pt x="113538" y="526637"/>
                  <a:pt x="121825" y="532638"/>
                </a:cubicBezTo>
                <a:cubicBezTo>
                  <a:pt x="122968" y="533495"/>
                  <a:pt x="124397" y="533876"/>
                  <a:pt x="125730" y="533876"/>
                </a:cubicBezTo>
                <a:cubicBezTo>
                  <a:pt x="127826" y="533876"/>
                  <a:pt x="129826" y="532924"/>
                  <a:pt x="131159" y="531114"/>
                </a:cubicBezTo>
                <a:cubicBezTo>
                  <a:pt x="133350" y="528161"/>
                  <a:pt x="132683" y="523970"/>
                  <a:pt x="129635" y="521780"/>
                </a:cubicBezTo>
                <a:cubicBezTo>
                  <a:pt x="121730" y="516065"/>
                  <a:pt x="114014" y="509873"/>
                  <a:pt x="106775" y="503301"/>
                </a:cubicBezTo>
                <a:close/>
                <a:moveTo>
                  <a:pt x="294132" y="575024"/>
                </a:moveTo>
                <a:cubicBezTo>
                  <a:pt x="284512" y="575024"/>
                  <a:pt x="274796" y="574548"/>
                  <a:pt x="265367" y="573596"/>
                </a:cubicBezTo>
                <a:cubicBezTo>
                  <a:pt x="261557" y="573119"/>
                  <a:pt x="258413" y="575882"/>
                  <a:pt x="258032" y="579501"/>
                </a:cubicBezTo>
                <a:cubicBezTo>
                  <a:pt x="257651" y="583121"/>
                  <a:pt x="260318" y="586454"/>
                  <a:pt x="263938" y="586835"/>
                </a:cubicBezTo>
                <a:cubicBezTo>
                  <a:pt x="273844" y="587883"/>
                  <a:pt x="283940" y="588359"/>
                  <a:pt x="294037" y="588359"/>
                </a:cubicBezTo>
                <a:lnTo>
                  <a:pt x="294608" y="588359"/>
                </a:lnTo>
                <a:cubicBezTo>
                  <a:pt x="298323" y="588359"/>
                  <a:pt x="300990" y="585407"/>
                  <a:pt x="300990" y="581692"/>
                </a:cubicBezTo>
                <a:cubicBezTo>
                  <a:pt x="300990" y="577977"/>
                  <a:pt x="297752" y="575024"/>
                  <a:pt x="294037" y="575024"/>
                </a:cubicBezTo>
                <a:close/>
              </a:path>
            </a:pathLst>
          </a:custGeom>
          <a:solidFill>
            <a:schemeClr val="bg1"/>
          </a:solidFill>
          <a:ln w="7263"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46" name="Rectangle 45">
            <a:extLst>
              <a:ext uri="{FF2B5EF4-FFF2-40B4-BE49-F238E27FC236}">
                <a16:creationId xmlns:a16="http://schemas.microsoft.com/office/drawing/2014/main" id="{0FFFBC0B-7141-4A16-760E-D031B85FA7BD}"/>
              </a:ext>
            </a:extLst>
          </p:cNvPr>
          <p:cNvSpPr>
            <a:spLocks noChangeAspect="1"/>
          </p:cNvSpPr>
          <p:nvPr/>
        </p:nvSpPr>
        <p:spPr bwMode="auto">
          <a:xfrm>
            <a:off x="419224" y="2984187"/>
            <a:ext cx="503999" cy="503999"/>
          </a:xfrm>
          <a:prstGeom prst="rect">
            <a:avLst/>
          </a:prstGeom>
          <a:solidFill>
            <a:schemeClr val="accent1"/>
          </a:solidFill>
          <a:ln w="15875">
            <a:gradFill>
              <a:gsLst>
                <a:gs pos="0">
                  <a:schemeClr val="accent2"/>
                </a:gs>
                <a:gs pos="74000">
                  <a:schemeClr val="accent2">
                    <a:lumMod val="75000"/>
                  </a:schemeClr>
                </a:gs>
                <a:gs pos="100000">
                  <a:schemeClr val="accent4"/>
                </a:gs>
              </a:gsLst>
              <a:lin ang="4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1" name="TextBox 50">
            <a:extLst>
              <a:ext uri="{FF2B5EF4-FFF2-40B4-BE49-F238E27FC236}">
                <a16:creationId xmlns:a16="http://schemas.microsoft.com/office/drawing/2014/main" id="{3E430881-5B96-76C6-A280-3A631C5C6921}"/>
              </a:ext>
            </a:extLst>
          </p:cNvPr>
          <p:cNvSpPr txBox="1"/>
          <p:nvPr/>
        </p:nvSpPr>
        <p:spPr>
          <a:xfrm>
            <a:off x="937693" y="3114947"/>
            <a:ext cx="2172637" cy="215444"/>
          </a:xfrm>
          <a:prstGeom prst="rect">
            <a:avLst/>
          </a:prstGeom>
          <a:noFill/>
          <a:ln>
            <a:noFill/>
          </a:ln>
        </p:spPr>
        <p:txBody>
          <a:bodyPr wrap="square" lIns="216000" tIns="0" rIns="0" bIns="0" rtlCol="0" anchor="ctr">
            <a:spAutoFit/>
          </a:bodyPr>
          <a:lstStyle/>
          <a:p>
            <a:pPr marL="0" marR="0" lvl="0" indent="0" algn="l" defTabSz="914377" rtl="0" eaLnBrk="1" fontAlgn="auto" latinLnBrk="0" hangingPunct="1">
              <a:lnSpc>
                <a:spcPct val="100000"/>
              </a:lnSpc>
              <a:spcBef>
                <a:spcPts val="1200"/>
              </a:spcBef>
              <a:spcAft>
                <a:spcPts val="300"/>
              </a:spcAft>
              <a:buClr>
                <a:srgbClr val="000000"/>
              </a:buClr>
              <a:buSzTx/>
              <a:buFontTx/>
              <a:buNone/>
              <a:tabLst/>
              <a:defRPr/>
            </a:pPr>
            <a:r>
              <a:rPr kumimoji="0" lang="en-US" sz="1400" b="1" i="0" u="none" strike="noStrike" kern="1200" cap="none" spc="15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WHAT TO ASK ABOUT</a:t>
            </a:r>
          </a:p>
        </p:txBody>
      </p:sp>
      <p:sp>
        <p:nvSpPr>
          <p:cNvPr id="52" name="TextBox 51">
            <a:extLst>
              <a:ext uri="{FF2B5EF4-FFF2-40B4-BE49-F238E27FC236}">
                <a16:creationId xmlns:a16="http://schemas.microsoft.com/office/drawing/2014/main" id="{197A0C12-0E20-E6CA-76D6-A2B255B3E7E8}"/>
              </a:ext>
            </a:extLst>
          </p:cNvPr>
          <p:cNvSpPr txBox="1"/>
          <p:nvPr/>
        </p:nvSpPr>
        <p:spPr>
          <a:xfrm flipH="1">
            <a:off x="1145893" y="3493818"/>
            <a:ext cx="10446246" cy="2038232"/>
          </a:xfrm>
          <a:prstGeom prst="rect">
            <a:avLst/>
          </a:prstGeom>
        </p:spPr>
        <p:txBody>
          <a:bodyPr wrap="square" lIns="0" tIns="72000" rIns="0" bIns="0" numCol="1" rtlCol="0">
            <a:noAutofit/>
          </a:bodyPr>
          <a:lstStyle>
            <a:defPPr>
              <a:defRPr lang="en-US"/>
            </a:defPPr>
            <a:lvl1pPr marL="140400" marR="0" lvl="0" indent="-138625" defTabSz="914377" fontAlgn="auto">
              <a:lnSpc>
                <a:spcPct val="100000"/>
              </a:lnSpc>
              <a:spcBef>
                <a:spcPts val="0"/>
              </a:spcBef>
              <a:spcAft>
                <a:spcPts val="600"/>
              </a:spcAft>
              <a:buClr>
                <a:schemeClr val="bg1"/>
              </a:buClr>
              <a:buSzTx/>
              <a:buFont typeface="Arial" panose="020B0604020202020204" pitchFamily="34" charset="0"/>
              <a:buChar char="•"/>
              <a:tabLst/>
              <a:defRPr kumimoji="0" sz="1200" b="0" i="0" u="none" strike="noStrike" cap="none" spc="0" normalizeH="0" baseline="0">
                <a:ln>
                  <a:noFill/>
                </a:ln>
                <a:solidFill>
                  <a:schemeClr val="bg1"/>
                </a:solidFill>
                <a:effectLst/>
                <a:uLnTx/>
                <a:uFillTx/>
                <a:latin typeface="Calibri"/>
                <a:ea typeface="Human Sans" charset="0"/>
                <a:cs typeface="Calibri Light" panose="020F0302020204030204" pitchFamily="34" charset="0"/>
              </a:defRPr>
            </a:lvl1pPr>
          </a:lstStyle>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How are you working to standardize and improve your software development process? Do consistency and scalability align with your goals?</a:t>
            </a:r>
          </a:p>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Do you have the right tools and systems to scale engineering best practices? What are the challenges you are facing with adopting new methods or tools?</a:t>
            </a:r>
          </a:p>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How do you measure your organization </a:t>
            </a:r>
            <a:r>
              <a:rPr kumimoji="0" lang="en-GB"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performance </a:t>
            </a: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and success in your engineering and development processes ? What metrics do you use to track outcomes?</a:t>
            </a:r>
          </a:p>
          <a:p>
            <a:pPr marL="140400" marR="0" lvl="0" indent="-138625"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Have you considered using AI to optimize your SDLC process? Is your team ready to explore AI-driven solutions?</a:t>
            </a:r>
          </a:p>
        </p:txBody>
      </p:sp>
      <p:sp>
        <p:nvSpPr>
          <p:cNvPr id="39" name="Graphic 6">
            <a:extLst>
              <a:ext uri="{FF2B5EF4-FFF2-40B4-BE49-F238E27FC236}">
                <a16:creationId xmlns:a16="http://schemas.microsoft.com/office/drawing/2014/main" id="{006C64B5-C479-81B4-077D-FF0E198FBEF2}"/>
              </a:ext>
            </a:extLst>
          </p:cNvPr>
          <p:cNvSpPr>
            <a:spLocks noChangeAspect="1"/>
          </p:cNvSpPr>
          <p:nvPr/>
        </p:nvSpPr>
        <p:spPr>
          <a:xfrm>
            <a:off x="506603" y="3079822"/>
            <a:ext cx="329241" cy="312728"/>
          </a:xfrm>
          <a:custGeom>
            <a:avLst/>
            <a:gdLst>
              <a:gd name="connsiteX0" fmla="*/ 148400 w 580453"/>
              <a:gd name="connsiteY0" fmla="*/ 298799 h 577881"/>
              <a:gd name="connsiteX1" fmla="*/ 140018 w 580453"/>
              <a:gd name="connsiteY1" fmla="*/ 294513 h 577881"/>
              <a:gd name="connsiteX2" fmla="*/ 135731 w 580453"/>
              <a:gd name="connsiteY2" fmla="*/ 302895 h 577881"/>
              <a:gd name="connsiteX3" fmla="*/ 141161 w 580453"/>
              <a:gd name="connsiteY3" fmla="*/ 317754 h 577881"/>
              <a:gd name="connsiteX4" fmla="*/ 147257 w 580453"/>
              <a:gd name="connsiteY4" fmla="*/ 321755 h 577881"/>
              <a:gd name="connsiteX5" fmla="*/ 149828 w 580453"/>
              <a:gd name="connsiteY5" fmla="*/ 321183 h 577881"/>
              <a:gd name="connsiteX6" fmla="*/ 153353 w 580453"/>
              <a:gd name="connsiteY6" fmla="*/ 312420 h 577881"/>
              <a:gd name="connsiteX7" fmla="*/ 148400 w 580453"/>
              <a:gd name="connsiteY7" fmla="*/ 298704 h 577881"/>
              <a:gd name="connsiteX8" fmla="*/ 139541 w 580453"/>
              <a:gd name="connsiteY8" fmla="*/ 264700 h 577881"/>
              <a:gd name="connsiteX9" fmla="*/ 134874 w 580453"/>
              <a:gd name="connsiteY9" fmla="*/ 229838 h 577881"/>
              <a:gd name="connsiteX10" fmla="*/ 127730 w 580453"/>
              <a:gd name="connsiteY10" fmla="*/ 223647 h 577881"/>
              <a:gd name="connsiteX11" fmla="*/ 121539 w 580453"/>
              <a:gd name="connsiteY11" fmla="*/ 230791 h 577881"/>
              <a:gd name="connsiteX12" fmla="*/ 126492 w 580453"/>
              <a:gd name="connsiteY12" fmla="*/ 267272 h 577881"/>
              <a:gd name="connsiteX13" fmla="*/ 133064 w 580453"/>
              <a:gd name="connsiteY13" fmla="*/ 272606 h 577881"/>
              <a:gd name="connsiteX14" fmla="*/ 134398 w 580453"/>
              <a:gd name="connsiteY14" fmla="*/ 272510 h 577881"/>
              <a:gd name="connsiteX15" fmla="*/ 139637 w 580453"/>
              <a:gd name="connsiteY15" fmla="*/ 264700 h 577881"/>
              <a:gd name="connsiteX16" fmla="*/ 127730 w 580453"/>
              <a:gd name="connsiteY16" fmla="*/ 200882 h 577881"/>
              <a:gd name="connsiteX17" fmla="*/ 128207 w 580453"/>
              <a:gd name="connsiteY17" fmla="*/ 200882 h 577881"/>
              <a:gd name="connsiteX18" fmla="*/ 134874 w 580453"/>
              <a:gd name="connsiteY18" fmla="*/ 194691 h 577881"/>
              <a:gd name="connsiteX19" fmla="*/ 139541 w 580453"/>
              <a:gd name="connsiteY19" fmla="*/ 159830 h 577881"/>
              <a:gd name="connsiteX20" fmla="*/ 134303 w 580453"/>
              <a:gd name="connsiteY20" fmla="*/ 152019 h 577881"/>
              <a:gd name="connsiteX21" fmla="*/ 126492 w 580453"/>
              <a:gd name="connsiteY21" fmla="*/ 157258 h 577881"/>
              <a:gd name="connsiteX22" fmla="*/ 121539 w 580453"/>
              <a:gd name="connsiteY22" fmla="*/ 193739 h 577881"/>
              <a:gd name="connsiteX23" fmla="*/ 127730 w 580453"/>
              <a:gd name="connsiteY23" fmla="*/ 200882 h 577881"/>
              <a:gd name="connsiteX24" fmla="*/ 149924 w 580453"/>
              <a:gd name="connsiteY24" fmla="*/ 103156 h 577881"/>
              <a:gd name="connsiteX25" fmla="*/ 141161 w 580453"/>
              <a:gd name="connsiteY25" fmla="*/ 106680 h 577881"/>
              <a:gd name="connsiteX26" fmla="*/ 135731 w 580453"/>
              <a:gd name="connsiteY26" fmla="*/ 121539 h 577881"/>
              <a:gd name="connsiteX27" fmla="*/ 140018 w 580453"/>
              <a:gd name="connsiteY27" fmla="*/ 129921 h 577881"/>
              <a:gd name="connsiteX28" fmla="*/ 142113 w 580453"/>
              <a:gd name="connsiteY28" fmla="*/ 130207 h 577881"/>
              <a:gd name="connsiteX29" fmla="*/ 148495 w 580453"/>
              <a:gd name="connsiteY29" fmla="*/ 125635 h 577881"/>
              <a:gd name="connsiteX30" fmla="*/ 153448 w 580453"/>
              <a:gd name="connsiteY30" fmla="*/ 111919 h 577881"/>
              <a:gd name="connsiteX31" fmla="*/ 149924 w 580453"/>
              <a:gd name="connsiteY31" fmla="*/ 103156 h 577881"/>
              <a:gd name="connsiteX32" fmla="*/ 193453 w 580453"/>
              <a:gd name="connsiteY32" fmla="*/ 125635 h 577881"/>
              <a:gd name="connsiteX33" fmla="*/ 199835 w 580453"/>
              <a:gd name="connsiteY33" fmla="*/ 130302 h 577881"/>
              <a:gd name="connsiteX34" fmla="*/ 201835 w 580453"/>
              <a:gd name="connsiteY34" fmla="*/ 130016 h 577881"/>
              <a:gd name="connsiteX35" fmla="*/ 206121 w 580453"/>
              <a:gd name="connsiteY35" fmla="*/ 121634 h 577881"/>
              <a:gd name="connsiteX36" fmla="*/ 200787 w 580453"/>
              <a:gd name="connsiteY36" fmla="*/ 106775 h 577881"/>
              <a:gd name="connsiteX37" fmla="*/ 192024 w 580453"/>
              <a:gd name="connsiteY37" fmla="*/ 103251 h 577881"/>
              <a:gd name="connsiteX38" fmla="*/ 188500 w 580453"/>
              <a:gd name="connsiteY38" fmla="*/ 112014 h 577881"/>
              <a:gd name="connsiteX39" fmla="*/ 193453 w 580453"/>
              <a:gd name="connsiteY39" fmla="*/ 125730 h 577881"/>
              <a:gd name="connsiteX40" fmla="*/ 202216 w 580453"/>
              <a:gd name="connsiteY40" fmla="*/ 159734 h 577881"/>
              <a:gd name="connsiteX41" fmla="*/ 206883 w 580453"/>
              <a:gd name="connsiteY41" fmla="*/ 194596 h 577881"/>
              <a:gd name="connsiteX42" fmla="*/ 213550 w 580453"/>
              <a:gd name="connsiteY42" fmla="*/ 200787 h 577881"/>
              <a:gd name="connsiteX43" fmla="*/ 214027 w 580453"/>
              <a:gd name="connsiteY43" fmla="*/ 200787 h 577881"/>
              <a:gd name="connsiteX44" fmla="*/ 220218 w 580453"/>
              <a:gd name="connsiteY44" fmla="*/ 193643 h 577881"/>
              <a:gd name="connsiteX45" fmla="*/ 215360 w 580453"/>
              <a:gd name="connsiteY45" fmla="*/ 157163 h 577881"/>
              <a:gd name="connsiteX46" fmla="*/ 207550 w 580453"/>
              <a:gd name="connsiteY46" fmla="*/ 151924 h 577881"/>
              <a:gd name="connsiteX47" fmla="*/ 202311 w 580453"/>
              <a:gd name="connsiteY47" fmla="*/ 159734 h 577881"/>
              <a:gd name="connsiteX48" fmla="*/ 214027 w 580453"/>
              <a:gd name="connsiteY48" fmla="*/ 223456 h 577881"/>
              <a:gd name="connsiteX49" fmla="*/ 206883 w 580453"/>
              <a:gd name="connsiteY49" fmla="*/ 229648 h 577881"/>
              <a:gd name="connsiteX50" fmla="*/ 202216 w 580453"/>
              <a:gd name="connsiteY50" fmla="*/ 264509 h 577881"/>
              <a:gd name="connsiteX51" fmla="*/ 207455 w 580453"/>
              <a:gd name="connsiteY51" fmla="*/ 272320 h 577881"/>
              <a:gd name="connsiteX52" fmla="*/ 208788 w 580453"/>
              <a:gd name="connsiteY52" fmla="*/ 272415 h 577881"/>
              <a:gd name="connsiteX53" fmla="*/ 215360 w 580453"/>
              <a:gd name="connsiteY53" fmla="*/ 266986 h 577881"/>
              <a:gd name="connsiteX54" fmla="*/ 220218 w 580453"/>
              <a:gd name="connsiteY54" fmla="*/ 230505 h 577881"/>
              <a:gd name="connsiteX55" fmla="*/ 214027 w 580453"/>
              <a:gd name="connsiteY55" fmla="*/ 223361 h 577881"/>
              <a:gd name="connsiteX56" fmla="*/ 192024 w 580453"/>
              <a:gd name="connsiteY56" fmla="*/ 321183 h 577881"/>
              <a:gd name="connsiteX57" fmla="*/ 194596 w 580453"/>
              <a:gd name="connsiteY57" fmla="*/ 321755 h 577881"/>
              <a:gd name="connsiteX58" fmla="*/ 200692 w 580453"/>
              <a:gd name="connsiteY58" fmla="*/ 317659 h 577881"/>
              <a:gd name="connsiteX59" fmla="*/ 206026 w 580453"/>
              <a:gd name="connsiteY59" fmla="*/ 302800 h 577881"/>
              <a:gd name="connsiteX60" fmla="*/ 201740 w 580453"/>
              <a:gd name="connsiteY60" fmla="*/ 294418 h 577881"/>
              <a:gd name="connsiteX61" fmla="*/ 193358 w 580453"/>
              <a:gd name="connsiteY61" fmla="*/ 298704 h 577881"/>
              <a:gd name="connsiteX62" fmla="*/ 188405 w 580453"/>
              <a:gd name="connsiteY62" fmla="*/ 312420 h 577881"/>
              <a:gd name="connsiteX63" fmla="*/ 191929 w 580453"/>
              <a:gd name="connsiteY63" fmla="*/ 321183 h 577881"/>
              <a:gd name="connsiteX64" fmla="*/ 500825 w 580453"/>
              <a:gd name="connsiteY64" fmla="*/ 13335 h 577881"/>
              <a:gd name="connsiteX65" fmla="*/ 512064 w 580453"/>
              <a:gd name="connsiteY65" fmla="*/ 16478 h 577881"/>
              <a:gd name="connsiteX66" fmla="*/ 515303 w 580453"/>
              <a:gd name="connsiteY66" fmla="*/ 17335 h 577881"/>
              <a:gd name="connsiteX67" fmla="*/ 521113 w 580453"/>
              <a:gd name="connsiteY67" fmla="*/ 14002 h 577881"/>
              <a:gd name="connsiteX68" fmla="*/ 518636 w 580453"/>
              <a:gd name="connsiteY68" fmla="*/ 4953 h 577881"/>
              <a:gd name="connsiteX69" fmla="*/ 500825 w 580453"/>
              <a:gd name="connsiteY69" fmla="*/ 0 h 577881"/>
              <a:gd name="connsiteX70" fmla="*/ 481489 w 580453"/>
              <a:gd name="connsiteY70" fmla="*/ 6096 h 577881"/>
              <a:gd name="connsiteX71" fmla="*/ 170117 w 580453"/>
              <a:gd name="connsiteY71" fmla="*/ 80867 h 577881"/>
              <a:gd name="connsiteX72" fmla="*/ 131350 w 580453"/>
              <a:gd name="connsiteY72" fmla="*/ 80867 h 577881"/>
              <a:gd name="connsiteX73" fmla="*/ 0 w 580453"/>
              <a:gd name="connsiteY73" fmla="*/ 212217 h 577881"/>
              <a:gd name="connsiteX74" fmla="*/ 124682 w 580453"/>
              <a:gd name="connsiteY74" fmla="*/ 343186 h 577881"/>
              <a:gd name="connsiteX75" fmla="*/ 124682 w 580453"/>
              <a:gd name="connsiteY75" fmla="*/ 540830 h 577881"/>
              <a:gd name="connsiteX76" fmla="*/ 161735 w 580453"/>
              <a:gd name="connsiteY76" fmla="*/ 577882 h 577881"/>
              <a:gd name="connsiteX77" fmla="*/ 183452 w 580453"/>
              <a:gd name="connsiteY77" fmla="*/ 577882 h 577881"/>
              <a:gd name="connsiteX78" fmla="*/ 220504 w 580453"/>
              <a:gd name="connsiteY78" fmla="*/ 540830 h 577881"/>
              <a:gd name="connsiteX79" fmla="*/ 220504 w 580453"/>
              <a:gd name="connsiteY79" fmla="*/ 355664 h 577881"/>
              <a:gd name="connsiteX80" fmla="*/ 486537 w 580453"/>
              <a:gd name="connsiteY80" fmla="*/ 419481 h 577881"/>
              <a:gd name="connsiteX81" fmla="*/ 500920 w 580453"/>
              <a:gd name="connsiteY81" fmla="*/ 422910 h 577881"/>
              <a:gd name="connsiteX82" fmla="*/ 518732 w 580453"/>
              <a:gd name="connsiteY82" fmla="*/ 417957 h 577881"/>
              <a:gd name="connsiteX83" fmla="*/ 521208 w 580453"/>
              <a:gd name="connsiteY83" fmla="*/ 408908 h 577881"/>
              <a:gd name="connsiteX84" fmla="*/ 512159 w 580453"/>
              <a:gd name="connsiteY84" fmla="*/ 406432 h 577881"/>
              <a:gd name="connsiteX85" fmla="*/ 500920 w 580453"/>
              <a:gd name="connsiteY85" fmla="*/ 409575 h 577881"/>
              <a:gd name="connsiteX86" fmla="*/ 442341 w 580453"/>
              <a:gd name="connsiteY86" fmla="*/ 302895 h 577881"/>
              <a:gd name="connsiteX87" fmla="*/ 498158 w 580453"/>
              <a:gd name="connsiteY87" fmla="*/ 212693 h 577881"/>
              <a:gd name="connsiteX88" fmla="*/ 441960 w 580453"/>
              <a:gd name="connsiteY88" fmla="*/ 122492 h 577881"/>
              <a:gd name="connsiteX89" fmla="*/ 500920 w 580453"/>
              <a:gd name="connsiteY89" fmla="*/ 13335 h 577881"/>
              <a:gd name="connsiteX90" fmla="*/ 207074 w 580453"/>
              <a:gd name="connsiteY90" fmla="*/ 540830 h 577881"/>
              <a:gd name="connsiteX91" fmla="*/ 183356 w 580453"/>
              <a:gd name="connsiteY91" fmla="*/ 564547 h 577881"/>
              <a:gd name="connsiteX92" fmla="*/ 161639 w 580453"/>
              <a:gd name="connsiteY92" fmla="*/ 564547 h 577881"/>
              <a:gd name="connsiteX93" fmla="*/ 137922 w 580453"/>
              <a:gd name="connsiteY93" fmla="*/ 540830 h 577881"/>
              <a:gd name="connsiteX94" fmla="*/ 137922 w 580453"/>
              <a:gd name="connsiteY94" fmla="*/ 343567 h 577881"/>
              <a:gd name="connsiteX95" fmla="*/ 170021 w 580453"/>
              <a:gd name="connsiteY95" fmla="*/ 343567 h 577881"/>
              <a:gd name="connsiteX96" fmla="*/ 207074 w 580453"/>
              <a:gd name="connsiteY96" fmla="*/ 352425 h 577881"/>
              <a:gd name="connsiteX97" fmla="*/ 207074 w 580453"/>
              <a:gd name="connsiteY97" fmla="*/ 540830 h 577881"/>
              <a:gd name="connsiteX98" fmla="*/ 484727 w 580453"/>
              <a:gd name="connsiteY98" fmla="*/ 212693 h 577881"/>
              <a:gd name="connsiteX99" fmla="*/ 440055 w 580453"/>
              <a:gd name="connsiteY99" fmla="*/ 289655 h 577881"/>
              <a:gd name="connsiteX100" fmla="*/ 434531 w 580453"/>
              <a:gd name="connsiteY100" fmla="*/ 211455 h 577881"/>
              <a:gd name="connsiteX101" fmla="*/ 439674 w 580453"/>
              <a:gd name="connsiteY101" fmla="*/ 135636 h 577881"/>
              <a:gd name="connsiteX102" fmla="*/ 484632 w 580453"/>
              <a:gd name="connsiteY102" fmla="*/ 212693 h 577881"/>
              <a:gd name="connsiteX103" fmla="*/ 421196 w 580453"/>
              <a:gd name="connsiteY103" fmla="*/ 211455 h 577881"/>
              <a:gd name="connsiteX104" fmla="*/ 464725 w 580453"/>
              <a:gd name="connsiteY104" fmla="*/ 400622 h 577881"/>
              <a:gd name="connsiteX105" fmla="*/ 217075 w 580453"/>
              <a:gd name="connsiteY105" fmla="*/ 341186 h 577881"/>
              <a:gd name="connsiteX106" fmla="*/ 213741 w 580453"/>
              <a:gd name="connsiteY106" fmla="*/ 340138 h 577881"/>
              <a:gd name="connsiteX107" fmla="*/ 213265 w 580453"/>
              <a:gd name="connsiteY107" fmla="*/ 340233 h 577881"/>
              <a:gd name="connsiteX108" fmla="*/ 172403 w 580453"/>
              <a:gd name="connsiteY108" fmla="*/ 330422 h 577881"/>
              <a:gd name="connsiteX109" fmla="*/ 170879 w 580453"/>
              <a:gd name="connsiteY109" fmla="*/ 330232 h 577881"/>
              <a:gd name="connsiteX110" fmla="*/ 131255 w 580453"/>
              <a:gd name="connsiteY110" fmla="*/ 330232 h 577881"/>
              <a:gd name="connsiteX111" fmla="*/ 13240 w 580453"/>
              <a:gd name="connsiteY111" fmla="*/ 212217 h 577881"/>
              <a:gd name="connsiteX112" fmla="*/ 131255 w 580453"/>
              <a:gd name="connsiteY112" fmla="*/ 94202 h 577881"/>
              <a:gd name="connsiteX113" fmla="*/ 170879 w 580453"/>
              <a:gd name="connsiteY113" fmla="*/ 94202 h 577881"/>
              <a:gd name="connsiteX114" fmla="*/ 172403 w 580453"/>
              <a:gd name="connsiteY114" fmla="*/ 94012 h 577881"/>
              <a:gd name="connsiteX115" fmla="*/ 463391 w 580453"/>
              <a:gd name="connsiteY115" fmla="*/ 24194 h 577881"/>
              <a:gd name="connsiteX116" fmla="*/ 421291 w 580453"/>
              <a:gd name="connsiteY116" fmla="*/ 211455 h 577881"/>
              <a:gd name="connsiteX117" fmla="*/ 562547 w 580453"/>
              <a:gd name="connsiteY117" fmla="*/ 140684 h 577881"/>
              <a:gd name="connsiteX118" fmla="*/ 565499 w 580453"/>
              <a:gd name="connsiteY118" fmla="*/ 168878 h 577881"/>
              <a:gd name="connsiteX119" fmla="*/ 572167 w 580453"/>
              <a:gd name="connsiteY119" fmla="*/ 175070 h 577881"/>
              <a:gd name="connsiteX120" fmla="*/ 572643 w 580453"/>
              <a:gd name="connsiteY120" fmla="*/ 175070 h 577881"/>
              <a:gd name="connsiteX121" fmla="*/ 578739 w 580453"/>
              <a:gd name="connsiteY121" fmla="*/ 167926 h 577881"/>
              <a:gd name="connsiteX122" fmla="*/ 575691 w 580453"/>
              <a:gd name="connsiteY122" fmla="*/ 138970 h 577881"/>
              <a:gd name="connsiteX123" fmla="*/ 568166 w 580453"/>
              <a:gd name="connsiteY123" fmla="*/ 133255 h 577881"/>
              <a:gd name="connsiteX124" fmla="*/ 562451 w 580453"/>
              <a:gd name="connsiteY124" fmla="*/ 140780 h 577881"/>
              <a:gd name="connsiteX125" fmla="*/ 542354 w 580453"/>
              <a:gd name="connsiteY125" fmla="*/ 58960 h 577881"/>
              <a:gd name="connsiteX126" fmla="*/ 548545 w 580453"/>
              <a:gd name="connsiteY126" fmla="*/ 63056 h 577881"/>
              <a:gd name="connsiteX127" fmla="*/ 551117 w 580453"/>
              <a:gd name="connsiteY127" fmla="*/ 62579 h 577881"/>
              <a:gd name="connsiteX128" fmla="*/ 554736 w 580453"/>
              <a:gd name="connsiteY128" fmla="*/ 53912 h 577881"/>
              <a:gd name="connsiteX129" fmla="*/ 540925 w 580453"/>
              <a:gd name="connsiteY129" fmla="*/ 27337 h 577881"/>
              <a:gd name="connsiteX130" fmla="*/ 531686 w 580453"/>
              <a:gd name="connsiteY130" fmla="*/ 25432 h 577881"/>
              <a:gd name="connsiteX131" fmla="*/ 529781 w 580453"/>
              <a:gd name="connsiteY131" fmla="*/ 34671 h 577881"/>
              <a:gd name="connsiteX132" fmla="*/ 542354 w 580453"/>
              <a:gd name="connsiteY132" fmla="*/ 58960 h 577881"/>
              <a:gd name="connsiteX133" fmla="*/ 551402 w 580453"/>
              <a:gd name="connsiteY133" fmla="*/ 85344 h 577881"/>
              <a:gd name="connsiteX134" fmla="*/ 557975 w 580453"/>
              <a:gd name="connsiteY134" fmla="*/ 112681 h 577881"/>
              <a:gd name="connsiteX135" fmla="*/ 564547 w 580453"/>
              <a:gd name="connsiteY135" fmla="*/ 118015 h 577881"/>
              <a:gd name="connsiteX136" fmla="*/ 565880 w 580453"/>
              <a:gd name="connsiteY136" fmla="*/ 117920 h 577881"/>
              <a:gd name="connsiteX137" fmla="*/ 571119 w 580453"/>
              <a:gd name="connsiteY137" fmla="*/ 110109 h 577881"/>
              <a:gd name="connsiteX138" fmla="*/ 564261 w 580453"/>
              <a:gd name="connsiteY138" fmla="*/ 81629 h 577881"/>
              <a:gd name="connsiteX139" fmla="*/ 555974 w 580453"/>
              <a:gd name="connsiteY139" fmla="*/ 77057 h 577881"/>
              <a:gd name="connsiteX140" fmla="*/ 551402 w 580453"/>
              <a:gd name="connsiteY140" fmla="*/ 85344 h 577881"/>
              <a:gd name="connsiteX141" fmla="*/ 572643 w 580453"/>
              <a:gd name="connsiteY141" fmla="*/ 247650 h 577881"/>
              <a:gd name="connsiteX142" fmla="*/ 565499 w 580453"/>
              <a:gd name="connsiteY142" fmla="*/ 253841 h 577881"/>
              <a:gd name="connsiteX143" fmla="*/ 562547 w 580453"/>
              <a:gd name="connsiteY143" fmla="*/ 282035 h 577881"/>
              <a:gd name="connsiteX144" fmla="*/ 568262 w 580453"/>
              <a:gd name="connsiteY144" fmla="*/ 289560 h 577881"/>
              <a:gd name="connsiteX145" fmla="*/ 569119 w 580453"/>
              <a:gd name="connsiteY145" fmla="*/ 289560 h 577881"/>
              <a:gd name="connsiteX146" fmla="*/ 575691 w 580453"/>
              <a:gd name="connsiteY146" fmla="*/ 283750 h 577881"/>
              <a:gd name="connsiteX147" fmla="*/ 578644 w 580453"/>
              <a:gd name="connsiteY147" fmla="*/ 254794 h 577881"/>
              <a:gd name="connsiteX148" fmla="*/ 572453 w 580453"/>
              <a:gd name="connsiteY148" fmla="*/ 247650 h 577881"/>
              <a:gd name="connsiteX149" fmla="*/ 580263 w 580453"/>
              <a:gd name="connsiteY149" fmla="*/ 196787 h 577881"/>
              <a:gd name="connsiteX150" fmla="*/ 573405 w 580453"/>
              <a:gd name="connsiteY150" fmla="*/ 190310 h 577881"/>
              <a:gd name="connsiteX151" fmla="*/ 566928 w 580453"/>
              <a:gd name="connsiteY151" fmla="*/ 197168 h 577881"/>
              <a:gd name="connsiteX152" fmla="*/ 567119 w 580453"/>
              <a:gd name="connsiteY152" fmla="*/ 211455 h 577881"/>
              <a:gd name="connsiteX153" fmla="*/ 566928 w 580453"/>
              <a:gd name="connsiteY153" fmla="*/ 225552 h 577881"/>
              <a:gd name="connsiteX154" fmla="*/ 573405 w 580453"/>
              <a:gd name="connsiteY154" fmla="*/ 232410 h 577881"/>
              <a:gd name="connsiteX155" fmla="*/ 573596 w 580453"/>
              <a:gd name="connsiteY155" fmla="*/ 232410 h 577881"/>
              <a:gd name="connsiteX156" fmla="*/ 580263 w 580453"/>
              <a:gd name="connsiteY156" fmla="*/ 225933 h 577881"/>
              <a:gd name="connsiteX157" fmla="*/ 580454 w 580453"/>
              <a:gd name="connsiteY157" fmla="*/ 211455 h 577881"/>
              <a:gd name="connsiteX158" fmla="*/ 580263 w 580453"/>
              <a:gd name="connsiteY158" fmla="*/ 196882 h 577881"/>
              <a:gd name="connsiteX159" fmla="*/ 551117 w 580453"/>
              <a:gd name="connsiteY159" fmla="*/ 360045 h 577881"/>
              <a:gd name="connsiteX160" fmla="*/ 542449 w 580453"/>
              <a:gd name="connsiteY160" fmla="*/ 363665 h 577881"/>
              <a:gd name="connsiteX161" fmla="*/ 529876 w 580453"/>
              <a:gd name="connsiteY161" fmla="*/ 387953 h 577881"/>
              <a:gd name="connsiteX162" fmla="*/ 531781 w 580453"/>
              <a:gd name="connsiteY162" fmla="*/ 397193 h 577881"/>
              <a:gd name="connsiteX163" fmla="*/ 535400 w 580453"/>
              <a:gd name="connsiteY163" fmla="*/ 398336 h 577881"/>
              <a:gd name="connsiteX164" fmla="*/ 540925 w 580453"/>
              <a:gd name="connsiteY164" fmla="*/ 395383 h 577881"/>
              <a:gd name="connsiteX165" fmla="*/ 554641 w 580453"/>
              <a:gd name="connsiteY165" fmla="*/ 368808 h 577881"/>
              <a:gd name="connsiteX166" fmla="*/ 551021 w 580453"/>
              <a:gd name="connsiteY166" fmla="*/ 360140 h 577881"/>
              <a:gd name="connsiteX167" fmla="*/ 565880 w 580453"/>
              <a:gd name="connsiteY167" fmla="*/ 304610 h 577881"/>
              <a:gd name="connsiteX168" fmla="*/ 558070 w 580453"/>
              <a:gd name="connsiteY168" fmla="*/ 309848 h 577881"/>
              <a:gd name="connsiteX169" fmla="*/ 551498 w 580453"/>
              <a:gd name="connsiteY169" fmla="*/ 337280 h 577881"/>
              <a:gd name="connsiteX170" fmla="*/ 556070 w 580453"/>
              <a:gd name="connsiteY170" fmla="*/ 345567 h 577881"/>
              <a:gd name="connsiteX171" fmla="*/ 557879 w 580453"/>
              <a:gd name="connsiteY171" fmla="*/ 345853 h 577881"/>
              <a:gd name="connsiteX172" fmla="*/ 564261 w 580453"/>
              <a:gd name="connsiteY172" fmla="*/ 340995 h 577881"/>
              <a:gd name="connsiteX173" fmla="*/ 571024 w 580453"/>
              <a:gd name="connsiteY173" fmla="*/ 312515 h 577881"/>
              <a:gd name="connsiteX174" fmla="*/ 565785 w 580453"/>
              <a:gd name="connsiteY174" fmla="*/ 304705 h 57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80453" h="577881">
                <a:moveTo>
                  <a:pt x="148400" y="298799"/>
                </a:moveTo>
                <a:cubicBezTo>
                  <a:pt x="147257" y="295275"/>
                  <a:pt x="143542" y="293370"/>
                  <a:pt x="140018" y="294513"/>
                </a:cubicBezTo>
                <a:cubicBezTo>
                  <a:pt x="136493" y="295656"/>
                  <a:pt x="134588" y="299371"/>
                  <a:pt x="135731" y="302895"/>
                </a:cubicBezTo>
                <a:cubicBezTo>
                  <a:pt x="138779" y="312134"/>
                  <a:pt x="141065" y="317564"/>
                  <a:pt x="141161" y="317754"/>
                </a:cubicBezTo>
                <a:cubicBezTo>
                  <a:pt x="142208" y="320326"/>
                  <a:pt x="144685" y="321755"/>
                  <a:pt x="147257" y="321755"/>
                </a:cubicBezTo>
                <a:cubicBezTo>
                  <a:pt x="148114" y="321755"/>
                  <a:pt x="149066" y="321564"/>
                  <a:pt x="149828" y="321183"/>
                </a:cubicBezTo>
                <a:cubicBezTo>
                  <a:pt x="153257" y="319754"/>
                  <a:pt x="154781" y="315849"/>
                  <a:pt x="153353" y="312420"/>
                </a:cubicBezTo>
                <a:cubicBezTo>
                  <a:pt x="153353" y="312420"/>
                  <a:pt x="151162" y="307276"/>
                  <a:pt x="148400" y="298704"/>
                </a:cubicBezTo>
                <a:close/>
                <a:moveTo>
                  <a:pt x="139541" y="264700"/>
                </a:moveTo>
                <a:cubicBezTo>
                  <a:pt x="137255" y="252984"/>
                  <a:pt x="135636" y="241268"/>
                  <a:pt x="134874" y="229838"/>
                </a:cubicBezTo>
                <a:cubicBezTo>
                  <a:pt x="134588" y="226219"/>
                  <a:pt x="131350" y="223552"/>
                  <a:pt x="127730" y="223647"/>
                </a:cubicBezTo>
                <a:cubicBezTo>
                  <a:pt x="124015" y="223933"/>
                  <a:pt x="121253" y="227076"/>
                  <a:pt x="121539" y="230791"/>
                </a:cubicBezTo>
                <a:cubicBezTo>
                  <a:pt x="122396" y="242697"/>
                  <a:pt x="124015" y="254984"/>
                  <a:pt x="126492" y="267272"/>
                </a:cubicBezTo>
                <a:cubicBezTo>
                  <a:pt x="127159" y="270415"/>
                  <a:pt x="129921" y="272606"/>
                  <a:pt x="133064" y="272606"/>
                </a:cubicBezTo>
                <a:cubicBezTo>
                  <a:pt x="133445" y="272606"/>
                  <a:pt x="133922" y="272606"/>
                  <a:pt x="134398" y="272510"/>
                </a:cubicBezTo>
                <a:cubicBezTo>
                  <a:pt x="138017" y="271748"/>
                  <a:pt x="140399" y="268319"/>
                  <a:pt x="139637" y="264700"/>
                </a:cubicBezTo>
                <a:close/>
                <a:moveTo>
                  <a:pt x="127730" y="200882"/>
                </a:moveTo>
                <a:cubicBezTo>
                  <a:pt x="127730" y="200882"/>
                  <a:pt x="128016" y="200882"/>
                  <a:pt x="128207" y="200882"/>
                </a:cubicBezTo>
                <a:cubicBezTo>
                  <a:pt x="131636" y="200882"/>
                  <a:pt x="134588" y="198215"/>
                  <a:pt x="134874" y="194691"/>
                </a:cubicBezTo>
                <a:cubicBezTo>
                  <a:pt x="135636" y="183261"/>
                  <a:pt x="137255" y="171545"/>
                  <a:pt x="139541" y="159830"/>
                </a:cubicBezTo>
                <a:cubicBezTo>
                  <a:pt x="140303" y="156210"/>
                  <a:pt x="137922" y="152686"/>
                  <a:pt x="134303" y="152019"/>
                </a:cubicBezTo>
                <a:cubicBezTo>
                  <a:pt x="130683" y="151352"/>
                  <a:pt x="127159" y="153638"/>
                  <a:pt x="126492" y="157258"/>
                </a:cubicBezTo>
                <a:cubicBezTo>
                  <a:pt x="124111" y="169450"/>
                  <a:pt x="122396" y="181737"/>
                  <a:pt x="121539" y="193739"/>
                </a:cubicBezTo>
                <a:cubicBezTo>
                  <a:pt x="121253" y="197453"/>
                  <a:pt x="124015" y="200597"/>
                  <a:pt x="127730" y="200882"/>
                </a:cubicBezTo>
                <a:close/>
                <a:moveTo>
                  <a:pt x="149924" y="103156"/>
                </a:moveTo>
                <a:cubicBezTo>
                  <a:pt x="146590" y="101727"/>
                  <a:pt x="142589" y="103251"/>
                  <a:pt x="141161" y="106680"/>
                </a:cubicBezTo>
                <a:cubicBezTo>
                  <a:pt x="141161" y="106870"/>
                  <a:pt x="138779" y="112300"/>
                  <a:pt x="135731" y="121539"/>
                </a:cubicBezTo>
                <a:cubicBezTo>
                  <a:pt x="134588" y="125063"/>
                  <a:pt x="136493" y="128778"/>
                  <a:pt x="140018" y="129921"/>
                </a:cubicBezTo>
                <a:cubicBezTo>
                  <a:pt x="140684" y="130112"/>
                  <a:pt x="141446" y="130207"/>
                  <a:pt x="142113" y="130207"/>
                </a:cubicBezTo>
                <a:cubicBezTo>
                  <a:pt x="144875" y="130207"/>
                  <a:pt x="147542" y="128397"/>
                  <a:pt x="148495" y="125635"/>
                </a:cubicBezTo>
                <a:cubicBezTo>
                  <a:pt x="151257" y="116967"/>
                  <a:pt x="153448" y="111919"/>
                  <a:pt x="153448" y="111919"/>
                </a:cubicBezTo>
                <a:cubicBezTo>
                  <a:pt x="154877" y="108490"/>
                  <a:pt x="153353" y="104584"/>
                  <a:pt x="149924" y="103156"/>
                </a:cubicBezTo>
                <a:close/>
                <a:moveTo>
                  <a:pt x="193453" y="125635"/>
                </a:moveTo>
                <a:cubicBezTo>
                  <a:pt x="194405" y="128492"/>
                  <a:pt x="196977" y="130302"/>
                  <a:pt x="199835" y="130302"/>
                </a:cubicBezTo>
                <a:cubicBezTo>
                  <a:pt x="200501" y="130302"/>
                  <a:pt x="201168" y="130207"/>
                  <a:pt x="201835" y="130016"/>
                </a:cubicBezTo>
                <a:cubicBezTo>
                  <a:pt x="205359" y="128873"/>
                  <a:pt x="207264" y="125158"/>
                  <a:pt x="206121" y="121634"/>
                </a:cubicBezTo>
                <a:cubicBezTo>
                  <a:pt x="203168" y="112395"/>
                  <a:pt x="200882" y="106966"/>
                  <a:pt x="200787" y="106775"/>
                </a:cubicBezTo>
                <a:cubicBezTo>
                  <a:pt x="199358" y="103346"/>
                  <a:pt x="195453" y="101822"/>
                  <a:pt x="192024" y="103251"/>
                </a:cubicBezTo>
                <a:cubicBezTo>
                  <a:pt x="188595" y="104680"/>
                  <a:pt x="187071" y="108585"/>
                  <a:pt x="188500" y="112014"/>
                </a:cubicBezTo>
                <a:cubicBezTo>
                  <a:pt x="188500" y="112014"/>
                  <a:pt x="190691" y="117157"/>
                  <a:pt x="193453" y="125730"/>
                </a:cubicBezTo>
                <a:close/>
                <a:moveTo>
                  <a:pt x="202216" y="159734"/>
                </a:moveTo>
                <a:cubicBezTo>
                  <a:pt x="204502" y="171450"/>
                  <a:pt x="206121" y="183166"/>
                  <a:pt x="206883" y="194596"/>
                </a:cubicBezTo>
                <a:cubicBezTo>
                  <a:pt x="207169" y="198120"/>
                  <a:pt x="210026" y="200787"/>
                  <a:pt x="213550" y="200787"/>
                </a:cubicBezTo>
                <a:cubicBezTo>
                  <a:pt x="213741" y="200787"/>
                  <a:pt x="213836" y="200787"/>
                  <a:pt x="214027" y="200787"/>
                </a:cubicBezTo>
                <a:cubicBezTo>
                  <a:pt x="217646" y="200501"/>
                  <a:pt x="220504" y="197358"/>
                  <a:pt x="220218" y="193643"/>
                </a:cubicBezTo>
                <a:cubicBezTo>
                  <a:pt x="219361" y="181737"/>
                  <a:pt x="217742" y="169450"/>
                  <a:pt x="215360" y="157163"/>
                </a:cubicBezTo>
                <a:cubicBezTo>
                  <a:pt x="214694" y="153543"/>
                  <a:pt x="211074" y="151162"/>
                  <a:pt x="207550" y="151924"/>
                </a:cubicBezTo>
                <a:cubicBezTo>
                  <a:pt x="203930" y="152591"/>
                  <a:pt x="201549" y="156115"/>
                  <a:pt x="202311" y="159734"/>
                </a:cubicBezTo>
                <a:close/>
                <a:moveTo>
                  <a:pt x="214027" y="223456"/>
                </a:moveTo>
                <a:cubicBezTo>
                  <a:pt x="210407" y="223266"/>
                  <a:pt x="207169" y="225933"/>
                  <a:pt x="206883" y="229648"/>
                </a:cubicBezTo>
                <a:cubicBezTo>
                  <a:pt x="206121" y="240983"/>
                  <a:pt x="204502" y="252794"/>
                  <a:pt x="202216" y="264509"/>
                </a:cubicBezTo>
                <a:cubicBezTo>
                  <a:pt x="201549" y="268129"/>
                  <a:pt x="203835" y="271653"/>
                  <a:pt x="207455" y="272320"/>
                </a:cubicBezTo>
                <a:cubicBezTo>
                  <a:pt x="207931" y="272320"/>
                  <a:pt x="208312" y="272415"/>
                  <a:pt x="208788" y="272415"/>
                </a:cubicBezTo>
                <a:cubicBezTo>
                  <a:pt x="211931" y="272415"/>
                  <a:pt x="214694" y="270224"/>
                  <a:pt x="215360" y="266986"/>
                </a:cubicBezTo>
                <a:cubicBezTo>
                  <a:pt x="217742" y="254699"/>
                  <a:pt x="219361" y="242411"/>
                  <a:pt x="220218" y="230505"/>
                </a:cubicBezTo>
                <a:cubicBezTo>
                  <a:pt x="220504" y="226790"/>
                  <a:pt x="217742" y="223647"/>
                  <a:pt x="214027" y="223361"/>
                </a:cubicBezTo>
                <a:close/>
                <a:moveTo>
                  <a:pt x="192024" y="321183"/>
                </a:moveTo>
                <a:cubicBezTo>
                  <a:pt x="192881" y="321564"/>
                  <a:pt x="193739" y="321755"/>
                  <a:pt x="194596" y="321755"/>
                </a:cubicBezTo>
                <a:cubicBezTo>
                  <a:pt x="197168" y="321755"/>
                  <a:pt x="199644" y="320231"/>
                  <a:pt x="200692" y="317659"/>
                </a:cubicBezTo>
                <a:cubicBezTo>
                  <a:pt x="200692" y="317468"/>
                  <a:pt x="203073" y="312039"/>
                  <a:pt x="206026" y="302800"/>
                </a:cubicBezTo>
                <a:cubicBezTo>
                  <a:pt x="207169" y="299276"/>
                  <a:pt x="205264" y="295561"/>
                  <a:pt x="201740" y="294418"/>
                </a:cubicBezTo>
                <a:cubicBezTo>
                  <a:pt x="198215" y="293275"/>
                  <a:pt x="194500" y="295180"/>
                  <a:pt x="193358" y="298704"/>
                </a:cubicBezTo>
                <a:cubicBezTo>
                  <a:pt x="190595" y="307372"/>
                  <a:pt x="188405" y="312420"/>
                  <a:pt x="188405" y="312420"/>
                </a:cubicBezTo>
                <a:cubicBezTo>
                  <a:pt x="186976" y="315849"/>
                  <a:pt x="188595" y="319754"/>
                  <a:pt x="191929" y="321183"/>
                </a:cubicBezTo>
                <a:close/>
                <a:moveTo>
                  <a:pt x="500825" y="13335"/>
                </a:moveTo>
                <a:cubicBezTo>
                  <a:pt x="504539" y="13335"/>
                  <a:pt x="508349" y="14383"/>
                  <a:pt x="512064" y="16478"/>
                </a:cubicBezTo>
                <a:cubicBezTo>
                  <a:pt x="513112" y="17050"/>
                  <a:pt x="514255" y="17335"/>
                  <a:pt x="515303" y="17335"/>
                </a:cubicBezTo>
                <a:cubicBezTo>
                  <a:pt x="517589" y="17335"/>
                  <a:pt x="519875" y="16097"/>
                  <a:pt x="521113" y="14002"/>
                </a:cubicBezTo>
                <a:cubicBezTo>
                  <a:pt x="522923" y="10763"/>
                  <a:pt x="521780" y="6763"/>
                  <a:pt x="518636" y="4953"/>
                </a:cubicBezTo>
                <a:cubicBezTo>
                  <a:pt x="512921" y="1715"/>
                  <a:pt x="506921" y="0"/>
                  <a:pt x="500825" y="0"/>
                </a:cubicBezTo>
                <a:cubicBezTo>
                  <a:pt x="494157" y="0"/>
                  <a:pt x="487585" y="2096"/>
                  <a:pt x="481489" y="6096"/>
                </a:cubicBezTo>
                <a:lnTo>
                  <a:pt x="170117" y="80867"/>
                </a:lnTo>
                <a:lnTo>
                  <a:pt x="131350" y="80867"/>
                </a:lnTo>
                <a:cubicBezTo>
                  <a:pt x="58960" y="80867"/>
                  <a:pt x="0" y="139827"/>
                  <a:pt x="0" y="212217"/>
                </a:cubicBezTo>
                <a:cubicBezTo>
                  <a:pt x="0" y="284607"/>
                  <a:pt x="55340" y="339757"/>
                  <a:pt x="124682" y="343186"/>
                </a:cubicBezTo>
                <a:lnTo>
                  <a:pt x="124682" y="540830"/>
                </a:lnTo>
                <a:cubicBezTo>
                  <a:pt x="124682" y="561213"/>
                  <a:pt x="141351" y="577882"/>
                  <a:pt x="161735" y="577882"/>
                </a:cubicBezTo>
                <a:lnTo>
                  <a:pt x="183452" y="577882"/>
                </a:lnTo>
                <a:cubicBezTo>
                  <a:pt x="203835" y="577882"/>
                  <a:pt x="220504" y="561213"/>
                  <a:pt x="220504" y="540830"/>
                </a:cubicBezTo>
                <a:lnTo>
                  <a:pt x="220504" y="355664"/>
                </a:lnTo>
                <a:lnTo>
                  <a:pt x="486537" y="419481"/>
                </a:lnTo>
                <a:cubicBezTo>
                  <a:pt x="491204" y="421672"/>
                  <a:pt x="496062" y="422910"/>
                  <a:pt x="500920" y="422910"/>
                </a:cubicBezTo>
                <a:cubicBezTo>
                  <a:pt x="507016" y="422910"/>
                  <a:pt x="513017" y="421291"/>
                  <a:pt x="518732" y="417957"/>
                </a:cubicBezTo>
                <a:cubicBezTo>
                  <a:pt x="521970" y="416147"/>
                  <a:pt x="523018" y="412051"/>
                  <a:pt x="521208" y="408908"/>
                </a:cubicBezTo>
                <a:cubicBezTo>
                  <a:pt x="519398" y="405765"/>
                  <a:pt x="515303" y="404527"/>
                  <a:pt x="512159" y="406432"/>
                </a:cubicBezTo>
                <a:cubicBezTo>
                  <a:pt x="508444" y="408527"/>
                  <a:pt x="504635" y="409575"/>
                  <a:pt x="500920" y="409575"/>
                </a:cubicBezTo>
                <a:cubicBezTo>
                  <a:pt x="478155" y="409575"/>
                  <a:pt x="454247" y="368999"/>
                  <a:pt x="442341" y="302895"/>
                </a:cubicBezTo>
                <a:cubicBezTo>
                  <a:pt x="473583" y="298990"/>
                  <a:pt x="498158" y="260033"/>
                  <a:pt x="498158" y="212693"/>
                </a:cubicBezTo>
                <a:cubicBezTo>
                  <a:pt x="498158" y="165354"/>
                  <a:pt x="473297" y="126111"/>
                  <a:pt x="441960" y="122492"/>
                </a:cubicBezTo>
                <a:cubicBezTo>
                  <a:pt x="453676" y="54959"/>
                  <a:pt x="477869" y="13335"/>
                  <a:pt x="500920" y="13335"/>
                </a:cubicBezTo>
                <a:close/>
                <a:moveTo>
                  <a:pt x="207074" y="540830"/>
                </a:moveTo>
                <a:cubicBezTo>
                  <a:pt x="207074" y="553879"/>
                  <a:pt x="196406" y="564547"/>
                  <a:pt x="183356" y="564547"/>
                </a:cubicBezTo>
                <a:lnTo>
                  <a:pt x="161639" y="564547"/>
                </a:lnTo>
                <a:cubicBezTo>
                  <a:pt x="148590" y="564547"/>
                  <a:pt x="137922" y="553879"/>
                  <a:pt x="137922" y="540830"/>
                </a:cubicBezTo>
                <a:lnTo>
                  <a:pt x="137922" y="343567"/>
                </a:lnTo>
                <a:lnTo>
                  <a:pt x="170021" y="343567"/>
                </a:lnTo>
                <a:lnTo>
                  <a:pt x="207074" y="352425"/>
                </a:lnTo>
                <a:lnTo>
                  <a:pt x="207074" y="540830"/>
                </a:lnTo>
                <a:close/>
                <a:moveTo>
                  <a:pt x="484727" y="212693"/>
                </a:moveTo>
                <a:cubicBezTo>
                  <a:pt x="484727" y="253651"/>
                  <a:pt x="464915" y="287179"/>
                  <a:pt x="440055" y="289655"/>
                </a:cubicBezTo>
                <a:cubicBezTo>
                  <a:pt x="436626" y="266224"/>
                  <a:pt x="434531" y="239935"/>
                  <a:pt x="434531" y="211455"/>
                </a:cubicBezTo>
                <a:cubicBezTo>
                  <a:pt x="434531" y="182975"/>
                  <a:pt x="436436" y="158496"/>
                  <a:pt x="439674" y="135636"/>
                </a:cubicBezTo>
                <a:cubicBezTo>
                  <a:pt x="464725" y="137922"/>
                  <a:pt x="484632" y="171545"/>
                  <a:pt x="484632" y="212693"/>
                </a:cubicBezTo>
                <a:close/>
                <a:moveTo>
                  <a:pt x="421196" y="211455"/>
                </a:moveTo>
                <a:cubicBezTo>
                  <a:pt x="421196" y="295275"/>
                  <a:pt x="438722" y="366236"/>
                  <a:pt x="464725" y="400622"/>
                </a:cubicBezTo>
                <a:lnTo>
                  <a:pt x="217075" y="341186"/>
                </a:lnTo>
                <a:cubicBezTo>
                  <a:pt x="216122" y="340614"/>
                  <a:pt x="214979" y="340138"/>
                  <a:pt x="213741" y="340138"/>
                </a:cubicBezTo>
                <a:cubicBezTo>
                  <a:pt x="213550" y="340138"/>
                  <a:pt x="213455" y="340138"/>
                  <a:pt x="213265" y="340233"/>
                </a:cubicBezTo>
                <a:lnTo>
                  <a:pt x="172403" y="330422"/>
                </a:lnTo>
                <a:cubicBezTo>
                  <a:pt x="171926" y="330327"/>
                  <a:pt x="171355" y="330232"/>
                  <a:pt x="170879" y="330232"/>
                </a:cubicBezTo>
                <a:lnTo>
                  <a:pt x="131255" y="330232"/>
                </a:lnTo>
                <a:cubicBezTo>
                  <a:pt x="66199" y="330232"/>
                  <a:pt x="13240" y="277273"/>
                  <a:pt x="13240" y="212217"/>
                </a:cubicBezTo>
                <a:cubicBezTo>
                  <a:pt x="13240" y="147161"/>
                  <a:pt x="66199" y="94202"/>
                  <a:pt x="131255" y="94202"/>
                </a:cubicBezTo>
                <a:lnTo>
                  <a:pt x="170879" y="94202"/>
                </a:lnTo>
                <a:cubicBezTo>
                  <a:pt x="171355" y="94202"/>
                  <a:pt x="171926" y="94202"/>
                  <a:pt x="172403" y="94012"/>
                </a:cubicBezTo>
                <a:lnTo>
                  <a:pt x="463391" y="24194"/>
                </a:lnTo>
                <a:cubicBezTo>
                  <a:pt x="438150" y="59246"/>
                  <a:pt x="421291" y="129159"/>
                  <a:pt x="421291" y="211455"/>
                </a:cubicBezTo>
                <a:close/>
                <a:moveTo>
                  <a:pt x="562547" y="140684"/>
                </a:moveTo>
                <a:cubicBezTo>
                  <a:pt x="563785" y="149733"/>
                  <a:pt x="564737" y="159258"/>
                  <a:pt x="565499" y="168878"/>
                </a:cubicBezTo>
                <a:cubicBezTo>
                  <a:pt x="565785" y="172403"/>
                  <a:pt x="568643" y="175070"/>
                  <a:pt x="572167" y="175070"/>
                </a:cubicBezTo>
                <a:cubicBezTo>
                  <a:pt x="572357" y="175070"/>
                  <a:pt x="572548" y="175070"/>
                  <a:pt x="572643" y="175070"/>
                </a:cubicBezTo>
                <a:cubicBezTo>
                  <a:pt x="576358" y="174784"/>
                  <a:pt x="579025" y="171545"/>
                  <a:pt x="578739" y="167926"/>
                </a:cubicBezTo>
                <a:cubicBezTo>
                  <a:pt x="577977" y="158020"/>
                  <a:pt x="576929" y="148304"/>
                  <a:pt x="575691" y="138970"/>
                </a:cubicBezTo>
                <a:cubicBezTo>
                  <a:pt x="575215" y="135350"/>
                  <a:pt x="571786" y="132683"/>
                  <a:pt x="568166" y="133255"/>
                </a:cubicBezTo>
                <a:cubicBezTo>
                  <a:pt x="564547" y="133731"/>
                  <a:pt x="561975" y="137065"/>
                  <a:pt x="562451" y="140780"/>
                </a:cubicBezTo>
                <a:close/>
                <a:moveTo>
                  <a:pt x="542354" y="58960"/>
                </a:moveTo>
                <a:cubicBezTo>
                  <a:pt x="543401" y="61532"/>
                  <a:pt x="545878" y="63056"/>
                  <a:pt x="548545" y="63056"/>
                </a:cubicBezTo>
                <a:cubicBezTo>
                  <a:pt x="549402" y="63056"/>
                  <a:pt x="550259" y="62865"/>
                  <a:pt x="551117" y="62579"/>
                </a:cubicBezTo>
                <a:cubicBezTo>
                  <a:pt x="554546" y="61151"/>
                  <a:pt x="556165" y="57245"/>
                  <a:pt x="554736" y="53912"/>
                </a:cubicBezTo>
                <a:cubicBezTo>
                  <a:pt x="550545" y="43720"/>
                  <a:pt x="545878" y="34766"/>
                  <a:pt x="540925" y="27337"/>
                </a:cubicBezTo>
                <a:cubicBezTo>
                  <a:pt x="538925" y="24289"/>
                  <a:pt x="534734" y="23432"/>
                  <a:pt x="531686" y="25432"/>
                </a:cubicBezTo>
                <a:cubicBezTo>
                  <a:pt x="528638" y="27432"/>
                  <a:pt x="527780" y="31623"/>
                  <a:pt x="529781" y="34671"/>
                </a:cubicBezTo>
                <a:cubicBezTo>
                  <a:pt x="534257" y="41339"/>
                  <a:pt x="538448" y="49530"/>
                  <a:pt x="542354" y="58960"/>
                </a:cubicBezTo>
                <a:close/>
                <a:moveTo>
                  <a:pt x="551402" y="85344"/>
                </a:moveTo>
                <a:cubicBezTo>
                  <a:pt x="553879" y="93917"/>
                  <a:pt x="556070" y="103156"/>
                  <a:pt x="557975" y="112681"/>
                </a:cubicBezTo>
                <a:cubicBezTo>
                  <a:pt x="558641" y="115824"/>
                  <a:pt x="561404" y="118015"/>
                  <a:pt x="564547" y="118015"/>
                </a:cubicBezTo>
                <a:cubicBezTo>
                  <a:pt x="565023" y="118015"/>
                  <a:pt x="565404" y="118015"/>
                  <a:pt x="565880" y="117920"/>
                </a:cubicBezTo>
                <a:cubicBezTo>
                  <a:pt x="569500" y="117157"/>
                  <a:pt x="571786" y="113729"/>
                  <a:pt x="571119" y="110109"/>
                </a:cubicBezTo>
                <a:cubicBezTo>
                  <a:pt x="569119" y="100203"/>
                  <a:pt x="566833" y="90583"/>
                  <a:pt x="564261" y="81629"/>
                </a:cubicBezTo>
                <a:cubicBezTo>
                  <a:pt x="563213" y="78105"/>
                  <a:pt x="559594" y="76009"/>
                  <a:pt x="555974" y="77057"/>
                </a:cubicBezTo>
                <a:cubicBezTo>
                  <a:pt x="552450" y="78105"/>
                  <a:pt x="550355" y="81725"/>
                  <a:pt x="551402" y="85344"/>
                </a:cubicBezTo>
                <a:close/>
                <a:moveTo>
                  <a:pt x="572643" y="247650"/>
                </a:moveTo>
                <a:cubicBezTo>
                  <a:pt x="569024" y="247364"/>
                  <a:pt x="565785" y="250126"/>
                  <a:pt x="565499" y="253841"/>
                </a:cubicBezTo>
                <a:cubicBezTo>
                  <a:pt x="564737" y="263366"/>
                  <a:pt x="563785" y="272796"/>
                  <a:pt x="562547" y="282035"/>
                </a:cubicBezTo>
                <a:cubicBezTo>
                  <a:pt x="562070" y="285655"/>
                  <a:pt x="564642" y="289084"/>
                  <a:pt x="568262" y="289560"/>
                </a:cubicBezTo>
                <a:cubicBezTo>
                  <a:pt x="568547" y="289560"/>
                  <a:pt x="568833" y="289560"/>
                  <a:pt x="569119" y="289560"/>
                </a:cubicBezTo>
                <a:cubicBezTo>
                  <a:pt x="572453" y="289560"/>
                  <a:pt x="575310" y="287084"/>
                  <a:pt x="575691" y="283750"/>
                </a:cubicBezTo>
                <a:cubicBezTo>
                  <a:pt x="576929" y="274320"/>
                  <a:pt x="577977" y="264605"/>
                  <a:pt x="578644" y="254794"/>
                </a:cubicBezTo>
                <a:cubicBezTo>
                  <a:pt x="578930" y="251174"/>
                  <a:pt x="576167" y="247936"/>
                  <a:pt x="572453" y="247650"/>
                </a:cubicBezTo>
                <a:close/>
                <a:moveTo>
                  <a:pt x="580263" y="196787"/>
                </a:moveTo>
                <a:cubicBezTo>
                  <a:pt x="580263" y="193072"/>
                  <a:pt x="577120" y="190500"/>
                  <a:pt x="573405" y="190310"/>
                </a:cubicBezTo>
                <a:cubicBezTo>
                  <a:pt x="569690" y="190310"/>
                  <a:pt x="566833" y="193453"/>
                  <a:pt x="566928" y="197168"/>
                </a:cubicBezTo>
                <a:cubicBezTo>
                  <a:pt x="567023" y="201930"/>
                  <a:pt x="567119" y="206597"/>
                  <a:pt x="567119" y="211455"/>
                </a:cubicBezTo>
                <a:cubicBezTo>
                  <a:pt x="567119" y="216313"/>
                  <a:pt x="567119" y="220885"/>
                  <a:pt x="566928" y="225552"/>
                </a:cubicBezTo>
                <a:cubicBezTo>
                  <a:pt x="566928" y="229267"/>
                  <a:pt x="569786" y="232315"/>
                  <a:pt x="573405" y="232410"/>
                </a:cubicBezTo>
                <a:lnTo>
                  <a:pt x="573596" y="232410"/>
                </a:lnTo>
                <a:cubicBezTo>
                  <a:pt x="577215" y="232410"/>
                  <a:pt x="580168" y="229552"/>
                  <a:pt x="580263" y="225933"/>
                </a:cubicBezTo>
                <a:cubicBezTo>
                  <a:pt x="580358" y="221171"/>
                  <a:pt x="580454" y="216313"/>
                  <a:pt x="580454" y="211455"/>
                </a:cubicBezTo>
                <a:cubicBezTo>
                  <a:pt x="580454" y="206597"/>
                  <a:pt x="580454" y="201644"/>
                  <a:pt x="580263" y="196882"/>
                </a:cubicBezTo>
                <a:close/>
                <a:moveTo>
                  <a:pt x="551117" y="360045"/>
                </a:moveTo>
                <a:cubicBezTo>
                  <a:pt x="547688" y="358616"/>
                  <a:pt x="543782" y="360236"/>
                  <a:pt x="542449" y="363665"/>
                </a:cubicBezTo>
                <a:cubicBezTo>
                  <a:pt x="538544" y="373094"/>
                  <a:pt x="534353" y="381286"/>
                  <a:pt x="529876" y="387953"/>
                </a:cubicBezTo>
                <a:cubicBezTo>
                  <a:pt x="527876" y="391001"/>
                  <a:pt x="528733" y="395192"/>
                  <a:pt x="531781" y="397193"/>
                </a:cubicBezTo>
                <a:cubicBezTo>
                  <a:pt x="532924" y="397955"/>
                  <a:pt x="534162" y="398336"/>
                  <a:pt x="535400" y="398336"/>
                </a:cubicBezTo>
                <a:cubicBezTo>
                  <a:pt x="537591" y="398336"/>
                  <a:pt x="539687" y="397288"/>
                  <a:pt x="540925" y="395383"/>
                </a:cubicBezTo>
                <a:cubicBezTo>
                  <a:pt x="545878" y="387953"/>
                  <a:pt x="550450" y="379000"/>
                  <a:pt x="554641" y="368808"/>
                </a:cubicBezTo>
                <a:cubicBezTo>
                  <a:pt x="556070" y="365379"/>
                  <a:pt x="554450" y="361474"/>
                  <a:pt x="551021" y="360140"/>
                </a:cubicBezTo>
                <a:close/>
                <a:moveTo>
                  <a:pt x="565880" y="304610"/>
                </a:moveTo>
                <a:cubicBezTo>
                  <a:pt x="562356" y="303943"/>
                  <a:pt x="558737" y="306229"/>
                  <a:pt x="558070" y="309848"/>
                </a:cubicBezTo>
                <a:cubicBezTo>
                  <a:pt x="556165" y="319373"/>
                  <a:pt x="553974" y="328613"/>
                  <a:pt x="551498" y="337280"/>
                </a:cubicBezTo>
                <a:cubicBezTo>
                  <a:pt x="550450" y="340805"/>
                  <a:pt x="552545" y="344519"/>
                  <a:pt x="556070" y="345567"/>
                </a:cubicBezTo>
                <a:cubicBezTo>
                  <a:pt x="556641" y="345758"/>
                  <a:pt x="557308" y="345853"/>
                  <a:pt x="557879" y="345853"/>
                </a:cubicBezTo>
                <a:cubicBezTo>
                  <a:pt x="560832" y="345853"/>
                  <a:pt x="563499" y="343948"/>
                  <a:pt x="564261" y="340995"/>
                </a:cubicBezTo>
                <a:cubicBezTo>
                  <a:pt x="566833" y="331946"/>
                  <a:pt x="569119" y="322421"/>
                  <a:pt x="571024" y="312515"/>
                </a:cubicBezTo>
                <a:cubicBezTo>
                  <a:pt x="571786" y="308896"/>
                  <a:pt x="569405" y="305372"/>
                  <a:pt x="565785" y="304705"/>
                </a:cubicBezTo>
                <a:close/>
              </a:path>
            </a:pathLst>
          </a:custGeom>
          <a:solidFill>
            <a:schemeClr val="bg1"/>
          </a:solid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53" name="Rectangle 52">
            <a:extLst>
              <a:ext uri="{FF2B5EF4-FFF2-40B4-BE49-F238E27FC236}">
                <a16:creationId xmlns:a16="http://schemas.microsoft.com/office/drawing/2014/main" id="{702DB929-4741-C1A0-6F7D-DB349A328CF6}"/>
              </a:ext>
            </a:extLst>
          </p:cNvPr>
          <p:cNvSpPr>
            <a:spLocks noChangeAspect="1"/>
          </p:cNvSpPr>
          <p:nvPr/>
        </p:nvSpPr>
        <p:spPr bwMode="auto">
          <a:xfrm>
            <a:off x="395876" y="4577187"/>
            <a:ext cx="503999" cy="503999"/>
          </a:xfrm>
          <a:prstGeom prst="rect">
            <a:avLst/>
          </a:prstGeom>
          <a:solidFill>
            <a:schemeClr val="accent1"/>
          </a:solidFill>
          <a:ln w="15875">
            <a:gradFill>
              <a:gsLst>
                <a:gs pos="0">
                  <a:schemeClr val="accent2"/>
                </a:gs>
                <a:gs pos="74000">
                  <a:schemeClr val="accent2">
                    <a:lumMod val="75000"/>
                  </a:schemeClr>
                </a:gs>
                <a:gs pos="100000">
                  <a:schemeClr val="accent4"/>
                </a:gs>
              </a:gsLst>
              <a:lin ang="42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E"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54" name="TextBox 53">
            <a:extLst>
              <a:ext uri="{FF2B5EF4-FFF2-40B4-BE49-F238E27FC236}">
                <a16:creationId xmlns:a16="http://schemas.microsoft.com/office/drawing/2014/main" id="{A45800F7-75AB-9CEB-33BC-079101A035E4}"/>
              </a:ext>
            </a:extLst>
          </p:cNvPr>
          <p:cNvSpPr txBox="1"/>
          <p:nvPr/>
        </p:nvSpPr>
        <p:spPr>
          <a:xfrm>
            <a:off x="937693" y="4733188"/>
            <a:ext cx="2172637" cy="215444"/>
          </a:xfrm>
          <a:prstGeom prst="rect">
            <a:avLst/>
          </a:prstGeom>
          <a:noFill/>
          <a:ln>
            <a:noFill/>
          </a:ln>
        </p:spPr>
        <p:txBody>
          <a:bodyPr wrap="square" lIns="216000" tIns="0" rIns="0" bIns="0" rtlCol="0" anchor="ctr">
            <a:spAutoFit/>
          </a:bodyPr>
          <a:lstStyle/>
          <a:p>
            <a:pPr marL="0" marR="0" lvl="0" indent="0" algn="l" defTabSz="914377" rtl="0" eaLnBrk="1" fontAlgn="auto" latinLnBrk="0" hangingPunct="1">
              <a:lnSpc>
                <a:spcPct val="100000"/>
              </a:lnSpc>
              <a:spcBef>
                <a:spcPts val="1200"/>
              </a:spcBef>
              <a:spcAft>
                <a:spcPts val="300"/>
              </a:spcAft>
              <a:buClr>
                <a:srgbClr val="000000"/>
              </a:buClr>
              <a:buSzTx/>
              <a:buFontTx/>
              <a:buNone/>
              <a:tabLst/>
              <a:defRPr/>
            </a:pPr>
            <a:r>
              <a:rPr kumimoji="0" lang="en-US" sz="1400" b="1" i="0" u="none" strike="noStrike" kern="1200" cap="none" spc="150" normalizeH="0" baseline="0" noProof="0">
                <a:ln>
                  <a:noFill/>
                </a:ln>
                <a:solidFill>
                  <a:srgbClr val="FFFFFF"/>
                </a:solidFill>
                <a:effectLst/>
                <a:uLnTx/>
                <a:uFillTx/>
                <a:latin typeface="Calibri" panose="020F0502020204030204" pitchFamily="34" charset="0"/>
                <a:ea typeface="Calibri"/>
                <a:cs typeface="Calibri" panose="020F0502020204030204" pitchFamily="34" charset="0"/>
              </a:rPr>
              <a:t>WHAT TO LISTEN FOR</a:t>
            </a:r>
          </a:p>
        </p:txBody>
      </p:sp>
      <p:sp>
        <p:nvSpPr>
          <p:cNvPr id="55" name="TextBox 54">
            <a:extLst>
              <a:ext uri="{FF2B5EF4-FFF2-40B4-BE49-F238E27FC236}">
                <a16:creationId xmlns:a16="http://schemas.microsoft.com/office/drawing/2014/main" id="{42CFC935-4153-F6D1-877E-8596F058C395}"/>
              </a:ext>
            </a:extLst>
          </p:cNvPr>
          <p:cNvSpPr txBox="1"/>
          <p:nvPr/>
        </p:nvSpPr>
        <p:spPr>
          <a:xfrm flipH="1">
            <a:off x="1179507" y="5078442"/>
            <a:ext cx="10616615" cy="1303809"/>
          </a:xfrm>
          <a:prstGeom prst="rect">
            <a:avLst/>
          </a:prstGeom>
        </p:spPr>
        <p:txBody>
          <a:bodyPr wrap="square" lIns="0" tIns="72000" rIns="0" bIns="0" numCol="1" rtlCol="0" anchor="t">
            <a:spAutoFit/>
          </a:bodyPr>
          <a:lstStyle>
            <a:defPPr>
              <a:defRPr lang="en-US"/>
            </a:defPPr>
            <a:lvl1pPr marL="140400" marR="0" lvl="0" indent="-138625" defTabSz="914377" fontAlgn="auto">
              <a:lnSpc>
                <a:spcPct val="100000"/>
              </a:lnSpc>
              <a:spcBef>
                <a:spcPts val="0"/>
              </a:spcBef>
              <a:spcAft>
                <a:spcPts val="600"/>
              </a:spcAft>
              <a:buClr>
                <a:schemeClr val="bg1"/>
              </a:buClr>
              <a:buSzTx/>
              <a:buFont typeface="Arial" panose="020B0604020202020204" pitchFamily="34" charset="0"/>
              <a:buChar char="•"/>
              <a:tabLst/>
              <a:defRPr kumimoji="0" sz="1200" b="0" i="0" u="none" strike="noStrike" cap="none" spc="0" normalizeH="0" baseline="0">
                <a:ln>
                  <a:noFill/>
                </a:ln>
                <a:solidFill>
                  <a:schemeClr val="bg1"/>
                </a:solidFill>
                <a:effectLst/>
                <a:uLnTx/>
                <a:uFillTx/>
                <a:latin typeface="Calibri"/>
                <a:ea typeface="Human Sans" charset="0"/>
                <a:cs typeface="Calibri Light" panose="020F0302020204030204" pitchFamily="34" charset="0"/>
              </a:defRPr>
            </a:lvl1pPr>
          </a:lstStyle>
          <a:p>
            <a:pPr marL="140335" marR="0" lvl="0" indent="-138430"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200" b="0" i="0" u="none" strike="noStrike" kern="1200" cap="none" spc="0" normalizeH="0" baseline="0" noProof="0">
                <a:ln>
                  <a:noFill/>
                </a:ln>
                <a:solidFill>
                  <a:srgbClr val="FFFFFF"/>
                </a:solidFill>
                <a:effectLst/>
                <a:uLnTx/>
                <a:uFillTx/>
                <a:latin typeface="Calibri"/>
                <a:ea typeface="Calibri"/>
                <a:cs typeface="Calibri"/>
              </a:rPr>
              <a:t>Clients understand their needs to optimize cost and time generally or on different SDLC phases </a:t>
            </a:r>
            <a:endParaRPr kumimoji="0" lang="en-US" sz="1200" b="0" i="0" u="none" strike="noStrike" kern="1200" cap="none" spc="0" normalizeH="0" baseline="0" noProof="0">
              <a:ln>
                <a:noFill/>
              </a:ln>
              <a:solidFill>
                <a:srgbClr val="FFFFFF"/>
              </a:solidFill>
              <a:effectLst/>
              <a:uLnTx/>
              <a:uFillTx/>
              <a:latin typeface="Calibri"/>
              <a:cs typeface="Calibri Light" panose="020F0302020204030204" pitchFamily="34" charset="0"/>
            </a:endParaRPr>
          </a:p>
          <a:p>
            <a:pPr marL="140335" marR="0" lvl="0" indent="-138430"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200" b="0" i="0" u="none" strike="noStrike" kern="1200" cap="none" spc="0" normalizeH="0" baseline="0" noProof="0">
                <a:ln>
                  <a:noFill/>
                </a:ln>
                <a:solidFill>
                  <a:srgbClr val="FFFFFF"/>
                </a:solidFill>
                <a:effectLst/>
                <a:uLnTx/>
                <a:uFillTx/>
                <a:latin typeface="Calibri"/>
                <a:ea typeface="Calibri"/>
                <a:cs typeface="Calibri"/>
              </a:rPr>
              <a:t>Clients tried experimenting with AI agents but didn’t see measurable benefits and didn`t have any system of metrics to measure progress</a:t>
            </a:r>
            <a:endParaRPr kumimoji="0" lang="en-GB" sz="1200" b="0" i="0" u="none" strike="noStrike" kern="1200" cap="none" spc="0" normalizeH="0" baseline="0" noProof="0">
              <a:ln>
                <a:noFill/>
              </a:ln>
              <a:solidFill>
                <a:srgbClr val="FFFFFF"/>
              </a:solidFill>
              <a:effectLst/>
              <a:uLnTx/>
              <a:uFillTx/>
              <a:latin typeface="Calibri"/>
              <a:cs typeface="Calibri Light" panose="020F0302020204030204" pitchFamily="34" charset="0"/>
            </a:endParaRPr>
          </a:p>
          <a:p>
            <a:pPr marL="140335" marR="0" lvl="0" indent="-138430"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200" b="0" i="0" u="none" strike="noStrike" kern="1200" cap="none" spc="0" normalizeH="0" baseline="0" noProof="0">
                <a:ln>
                  <a:noFill/>
                </a:ln>
                <a:solidFill>
                  <a:srgbClr val="FFFFFF"/>
                </a:solidFill>
                <a:effectLst/>
                <a:uLnTx/>
                <a:uFillTx/>
                <a:latin typeface="Calibri"/>
                <a:ea typeface="Calibri"/>
                <a:cs typeface="Calibri"/>
              </a:rPr>
              <a:t>Clients demonstrate indications of readiness, or interest in exploring AI solutions to drive innovation, streamline processes etc., but you feel their hesitations</a:t>
            </a:r>
            <a:endParaRPr kumimoji="0" lang="en-GB" sz="1200" b="0" i="0" u="none" strike="noStrike" kern="1200" cap="none" spc="0" normalizeH="0" baseline="0" noProof="0">
              <a:ln>
                <a:noFill/>
              </a:ln>
              <a:solidFill>
                <a:srgbClr val="FFFFFF"/>
              </a:solidFill>
              <a:effectLst/>
              <a:uLnTx/>
              <a:uFillTx/>
              <a:latin typeface="Calibri"/>
              <a:cs typeface="Calibri Light" panose="020F0302020204030204" pitchFamily="34" charset="0"/>
            </a:endParaRPr>
          </a:p>
          <a:p>
            <a:pPr marL="140335" marR="0" lvl="0" indent="-138430"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GB" sz="1200" b="0" i="0" u="none" strike="noStrike" kern="1200" cap="none" spc="0" normalizeH="0" baseline="0" noProof="0">
                <a:ln>
                  <a:noFill/>
                </a:ln>
                <a:solidFill>
                  <a:srgbClr val="FFFFFF"/>
                </a:solidFill>
                <a:effectLst/>
                <a:uLnTx/>
                <a:uFillTx/>
                <a:latin typeface="Calibri"/>
                <a:ea typeface="Calibri"/>
                <a:cs typeface="Calibri"/>
              </a:rPr>
              <a:t>Clients don’t know how to leverage AI and feel frustration with inconsistent processes, lack of standardization, or difficulties in adopting new AI tools and methodologies</a:t>
            </a:r>
            <a:endParaRPr kumimoji="0" lang="en-GB" sz="1200" b="0" i="0" u="none" strike="noStrike" kern="1200" cap="none" spc="0" normalizeH="0" baseline="0" noProof="0">
              <a:ln>
                <a:noFill/>
              </a:ln>
              <a:solidFill>
                <a:srgbClr val="FFFFFF"/>
              </a:solidFill>
              <a:effectLst/>
              <a:uLnTx/>
              <a:uFillTx/>
              <a:latin typeface="Calibri"/>
              <a:cs typeface="Calibri Light" panose="020F0302020204030204" pitchFamily="34" charset="0"/>
            </a:endParaRPr>
          </a:p>
          <a:p>
            <a:pPr marL="140335" marR="0" lvl="0" indent="-138430" algn="l" defTabSz="914377"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endParaRPr kumimoji="0" lang="en-GB" sz="1200" b="1"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endParaRPr>
          </a:p>
        </p:txBody>
      </p:sp>
      <p:grpSp>
        <p:nvGrpSpPr>
          <p:cNvPr id="11" name="Group 10">
            <a:extLst>
              <a:ext uri="{FF2B5EF4-FFF2-40B4-BE49-F238E27FC236}">
                <a16:creationId xmlns:a16="http://schemas.microsoft.com/office/drawing/2014/main" id="{E884E79F-A0E9-502F-DD87-2E96A48A8F7B}"/>
              </a:ext>
            </a:extLst>
          </p:cNvPr>
          <p:cNvGrpSpPr>
            <a:grpSpLocks noChangeAspect="1"/>
          </p:cNvGrpSpPr>
          <p:nvPr/>
        </p:nvGrpSpPr>
        <p:grpSpPr>
          <a:xfrm>
            <a:off x="488863" y="4687499"/>
            <a:ext cx="337495" cy="261133"/>
            <a:chOff x="11060906" y="3168547"/>
            <a:chExt cx="594264" cy="459810"/>
          </a:xfrm>
          <a:solidFill>
            <a:schemeClr val="bg1"/>
          </a:solidFill>
        </p:grpSpPr>
        <p:sp>
          <p:nvSpPr>
            <p:cNvPr id="12" name="Freeform: Shape 61">
              <a:extLst>
                <a:ext uri="{FF2B5EF4-FFF2-40B4-BE49-F238E27FC236}">
                  <a16:creationId xmlns:a16="http://schemas.microsoft.com/office/drawing/2014/main" id="{E56077D2-D428-B5FA-CCD6-618B5EB6B9CC}"/>
                </a:ext>
              </a:extLst>
            </p:cNvPr>
            <p:cNvSpPr/>
            <p:nvPr/>
          </p:nvSpPr>
          <p:spPr>
            <a:xfrm>
              <a:off x="11301888" y="3342417"/>
              <a:ext cx="112204" cy="112204"/>
            </a:xfrm>
            <a:custGeom>
              <a:avLst/>
              <a:gdLst>
                <a:gd name="connsiteX0" fmla="*/ 56102 w 112204"/>
                <a:gd name="connsiteY0" fmla="*/ 112204 h 112204"/>
                <a:gd name="connsiteX1" fmla="*/ 0 w 112204"/>
                <a:gd name="connsiteY1" fmla="*/ 56102 h 112204"/>
                <a:gd name="connsiteX2" fmla="*/ 56102 w 112204"/>
                <a:gd name="connsiteY2" fmla="*/ 0 h 112204"/>
                <a:gd name="connsiteX3" fmla="*/ 112204 w 112204"/>
                <a:gd name="connsiteY3" fmla="*/ 56102 h 112204"/>
                <a:gd name="connsiteX4" fmla="*/ 56102 w 112204"/>
                <a:gd name="connsiteY4" fmla="*/ 112204 h 112204"/>
                <a:gd name="connsiteX5" fmla="*/ 56102 w 112204"/>
                <a:gd name="connsiteY5" fmla="*/ 13240 h 112204"/>
                <a:gd name="connsiteX6" fmla="*/ 13335 w 112204"/>
                <a:gd name="connsiteY6" fmla="*/ 56007 h 112204"/>
                <a:gd name="connsiteX7" fmla="*/ 56102 w 112204"/>
                <a:gd name="connsiteY7" fmla="*/ 98774 h 112204"/>
                <a:gd name="connsiteX8" fmla="*/ 98870 w 112204"/>
                <a:gd name="connsiteY8" fmla="*/ 56007 h 112204"/>
                <a:gd name="connsiteX9" fmla="*/ 56102 w 112204"/>
                <a:gd name="connsiteY9" fmla="*/ 13240 h 11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204" h="112204">
                  <a:moveTo>
                    <a:pt x="56102" y="112204"/>
                  </a:moveTo>
                  <a:cubicBezTo>
                    <a:pt x="25146" y="112204"/>
                    <a:pt x="0" y="87058"/>
                    <a:pt x="0" y="56102"/>
                  </a:cubicBezTo>
                  <a:cubicBezTo>
                    <a:pt x="0" y="25146"/>
                    <a:pt x="25146" y="0"/>
                    <a:pt x="56102" y="0"/>
                  </a:cubicBezTo>
                  <a:cubicBezTo>
                    <a:pt x="87058" y="0"/>
                    <a:pt x="112204" y="25146"/>
                    <a:pt x="112204" y="56102"/>
                  </a:cubicBezTo>
                  <a:cubicBezTo>
                    <a:pt x="112204" y="87058"/>
                    <a:pt x="87058" y="112204"/>
                    <a:pt x="56102" y="112204"/>
                  </a:cubicBezTo>
                  <a:close/>
                  <a:moveTo>
                    <a:pt x="56102" y="13240"/>
                  </a:moveTo>
                  <a:cubicBezTo>
                    <a:pt x="32480" y="13240"/>
                    <a:pt x="13335" y="32480"/>
                    <a:pt x="13335" y="56007"/>
                  </a:cubicBezTo>
                  <a:cubicBezTo>
                    <a:pt x="13335" y="79534"/>
                    <a:pt x="32575" y="98774"/>
                    <a:pt x="56102" y="98774"/>
                  </a:cubicBezTo>
                  <a:cubicBezTo>
                    <a:pt x="79629" y="98774"/>
                    <a:pt x="98870" y="79629"/>
                    <a:pt x="98870" y="56007"/>
                  </a:cubicBezTo>
                  <a:cubicBezTo>
                    <a:pt x="98870" y="32385"/>
                    <a:pt x="79629" y="13240"/>
                    <a:pt x="56102" y="13240"/>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grpSp>
          <p:nvGrpSpPr>
            <p:cNvPr id="13" name="Graphic 16">
              <a:extLst>
                <a:ext uri="{FF2B5EF4-FFF2-40B4-BE49-F238E27FC236}">
                  <a16:creationId xmlns:a16="http://schemas.microsoft.com/office/drawing/2014/main" id="{C6F835A4-38DF-4AE6-D403-C5E3BA209286}"/>
                </a:ext>
              </a:extLst>
            </p:cNvPr>
            <p:cNvGrpSpPr/>
            <p:nvPr/>
          </p:nvGrpSpPr>
          <p:grpSpPr>
            <a:xfrm>
              <a:off x="11221593" y="3292086"/>
              <a:ext cx="60141" cy="212923"/>
              <a:chOff x="11221593" y="3292086"/>
              <a:chExt cx="60141" cy="212923"/>
            </a:xfrm>
            <a:grpFill/>
          </p:grpSpPr>
          <p:sp>
            <p:nvSpPr>
              <p:cNvPr id="34" name="Freeform: Shape 83">
                <a:extLst>
                  <a:ext uri="{FF2B5EF4-FFF2-40B4-BE49-F238E27FC236}">
                    <a16:creationId xmlns:a16="http://schemas.microsoft.com/office/drawing/2014/main" id="{74D28BB3-0142-060B-0233-3CEEE15A860A}"/>
                  </a:ext>
                </a:extLst>
              </p:cNvPr>
              <p:cNvSpPr/>
              <p:nvPr/>
            </p:nvSpPr>
            <p:spPr>
              <a:xfrm>
                <a:off x="11257237" y="3292086"/>
                <a:ext cx="24497" cy="23851"/>
              </a:xfrm>
              <a:custGeom>
                <a:avLst/>
                <a:gdLst>
                  <a:gd name="connsiteX0" fmla="*/ 6646 w 24497"/>
                  <a:gd name="connsiteY0" fmla="*/ 23757 h 23851"/>
                  <a:gd name="connsiteX1" fmla="*/ 2074 w 24497"/>
                  <a:gd name="connsiteY1" fmla="*/ 21947 h 23851"/>
                  <a:gd name="connsiteX2" fmla="*/ 1789 w 24497"/>
                  <a:gd name="connsiteY2" fmla="*/ 12517 h 23851"/>
                  <a:gd name="connsiteX3" fmla="*/ 13504 w 24497"/>
                  <a:gd name="connsiteY3" fmla="*/ 1563 h 23851"/>
                  <a:gd name="connsiteX4" fmla="*/ 22934 w 24497"/>
                  <a:gd name="connsiteY4" fmla="*/ 2421 h 23851"/>
                  <a:gd name="connsiteX5" fmla="*/ 22077 w 24497"/>
                  <a:gd name="connsiteY5" fmla="*/ 11850 h 23851"/>
                  <a:gd name="connsiteX6" fmla="*/ 11504 w 24497"/>
                  <a:gd name="connsiteY6" fmla="*/ 21756 h 23851"/>
                  <a:gd name="connsiteX7" fmla="*/ 6646 w 24497"/>
                  <a:gd name="connsiteY7" fmla="*/ 23852 h 2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97" h="23851">
                    <a:moveTo>
                      <a:pt x="6646" y="23757"/>
                    </a:moveTo>
                    <a:cubicBezTo>
                      <a:pt x="5027" y="23757"/>
                      <a:pt x="3313" y="23185"/>
                      <a:pt x="2074" y="21947"/>
                    </a:cubicBezTo>
                    <a:cubicBezTo>
                      <a:pt x="-593" y="19375"/>
                      <a:pt x="-688" y="15184"/>
                      <a:pt x="1789" y="12517"/>
                    </a:cubicBezTo>
                    <a:cubicBezTo>
                      <a:pt x="5408" y="8707"/>
                      <a:pt x="9409" y="4992"/>
                      <a:pt x="13504" y="1563"/>
                    </a:cubicBezTo>
                    <a:cubicBezTo>
                      <a:pt x="16362" y="-818"/>
                      <a:pt x="20553" y="-437"/>
                      <a:pt x="22934" y="2421"/>
                    </a:cubicBezTo>
                    <a:cubicBezTo>
                      <a:pt x="25315" y="5278"/>
                      <a:pt x="24934" y="9469"/>
                      <a:pt x="22077" y="11850"/>
                    </a:cubicBezTo>
                    <a:cubicBezTo>
                      <a:pt x="18362" y="14898"/>
                      <a:pt x="14838" y="18232"/>
                      <a:pt x="11504" y="21756"/>
                    </a:cubicBezTo>
                    <a:cubicBezTo>
                      <a:pt x="10171" y="23090"/>
                      <a:pt x="8456" y="23852"/>
                      <a:pt x="6646" y="23852"/>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35" name="Freeform: Shape 84">
                <a:extLst>
                  <a:ext uri="{FF2B5EF4-FFF2-40B4-BE49-F238E27FC236}">
                    <a16:creationId xmlns:a16="http://schemas.microsoft.com/office/drawing/2014/main" id="{842B75BC-CD3A-0072-2A50-272410642E4A}"/>
                  </a:ext>
                </a:extLst>
              </p:cNvPr>
              <p:cNvSpPr/>
              <p:nvPr/>
            </p:nvSpPr>
            <p:spPr>
              <a:xfrm>
                <a:off x="11221593" y="3324796"/>
                <a:ext cx="32004" cy="147256"/>
              </a:xfrm>
              <a:custGeom>
                <a:avLst/>
                <a:gdLst>
                  <a:gd name="connsiteX0" fmla="*/ 25146 w 32004"/>
                  <a:gd name="connsiteY0" fmla="*/ 147257 h 147256"/>
                  <a:gd name="connsiteX1" fmla="*/ 19431 w 32004"/>
                  <a:gd name="connsiteY1" fmla="*/ 144018 h 147256"/>
                  <a:gd name="connsiteX2" fmla="*/ 7048 w 32004"/>
                  <a:gd name="connsiteY2" fmla="*/ 117253 h 147256"/>
                  <a:gd name="connsiteX3" fmla="*/ 11240 w 32004"/>
                  <a:gd name="connsiteY3" fmla="*/ 108776 h 147256"/>
                  <a:gd name="connsiteX4" fmla="*/ 19717 w 32004"/>
                  <a:gd name="connsiteY4" fmla="*/ 112967 h 147256"/>
                  <a:gd name="connsiteX5" fmla="*/ 30956 w 32004"/>
                  <a:gd name="connsiteY5" fmla="*/ 137160 h 147256"/>
                  <a:gd name="connsiteX6" fmla="*/ 28670 w 32004"/>
                  <a:gd name="connsiteY6" fmla="*/ 146304 h 147256"/>
                  <a:gd name="connsiteX7" fmla="*/ 25241 w 32004"/>
                  <a:gd name="connsiteY7" fmla="*/ 147257 h 147256"/>
                  <a:gd name="connsiteX8" fmla="*/ 7334 w 32004"/>
                  <a:gd name="connsiteY8" fmla="*/ 94393 h 147256"/>
                  <a:gd name="connsiteX9" fmla="*/ 762 w 32004"/>
                  <a:gd name="connsiteY9" fmla="*/ 88392 h 147256"/>
                  <a:gd name="connsiteX10" fmla="*/ 0 w 32004"/>
                  <a:gd name="connsiteY10" fmla="*/ 73724 h 147256"/>
                  <a:gd name="connsiteX11" fmla="*/ 762 w 32004"/>
                  <a:gd name="connsiteY11" fmla="*/ 58865 h 147256"/>
                  <a:gd name="connsiteX12" fmla="*/ 8096 w 32004"/>
                  <a:gd name="connsiteY12" fmla="*/ 52959 h 147256"/>
                  <a:gd name="connsiteX13" fmla="*/ 14002 w 32004"/>
                  <a:gd name="connsiteY13" fmla="*/ 60294 h 147256"/>
                  <a:gd name="connsiteX14" fmla="*/ 13240 w 32004"/>
                  <a:gd name="connsiteY14" fmla="*/ 73724 h 147256"/>
                  <a:gd name="connsiteX15" fmla="*/ 13906 w 32004"/>
                  <a:gd name="connsiteY15" fmla="*/ 86964 h 147256"/>
                  <a:gd name="connsiteX16" fmla="*/ 8001 w 32004"/>
                  <a:gd name="connsiteY16" fmla="*/ 94298 h 147256"/>
                  <a:gd name="connsiteX17" fmla="*/ 7239 w 32004"/>
                  <a:gd name="connsiteY17" fmla="*/ 94298 h 147256"/>
                  <a:gd name="connsiteX18" fmla="*/ 13430 w 32004"/>
                  <a:gd name="connsiteY18" fmla="*/ 38862 h 147256"/>
                  <a:gd name="connsiteX19" fmla="*/ 11335 w 32004"/>
                  <a:gd name="connsiteY19" fmla="*/ 38481 h 147256"/>
                  <a:gd name="connsiteX20" fmla="*/ 7144 w 32004"/>
                  <a:gd name="connsiteY20" fmla="*/ 30004 h 147256"/>
                  <a:gd name="connsiteX21" fmla="*/ 19621 w 32004"/>
                  <a:gd name="connsiteY21" fmla="*/ 3239 h 147256"/>
                  <a:gd name="connsiteX22" fmla="*/ 28766 w 32004"/>
                  <a:gd name="connsiteY22" fmla="*/ 953 h 147256"/>
                  <a:gd name="connsiteX23" fmla="*/ 31052 w 32004"/>
                  <a:gd name="connsiteY23" fmla="*/ 10097 h 147256"/>
                  <a:gd name="connsiteX24" fmla="*/ 19812 w 32004"/>
                  <a:gd name="connsiteY24" fmla="*/ 34290 h 147256"/>
                  <a:gd name="connsiteX25" fmla="*/ 13526 w 32004"/>
                  <a:gd name="connsiteY25" fmla="*/ 38862 h 14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004" h="147256">
                    <a:moveTo>
                      <a:pt x="25146" y="147257"/>
                    </a:moveTo>
                    <a:cubicBezTo>
                      <a:pt x="22860" y="147257"/>
                      <a:pt x="20669" y="146114"/>
                      <a:pt x="19431" y="144018"/>
                    </a:cubicBezTo>
                    <a:cubicBezTo>
                      <a:pt x="14288" y="135541"/>
                      <a:pt x="10192" y="126588"/>
                      <a:pt x="7048" y="117253"/>
                    </a:cubicBezTo>
                    <a:cubicBezTo>
                      <a:pt x="5905" y="113729"/>
                      <a:pt x="7715" y="110014"/>
                      <a:pt x="11240" y="108776"/>
                    </a:cubicBezTo>
                    <a:cubicBezTo>
                      <a:pt x="14764" y="107633"/>
                      <a:pt x="18479" y="109443"/>
                      <a:pt x="19717" y="112967"/>
                    </a:cubicBezTo>
                    <a:cubicBezTo>
                      <a:pt x="22574" y="121349"/>
                      <a:pt x="26289" y="129540"/>
                      <a:pt x="30956" y="137160"/>
                    </a:cubicBezTo>
                    <a:cubicBezTo>
                      <a:pt x="32861" y="140304"/>
                      <a:pt x="31814" y="144399"/>
                      <a:pt x="28670" y="146304"/>
                    </a:cubicBezTo>
                    <a:cubicBezTo>
                      <a:pt x="27622" y="146971"/>
                      <a:pt x="26384" y="147257"/>
                      <a:pt x="25241" y="147257"/>
                    </a:cubicBezTo>
                    <a:close/>
                    <a:moveTo>
                      <a:pt x="7334" y="94393"/>
                    </a:moveTo>
                    <a:cubicBezTo>
                      <a:pt x="4001" y="94393"/>
                      <a:pt x="1048" y="91821"/>
                      <a:pt x="762" y="88392"/>
                    </a:cubicBezTo>
                    <a:cubicBezTo>
                      <a:pt x="286" y="83535"/>
                      <a:pt x="0" y="78582"/>
                      <a:pt x="0" y="73724"/>
                    </a:cubicBezTo>
                    <a:cubicBezTo>
                      <a:pt x="0" y="68866"/>
                      <a:pt x="286" y="63818"/>
                      <a:pt x="762" y="58865"/>
                    </a:cubicBezTo>
                    <a:cubicBezTo>
                      <a:pt x="1143" y="55150"/>
                      <a:pt x="4381" y="52578"/>
                      <a:pt x="8096" y="52959"/>
                    </a:cubicBezTo>
                    <a:cubicBezTo>
                      <a:pt x="11716" y="53340"/>
                      <a:pt x="14383" y="56674"/>
                      <a:pt x="14002" y="60294"/>
                    </a:cubicBezTo>
                    <a:cubicBezTo>
                      <a:pt x="13526" y="64675"/>
                      <a:pt x="13240" y="69247"/>
                      <a:pt x="13240" y="73724"/>
                    </a:cubicBezTo>
                    <a:cubicBezTo>
                      <a:pt x="13240" y="78201"/>
                      <a:pt x="13430" y="82582"/>
                      <a:pt x="13906" y="86964"/>
                    </a:cubicBezTo>
                    <a:cubicBezTo>
                      <a:pt x="14288" y="90583"/>
                      <a:pt x="11620" y="93917"/>
                      <a:pt x="8001" y="94298"/>
                    </a:cubicBezTo>
                    <a:cubicBezTo>
                      <a:pt x="7715" y="94298"/>
                      <a:pt x="7525" y="94298"/>
                      <a:pt x="7239" y="94298"/>
                    </a:cubicBezTo>
                    <a:close/>
                    <a:moveTo>
                      <a:pt x="13430" y="38862"/>
                    </a:moveTo>
                    <a:cubicBezTo>
                      <a:pt x="12764" y="38862"/>
                      <a:pt x="12002" y="38767"/>
                      <a:pt x="11335" y="38481"/>
                    </a:cubicBezTo>
                    <a:cubicBezTo>
                      <a:pt x="7810" y="37338"/>
                      <a:pt x="6001" y="33528"/>
                      <a:pt x="7144" y="30004"/>
                    </a:cubicBezTo>
                    <a:cubicBezTo>
                      <a:pt x="10287" y="20670"/>
                      <a:pt x="14478" y="11716"/>
                      <a:pt x="19621" y="3239"/>
                    </a:cubicBezTo>
                    <a:cubicBezTo>
                      <a:pt x="21527" y="96"/>
                      <a:pt x="25622" y="-952"/>
                      <a:pt x="28766" y="953"/>
                    </a:cubicBezTo>
                    <a:cubicBezTo>
                      <a:pt x="31909" y="2858"/>
                      <a:pt x="32956" y="6954"/>
                      <a:pt x="31052" y="10097"/>
                    </a:cubicBezTo>
                    <a:cubicBezTo>
                      <a:pt x="26479" y="17717"/>
                      <a:pt x="22669" y="25813"/>
                      <a:pt x="19812" y="34290"/>
                    </a:cubicBezTo>
                    <a:cubicBezTo>
                      <a:pt x="18859" y="37053"/>
                      <a:pt x="16288" y="38862"/>
                      <a:pt x="13526" y="38862"/>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36" name="Freeform: Shape 85">
                <a:extLst>
                  <a:ext uri="{FF2B5EF4-FFF2-40B4-BE49-F238E27FC236}">
                    <a16:creationId xmlns:a16="http://schemas.microsoft.com/office/drawing/2014/main" id="{DCF7C724-37AE-20CD-F2CD-25455D0D0254}"/>
                  </a:ext>
                </a:extLst>
              </p:cNvPr>
              <p:cNvSpPr/>
              <p:nvPr/>
            </p:nvSpPr>
            <p:spPr>
              <a:xfrm>
                <a:off x="11257105" y="3481218"/>
                <a:ext cx="24534" cy="23791"/>
              </a:xfrm>
              <a:custGeom>
                <a:avLst/>
                <a:gdLst>
                  <a:gd name="connsiteX0" fmla="*/ 17828 w 24534"/>
                  <a:gd name="connsiteY0" fmla="*/ 23696 h 23791"/>
                  <a:gd name="connsiteX1" fmla="*/ 13541 w 24534"/>
                  <a:gd name="connsiteY1" fmla="*/ 22172 h 23791"/>
                  <a:gd name="connsiteX2" fmla="*/ 1826 w 24534"/>
                  <a:gd name="connsiteY2" fmla="*/ 11218 h 23791"/>
                  <a:gd name="connsiteX3" fmla="*/ 2111 w 24534"/>
                  <a:gd name="connsiteY3" fmla="*/ 1789 h 23791"/>
                  <a:gd name="connsiteX4" fmla="*/ 11541 w 24534"/>
                  <a:gd name="connsiteY4" fmla="*/ 2074 h 23791"/>
                  <a:gd name="connsiteX5" fmla="*/ 22114 w 24534"/>
                  <a:gd name="connsiteY5" fmla="*/ 11980 h 23791"/>
                  <a:gd name="connsiteX6" fmla="*/ 22971 w 24534"/>
                  <a:gd name="connsiteY6" fmla="*/ 21410 h 23791"/>
                  <a:gd name="connsiteX7" fmla="*/ 17828 w 24534"/>
                  <a:gd name="connsiteY7" fmla="*/ 23791 h 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4" h="23791">
                    <a:moveTo>
                      <a:pt x="17828" y="23696"/>
                    </a:moveTo>
                    <a:cubicBezTo>
                      <a:pt x="16304" y="23696"/>
                      <a:pt x="14780" y="23220"/>
                      <a:pt x="13541" y="22172"/>
                    </a:cubicBezTo>
                    <a:cubicBezTo>
                      <a:pt x="9446" y="18743"/>
                      <a:pt x="5540" y="15028"/>
                      <a:pt x="1826" y="11218"/>
                    </a:cubicBezTo>
                    <a:cubicBezTo>
                      <a:pt x="-746" y="8551"/>
                      <a:pt x="-556" y="4360"/>
                      <a:pt x="2111" y="1789"/>
                    </a:cubicBezTo>
                    <a:cubicBezTo>
                      <a:pt x="4778" y="-688"/>
                      <a:pt x="8969" y="-593"/>
                      <a:pt x="11541" y="2074"/>
                    </a:cubicBezTo>
                    <a:cubicBezTo>
                      <a:pt x="14875" y="5599"/>
                      <a:pt x="18399" y="8932"/>
                      <a:pt x="22114" y="11980"/>
                    </a:cubicBezTo>
                    <a:cubicBezTo>
                      <a:pt x="24971" y="14362"/>
                      <a:pt x="25352" y="18553"/>
                      <a:pt x="22971" y="21410"/>
                    </a:cubicBezTo>
                    <a:cubicBezTo>
                      <a:pt x="21638" y="23029"/>
                      <a:pt x="19733" y="23791"/>
                      <a:pt x="17828" y="23791"/>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grpSp>
        <p:grpSp>
          <p:nvGrpSpPr>
            <p:cNvPr id="14" name="Graphic 16">
              <a:extLst>
                <a:ext uri="{FF2B5EF4-FFF2-40B4-BE49-F238E27FC236}">
                  <a16:creationId xmlns:a16="http://schemas.microsoft.com/office/drawing/2014/main" id="{69406B58-6DAD-9AB1-D413-2A87B5E4A098}"/>
                </a:ext>
              </a:extLst>
            </p:cNvPr>
            <p:cNvGrpSpPr/>
            <p:nvPr/>
          </p:nvGrpSpPr>
          <p:grpSpPr>
            <a:xfrm>
              <a:off x="11141106" y="3230459"/>
              <a:ext cx="89289" cy="336176"/>
              <a:chOff x="11141106" y="3230459"/>
              <a:chExt cx="89289" cy="336176"/>
            </a:xfrm>
            <a:grpFill/>
          </p:grpSpPr>
          <p:sp>
            <p:nvSpPr>
              <p:cNvPr id="31" name="Freeform: Shape 80">
                <a:extLst>
                  <a:ext uri="{FF2B5EF4-FFF2-40B4-BE49-F238E27FC236}">
                    <a16:creationId xmlns:a16="http://schemas.microsoft.com/office/drawing/2014/main" id="{D48A8956-5582-0BC6-F141-17A21BB8085A}"/>
                  </a:ext>
                </a:extLst>
              </p:cNvPr>
              <p:cNvSpPr/>
              <p:nvPr/>
            </p:nvSpPr>
            <p:spPr>
              <a:xfrm>
                <a:off x="11205625" y="3230459"/>
                <a:ext cx="24770" cy="23566"/>
              </a:xfrm>
              <a:custGeom>
                <a:avLst/>
                <a:gdLst>
                  <a:gd name="connsiteX0" fmla="*/ 6633 w 24770"/>
                  <a:gd name="connsiteY0" fmla="*/ 23471 h 23566"/>
                  <a:gd name="connsiteX1" fmla="*/ 1871 w 24770"/>
                  <a:gd name="connsiteY1" fmla="*/ 21471 h 23566"/>
                  <a:gd name="connsiteX2" fmla="*/ 2061 w 24770"/>
                  <a:gd name="connsiteY2" fmla="*/ 12041 h 23566"/>
                  <a:gd name="connsiteX3" fmla="*/ 13777 w 24770"/>
                  <a:gd name="connsiteY3" fmla="*/ 1563 h 23566"/>
                  <a:gd name="connsiteX4" fmla="*/ 23207 w 24770"/>
                  <a:gd name="connsiteY4" fmla="*/ 2421 h 23566"/>
                  <a:gd name="connsiteX5" fmla="*/ 22349 w 24770"/>
                  <a:gd name="connsiteY5" fmla="*/ 11850 h 23566"/>
                  <a:gd name="connsiteX6" fmla="*/ 11396 w 24770"/>
                  <a:gd name="connsiteY6" fmla="*/ 21661 h 23566"/>
                  <a:gd name="connsiteX7" fmla="*/ 6728 w 24770"/>
                  <a:gd name="connsiteY7" fmla="*/ 23566 h 2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70" h="23566">
                    <a:moveTo>
                      <a:pt x="6633" y="23471"/>
                    </a:moveTo>
                    <a:cubicBezTo>
                      <a:pt x="4919" y="23471"/>
                      <a:pt x="3109" y="22804"/>
                      <a:pt x="1871" y="21471"/>
                    </a:cubicBezTo>
                    <a:cubicBezTo>
                      <a:pt x="-701" y="18804"/>
                      <a:pt x="-606" y="14613"/>
                      <a:pt x="2061" y="12041"/>
                    </a:cubicBezTo>
                    <a:cubicBezTo>
                      <a:pt x="5871" y="8421"/>
                      <a:pt x="9776" y="4897"/>
                      <a:pt x="13777" y="1563"/>
                    </a:cubicBezTo>
                    <a:cubicBezTo>
                      <a:pt x="16634" y="-818"/>
                      <a:pt x="20825" y="-437"/>
                      <a:pt x="23207" y="2421"/>
                    </a:cubicBezTo>
                    <a:cubicBezTo>
                      <a:pt x="25588" y="5278"/>
                      <a:pt x="25207" y="9469"/>
                      <a:pt x="22349" y="11850"/>
                    </a:cubicBezTo>
                    <a:cubicBezTo>
                      <a:pt x="18539" y="14994"/>
                      <a:pt x="14920" y="18232"/>
                      <a:pt x="11396" y="21661"/>
                    </a:cubicBezTo>
                    <a:cubicBezTo>
                      <a:pt x="10062" y="22899"/>
                      <a:pt x="8443" y="23566"/>
                      <a:pt x="6728" y="23566"/>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32" name="Freeform: Shape 81">
                <a:extLst>
                  <a:ext uri="{FF2B5EF4-FFF2-40B4-BE49-F238E27FC236}">
                    <a16:creationId xmlns:a16="http://schemas.microsoft.com/office/drawing/2014/main" id="{FF569EA6-75F7-9FD9-0C9D-0EDAA077747B}"/>
                  </a:ext>
                </a:extLst>
              </p:cNvPr>
              <p:cNvSpPr/>
              <p:nvPr/>
            </p:nvSpPr>
            <p:spPr>
              <a:xfrm>
                <a:off x="11141106" y="3263378"/>
                <a:ext cx="57256" cy="270206"/>
              </a:xfrm>
              <a:custGeom>
                <a:avLst/>
                <a:gdLst>
                  <a:gd name="connsiteX0" fmla="*/ 50483 w 57256"/>
                  <a:gd name="connsiteY0" fmla="*/ 270111 h 270206"/>
                  <a:gd name="connsiteX1" fmla="*/ 45244 w 57256"/>
                  <a:gd name="connsiteY1" fmla="*/ 267539 h 270206"/>
                  <a:gd name="connsiteX2" fmla="*/ 27813 w 57256"/>
                  <a:gd name="connsiteY2" fmla="*/ 241155 h 270206"/>
                  <a:gd name="connsiteX3" fmla="*/ 30385 w 57256"/>
                  <a:gd name="connsiteY3" fmla="*/ 232106 h 270206"/>
                  <a:gd name="connsiteX4" fmla="*/ 39434 w 57256"/>
                  <a:gd name="connsiteY4" fmla="*/ 234678 h 270206"/>
                  <a:gd name="connsiteX5" fmla="*/ 55817 w 57256"/>
                  <a:gd name="connsiteY5" fmla="*/ 259443 h 270206"/>
                  <a:gd name="connsiteX6" fmla="*/ 54578 w 57256"/>
                  <a:gd name="connsiteY6" fmla="*/ 268777 h 270206"/>
                  <a:gd name="connsiteX7" fmla="*/ 50483 w 57256"/>
                  <a:gd name="connsiteY7" fmla="*/ 270206 h 270206"/>
                  <a:gd name="connsiteX8" fmla="*/ 20479 w 57256"/>
                  <a:gd name="connsiteY8" fmla="*/ 216771 h 270206"/>
                  <a:gd name="connsiteX9" fmla="*/ 14288 w 57256"/>
                  <a:gd name="connsiteY9" fmla="*/ 212485 h 270206"/>
                  <a:gd name="connsiteX10" fmla="*/ 5144 w 57256"/>
                  <a:gd name="connsiteY10" fmla="*/ 182195 h 270206"/>
                  <a:gd name="connsiteX11" fmla="*/ 10192 w 57256"/>
                  <a:gd name="connsiteY11" fmla="*/ 174289 h 270206"/>
                  <a:gd name="connsiteX12" fmla="*/ 18097 w 57256"/>
                  <a:gd name="connsiteY12" fmla="*/ 179338 h 270206"/>
                  <a:gd name="connsiteX13" fmla="*/ 26670 w 57256"/>
                  <a:gd name="connsiteY13" fmla="*/ 207817 h 270206"/>
                  <a:gd name="connsiteX14" fmla="*/ 22860 w 57256"/>
                  <a:gd name="connsiteY14" fmla="*/ 216390 h 270206"/>
                  <a:gd name="connsiteX15" fmla="*/ 20479 w 57256"/>
                  <a:gd name="connsiteY15" fmla="*/ 216866 h 270206"/>
                  <a:gd name="connsiteX16" fmla="*/ 7239 w 57256"/>
                  <a:gd name="connsiteY16" fmla="*/ 157049 h 270206"/>
                  <a:gd name="connsiteX17" fmla="*/ 572 w 57256"/>
                  <a:gd name="connsiteY17" fmla="*/ 150858 h 270206"/>
                  <a:gd name="connsiteX18" fmla="*/ 0 w 57256"/>
                  <a:gd name="connsiteY18" fmla="*/ 135142 h 270206"/>
                  <a:gd name="connsiteX19" fmla="*/ 572 w 57256"/>
                  <a:gd name="connsiteY19" fmla="*/ 119235 h 270206"/>
                  <a:gd name="connsiteX20" fmla="*/ 7715 w 57256"/>
                  <a:gd name="connsiteY20" fmla="*/ 113044 h 270206"/>
                  <a:gd name="connsiteX21" fmla="*/ 13907 w 57256"/>
                  <a:gd name="connsiteY21" fmla="*/ 120187 h 270206"/>
                  <a:gd name="connsiteX22" fmla="*/ 13335 w 57256"/>
                  <a:gd name="connsiteY22" fmla="*/ 135142 h 270206"/>
                  <a:gd name="connsiteX23" fmla="*/ 13907 w 57256"/>
                  <a:gd name="connsiteY23" fmla="*/ 149905 h 270206"/>
                  <a:gd name="connsiteX24" fmla="*/ 7715 w 57256"/>
                  <a:gd name="connsiteY24" fmla="*/ 157049 h 270206"/>
                  <a:gd name="connsiteX25" fmla="*/ 7239 w 57256"/>
                  <a:gd name="connsiteY25" fmla="*/ 157049 h 270206"/>
                  <a:gd name="connsiteX26" fmla="*/ 11716 w 57256"/>
                  <a:gd name="connsiteY26" fmla="*/ 95994 h 270206"/>
                  <a:gd name="connsiteX27" fmla="*/ 10287 w 57256"/>
                  <a:gd name="connsiteY27" fmla="*/ 95803 h 270206"/>
                  <a:gd name="connsiteX28" fmla="*/ 5239 w 57256"/>
                  <a:gd name="connsiteY28" fmla="*/ 87802 h 270206"/>
                  <a:gd name="connsiteX29" fmla="*/ 14383 w 57256"/>
                  <a:gd name="connsiteY29" fmla="*/ 57513 h 270206"/>
                  <a:gd name="connsiteX30" fmla="*/ 22955 w 57256"/>
                  <a:gd name="connsiteY30" fmla="*/ 53703 h 270206"/>
                  <a:gd name="connsiteX31" fmla="*/ 26765 w 57256"/>
                  <a:gd name="connsiteY31" fmla="*/ 62275 h 270206"/>
                  <a:gd name="connsiteX32" fmla="*/ 18193 w 57256"/>
                  <a:gd name="connsiteY32" fmla="*/ 90660 h 270206"/>
                  <a:gd name="connsiteX33" fmla="*/ 11716 w 57256"/>
                  <a:gd name="connsiteY33" fmla="*/ 95899 h 270206"/>
                  <a:gd name="connsiteX34" fmla="*/ 33623 w 57256"/>
                  <a:gd name="connsiteY34" fmla="*/ 38844 h 270206"/>
                  <a:gd name="connsiteX35" fmla="*/ 30385 w 57256"/>
                  <a:gd name="connsiteY35" fmla="*/ 37987 h 270206"/>
                  <a:gd name="connsiteX36" fmla="*/ 27813 w 57256"/>
                  <a:gd name="connsiteY36" fmla="*/ 28938 h 270206"/>
                  <a:gd name="connsiteX37" fmla="*/ 45339 w 57256"/>
                  <a:gd name="connsiteY37" fmla="*/ 2554 h 270206"/>
                  <a:gd name="connsiteX38" fmla="*/ 54673 w 57256"/>
                  <a:gd name="connsiteY38" fmla="*/ 1411 h 270206"/>
                  <a:gd name="connsiteX39" fmla="*/ 55817 w 57256"/>
                  <a:gd name="connsiteY39" fmla="*/ 10745 h 270206"/>
                  <a:gd name="connsiteX40" fmla="*/ 39434 w 57256"/>
                  <a:gd name="connsiteY40" fmla="*/ 35510 h 270206"/>
                  <a:gd name="connsiteX41" fmla="*/ 33623 w 57256"/>
                  <a:gd name="connsiteY41" fmla="*/ 38939 h 2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256" h="270206">
                    <a:moveTo>
                      <a:pt x="50483" y="270111"/>
                    </a:moveTo>
                    <a:cubicBezTo>
                      <a:pt x="48482" y="270111"/>
                      <a:pt x="46482" y="269254"/>
                      <a:pt x="45244" y="267539"/>
                    </a:cubicBezTo>
                    <a:cubicBezTo>
                      <a:pt x="38767" y="259252"/>
                      <a:pt x="32957" y="250299"/>
                      <a:pt x="27813" y="241155"/>
                    </a:cubicBezTo>
                    <a:cubicBezTo>
                      <a:pt x="26003" y="237916"/>
                      <a:pt x="27146" y="233916"/>
                      <a:pt x="30385" y="232106"/>
                    </a:cubicBezTo>
                    <a:cubicBezTo>
                      <a:pt x="33623" y="230296"/>
                      <a:pt x="37624" y="231439"/>
                      <a:pt x="39434" y="234678"/>
                    </a:cubicBezTo>
                    <a:cubicBezTo>
                      <a:pt x="44291" y="243346"/>
                      <a:pt x="49816" y="251632"/>
                      <a:pt x="55817" y="259443"/>
                    </a:cubicBezTo>
                    <a:cubicBezTo>
                      <a:pt x="58103" y="262396"/>
                      <a:pt x="57531" y="266587"/>
                      <a:pt x="54578" y="268777"/>
                    </a:cubicBezTo>
                    <a:cubicBezTo>
                      <a:pt x="53340" y="269730"/>
                      <a:pt x="51911" y="270206"/>
                      <a:pt x="50483" y="270206"/>
                    </a:cubicBezTo>
                    <a:close/>
                    <a:moveTo>
                      <a:pt x="20479" y="216771"/>
                    </a:moveTo>
                    <a:cubicBezTo>
                      <a:pt x="17812" y="216771"/>
                      <a:pt x="15240" y="215152"/>
                      <a:pt x="14288" y="212485"/>
                    </a:cubicBezTo>
                    <a:cubicBezTo>
                      <a:pt x="10478" y="202674"/>
                      <a:pt x="7430" y="192482"/>
                      <a:pt x="5144" y="182195"/>
                    </a:cubicBezTo>
                    <a:cubicBezTo>
                      <a:pt x="4382" y="178576"/>
                      <a:pt x="6572" y="175051"/>
                      <a:pt x="10192" y="174289"/>
                    </a:cubicBezTo>
                    <a:cubicBezTo>
                      <a:pt x="13811" y="173527"/>
                      <a:pt x="17335" y="175813"/>
                      <a:pt x="18097" y="179338"/>
                    </a:cubicBezTo>
                    <a:cubicBezTo>
                      <a:pt x="20193" y="188958"/>
                      <a:pt x="23146" y="198578"/>
                      <a:pt x="26670" y="207817"/>
                    </a:cubicBezTo>
                    <a:cubicBezTo>
                      <a:pt x="28004" y="211246"/>
                      <a:pt x="26289" y="215152"/>
                      <a:pt x="22860" y="216390"/>
                    </a:cubicBezTo>
                    <a:cubicBezTo>
                      <a:pt x="22098" y="216676"/>
                      <a:pt x="21241" y="216866"/>
                      <a:pt x="20479" y="216866"/>
                    </a:cubicBezTo>
                    <a:close/>
                    <a:moveTo>
                      <a:pt x="7239" y="157049"/>
                    </a:moveTo>
                    <a:cubicBezTo>
                      <a:pt x="3810" y="157049"/>
                      <a:pt x="857" y="154382"/>
                      <a:pt x="572" y="150858"/>
                    </a:cubicBezTo>
                    <a:cubicBezTo>
                      <a:pt x="191" y="145714"/>
                      <a:pt x="0" y="140476"/>
                      <a:pt x="0" y="135142"/>
                    </a:cubicBezTo>
                    <a:cubicBezTo>
                      <a:pt x="0" y="129808"/>
                      <a:pt x="191" y="124474"/>
                      <a:pt x="572" y="119235"/>
                    </a:cubicBezTo>
                    <a:cubicBezTo>
                      <a:pt x="857" y="115615"/>
                      <a:pt x="4191" y="112948"/>
                      <a:pt x="7715" y="113044"/>
                    </a:cubicBezTo>
                    <a:cubicBezTo>
                      <a:pt x="11430" y="113329"/>
                      <a:pt x="14192" y="116473"/>
                      <a:pt x="13907" y="120187"/>
                    </a:cubicBezTo>
                    <a:cubicBezTo>
                      <a:pt x="13526" y="125140"/>
                      <a:pt x="13335" y="130093"/>
                      <a:pt x="13335" y="135142"/>
                    </a:cubicBezTo>
                    <a:cubicBezTo>
                      <a:pt x="13335" y="140190"/>
                      <a:pt x="13526" y="145048"/>
                      <a:pt x="13907" y="149905"/>
                    </a:cubicBezTo>
                    <a:cubicBezTo>
                      <a:pt x="14192" y="153620"/>
                      <a:pt x="11430" y="156763"/>
                      <a:pt x="7715" y="157049"/>
                    </a:cubicBezTo>
                    <a:cubicBezTo>
                      <a:pt x="7525" y="157049"/>
                      <a:pt x="7430" y="157049"/>
                      <a:pt x="7239" y="157049"/>
                    </a:cubicBezTo>
                    <a:close/>
                    <a:moveTo>
                      <a:pt x="11716" y="95994"/>
                    </a:moveTo>
                    <a:cubicBezTo>
                      <a:pt x="11240" y="95994"/>
                      <a:pt x="10763" y="95994"/>
                      <a:pt x="10287" y="95803"/>
                    </a:cubicBezTo>
                    <a:cubicBezTo>
                      <a:pt x="6668" y="95041"/>
                      <a:pt x="4382" y="91422"/>
                      <a:pt x="5239" y="87802"/>
                    </a:cubicBezTo>
                    <a:cubicBezTo>
                      <a:pt x="7525" y="77515"/>
                      <a:pt x="10573" y="67324"/>
                      <a:pt x="14383" y="57513"/>
                    </a:cubicBezTo>
                    <a:cubicBezTo>
                      <a:pt x="15716" y="54084"/>
                      <a:pt x="19622" y="52369"/>
                      <a:pt x="22955" y="53703"/>
                    </a:cubicBezTo>
                    <a:cubicBezTo>
                      <a:pt x="26384" y="55036"/>
                      <a:pt x="28099" y="58846"/>
                      <a:pt x="26765" y="62275"/>
                    </a:cubicBezTo>
                    <a:cubicBezTo>
                      <a:pt x="23241" y="71515"/>
                      <a:pt x="20384" y="81040"/>
                      <a:pt x="18193" y="90660"/>
                    </a:cubicBezTo>
                    <a:cubicBezTo>
                      <a:pt x="17526" y="93803"/>
                      <a:pt x="14764" y="95899"/>
                      <a:pt x="11716" y="95899"/>
                    </a:cubicBezTo>
                    <a:close/>
                    <a:moveTo>
                      <a:pt x="33623" y="38844"/>
                    </a:moveTo>
                    <a:cubicBezTo>
                      <a:pt x="32480" y="38844"/>
                      <a:pt x="31433" y="38558"/>
                      <a:pt x="30385" y="37987"/>
                    </a:cubicBezTo>
                    <a:cubicBezTo>
                      <a:pt x="27146" y="36177"/>
                      <a:pt x="26003" y="32081"/>
                      <a:pt x="27813" y="28938"/>
                    </a:cubicBezTo>
                    <a:cubicBezTo>
                      <a:pt x="32957" y="19794"/>
                      <a:pt x="38862" y="10936"/>
                      <a:pt x="45339" y="2554"/>
                    </a:cubicBezTo>
                    <a:cubicBezTo>
                      <a:pt x="47625" y="-304"/>
                      <a:pt x="51816" y="-875"/>
                      <a:pt x="54673" y="1411"/>
                    </a:cubicBezTo>
                    <a:cubicBezTo>
                      <a:pt x="57626" y="3697"/>
                      <a:pt x="58103" y="7888"/>
                      <a:pt x="55817" y="10745"/>
                    </a:cubicBezTo>
                    <a:cubicBezTo>
                      <a:pt x="49721" y="18556"/>
                      <a:pt x="44196" y="26842"/>
                      <a:pt x="39434" y="35510"/>
                    </a:cubicBezTo>
                    <a:cubicBezTo>
                      <a:pt x="38195" y="37701"/>
                      <a:pt x="35909" y="38939"/>
                      <a:pt x="33623" y="38939"/>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33" name="Freeform: Shape 82">
                <a:extLst>
                  <a:ext uri="{FF2B5EF4-FFF2-40B4-BE49-F238E27FC236}">
                    <a16:creationId xmlns:a16="http://schemas.microsoft.com/office/drawing/2014/main" id="{4ABDECB2-458C-4352-76FE-F93ED627F5D1}"/>
                  </a:ext>
                </a:extLst>
              </p:cNvPr>
              <p:cNvSpPr/>
              <p:nvPr/>
            </p:nvSpPr>
            <p:spPr>
              <a:xfrm>
                <a:off x="11205530" y="3543143"/>
                <a:ext cx="24674" cy="23492"/>
              </a:xfrm>
              <a:custGeom>
                <a:avLst/>
                <a:gdLst>
                  <a:gd name="connsiteX0" fmla="*/ 18063 w 24674"/>
                  <a:gd name="connsiteY0" fmla="*/ 23493 h 23492"/>
                  <a:gd name="connsiteX1" fmla="*/ 13777 w 24674"/>
                  <a:gd name="connsiteY1" fmla="*/ 21969 h 23492"/>
                  <a:gd name="connsiteX2" fmla="*/ 2061 w 24674"/>
                  <a:gd name="connsiteY2" fmla="*/ 11491 h 23492"/>
                  <a:gd name="connsiteX3" fmla="*/ 1871 w 24674"/>
                  <a:gd name="connsiteY3" fmla="*/ 2061 h 23492"/>
                  <a:gd name="connsiteX4" fmla="*/ 11300 w 24674"/>
                  <a:gd name="connsiteY4" fmla="*/ 1871 h 23492"/>
                  <a:gd name="connsiteX5" fmla="*/ 22254 w 24674"/>
                  <a:gd name="connsiteY5" fmla="*/ 11681 h 23492"/>
                  <a:gd name="connsiteX6" fmla="*/ 23111 w 24674"/>
                  <a:gd name="connsiteY6" fmla="*/ 21111 h 23492"/>
                  <a:gd name="connsiteX7" fmla="*/ 17968 w 24674"/>
                  <a:gd name="connsiteY7" fmla="*/ 23493 h 23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4" h="23492">
                    <a:moveTo>
                      <a:pt x="18063" y="23493"/>
                    </a:moveTo>
                    <a:cubicBezTo>
                      <a:pt x="16539" y="23493"/>
                      <a:pt x="15015" y="23016"/>
                      <a:pt x="13777" y="21969"/>
                    </a:cubicBezTo>
                    <a:cubicBezTo>
                      <a:pt x="9776" y="18635"/>
                      <a:pt x="5871" y="15110"/>
                      <a:pt x="2061" y="11491"/>
                    </a:cubicBezTo>
                    <a:cubicBezTo>
                      <a:pt x="-606" y="8919"/>
                      <a:pt x="-701" y="4728"/>
                      <a:pt x="1871" y="2061"/>
                    </a:cubicBezTo>
                    <a:cubicBezTo>
                      <a:pt x="4442" y="-606"/>
                      <a:pt x="8633" y="-701"/>
                      <a:pt x="11300" y="1871"/>
                    </a:cubicBezTo>
                    <a:cubicBezTo>
                      <a:pt x="14825" y="5300"/>
                      <a:pt x="18539" y="8538"/>
                      <a:pt x="22254" y="11681"/>
                    </a:cubicBezTo>
                    <a:cubicBezTo>
                      <a:pt x="25112" y="14063"/>
                      <a:pt x="25493" y="18254"/>
                      <a:pt x="23111" y="21111"/>
                    </a:cubicBezTo>
                    <a:cubicBezTo>
                      <a:pt x="21778" y="22730"/>
                      <a:pt x="19873" y="23493"/>
                      <a:pt x="17968" y="23493"/>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grpSp>
        <p:grpSp>
          <p:nvGrpSpPr>
            <p:cNvPr id="15" name="Graphic 16">
              <a:extLst>
                <a:ext uri="{FF2B5EF4-FFF2-40B4-BE49-F238E27FC236}">
                  <a16:creationId xmlns:a16="http://schemas.microsoft.com/office/drawing/2014/main" id="{006942A1-0116-2D66-A17E-CB220BC11FAE}"/>
                </a:ext>
              </a:extLst>
            </p:cNvPr>
            <p:cNvGrpSpPr/>
            <p:nvPr/>
          </p:nvGrpSpPr>
          <p:grpSpPr>
            <a:xfrm>
              <a:off x="11060906" y="3168642"/>
              <a:ext cx="118148" cy="459715"/>
              <a:chOff x="11060906" y="3168642"/>
              <a:chExt cx="118148" cy="459715"/>
            </a:xfrm>
            <a:grpFill/>
          </p:grpSpPr>
          <p:sp>
            <p:nvSpPr>
              <p:cNvPr id="28" name="Freeform: Shape 77">
                <a:extLst>
                  <a:ext uri="{FF2B5EF4-FFF2-40B4-BE49-F238E27FC236}">
                    <a16:creationId xmlns:a16="http://schemas.microsoft.com/office/drawing/2014/main" id="{6974E2D6-7266-CE33-AECF-5BB0525D421A}"/>
                  </a:ext>
                </a:extLst>
              </p:cNvPr>
              <p:cNvSpPr/>
              <p:nvPr/>
            </p:nvSpPr>
            <p:spPr>
              <a:xfrm>
                <a:off x="11154187" y="3168642"/>
                <a:ext cx="24867" cy="23470"/>
              </a:xfrm>
              <a:custGeom>
                <a:avLst/>
                <a:gdLst>
                  <a:gd name="connsiteX0" fmla="*/ 6636 w 24867"/>
                  <a:gd name="connsiteY0" fmla="*/ 23376 h 23470"/>
                  <a:gd name="connsiteX1" fmla="*/ 1778 w 24867"/>
                  <a:gd name="connsiteY1" fmla="*/ 21280 h 23470"/>
                  <a:gd name="connsiteX2" fmla="*/ 2159 w 24867"/>
                  <a:gd name="connsiteY2" fmla="*/ 11850 h 23470"/>
                  <a:gd name="connsiteX3" fmla="*/ 13875 w 24867"/>
                  <a:gd name="connsiteY3" fmla="*/ 1563 h 23470"/>
                  <a:gd name="connsiteX4" fmla="*/ 23305 w 24867"/>
                  <a:gd name="connsiteY4" fmla="*/ 2421 h 23470"/>
                  <a:gd name="connsiteX5" fmla="*/ 22447 w 24867"/>
                  <a:gd name="connsiteY5" fmla="*/ 11850 h 23470"/>
                  <a:gd name="connsiteX6" fmla="*/ 11303 w 24867"/>
                  <a:gd name="connsiteY6" fmla="*/ 21661 h 23470"/>
                  <a:gd name="connsiteX7" fmla="*/ 6731 w 24867"/>
                  <a:gd name="connsiteY7" fmla="*/ 23471 h 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7" h="23470">
                    <a:moveTo>
                      <a:pt x="6636" y="23376"/>
                    </a:moveTo>
                    <a:cubicBezTo>
                      <a:pt x="4826" y="23376"/>
                      <a:pt x="3016" y="22614"/>
                      <a:pt x="1778" y="21280"/>
                    </a:cubicBezTo>
                    <a:cubicBezTo>
                      <a:pt x="-698" y="18613"/>
                      <a:pt x="-603" y="14327"/>
                      <a:pt x="2159" y="11850"/>
                    </a:cubicBezTo>
                    <a:cubicBezTo>
                      <a:pt x="5969" y="8326"/>
                      <a:pt x="9874" y="4897"/>
                      <a:pt x="13875" y="1563"/>
                    </a:cubicBezTo>
                    <a:cubicBezTo>
                      <a:pt x="16732" y="-818"/>
                      <a:pt x="20923" y="-437"/>
                      <a:pt x="23305" y="2421"/>
                    </a:cubicBezTo>
                    <a:cubicBezTo>
                      <a:pt x="25686" y="5278"/>
                      <a:pt x="25305" y="9469"/>
                      <a:pt x="22447" y="11850"/>
                    </a:cubicBezTo>
                    <a:cubicBezTo>
                      <a:pt x="18637" y="14994"/>
                      <a:pt x="14923" y="18327"/>
                      <a:pt x="11303" y="21661"/>
                    </a:cubicBezTo>
                    <a:cubicBezTo>
                      <a:pt x="10065" y="22804"/>
                      <a:pt x="8350" y="23471"/>
                      <a:pt x="6731" y="23471"/>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9" name="Freeform: Shape 78">
                <a:extLst>
                  <a:ext uri="{FF2B5EF4-FFF2-40B4-BE49-F238E27FC236}">
                    <a16:creationId xmlns:a16="http://schemas.microsoft.com/office/drawing/2014/main" id="{5C8FEA2E-9475-2812-1C29-30131DD3F3E5}"/>
                  </a:ext>
                </a:extLst>
              </p:cNvPr>
              <p:cNvSpPr/>
              <p:nvPr/>
            </p:nvSpPr>
            <p:spPr>
              <a:xfrm>
                <a:off x="11060906" y="3201740"/>
                <a:ext cx="84288" cy="393565"/>
              </a:xfrm>
              <a:custGeom>
                <a:avLst/>
                <a:gdLst>
                  <a:gd name="connsiteX0" fmla="*/ 77534 w 84288"/>
                  <a:gd name="connsiteY0" fmla="*/ 393470 h 393565"/>
                  <a:gd name="connsiteX1" fmla="*/ 72485 w 84288"/>
                  <a:gd name="connsiteY1" fmla="*/ 391184 h 393565"/>
                  <a:gd name="connsiteX2" fmla="*/ 52483 w 84288"/>
                  <a:gd name="connsiteY2" fmla="*/ 365372 h 393565"/>
                  <a:gd name="connsiteX3" fmla="*/ 54197 w 84288"/>
                  <a:gd name="connsiteY3" fmla="*/ 356132 h 393565"/>
                  <a:gd name="connsiteX4" fmla="*/ 63437 w 84288"/>
                  <a:gd name="connsiteY4" fmla="*/ 357847 h 393565"/>
                  <a:gd name="connsiteX5" fmla="*/ 82486 w 84288"/>
                  <a:gd name="connsiteY5" fmla="*/ 382517 h 393565"/>
                  <a:gd name="connsiteX6" fmla="*/ 81820 w 84288"/>
                  <a:gd name="connsiteY6" fmla="*/ 391946 h 393565"/>
                  <a:gd name="connsiteX7" fmla="*/ 77438 w 84288"/>
                  <a:gd name="connsiteY7" fmla="*/ 393566 h 393565"/>
                  <a:gd name="connsiteX8" fmla="*/ 41338 w 84288"/>
                  <a:gd name="connsiteY8" fmla="*/ 341083 h 393565"/>
                  <a:gd name="connsiteX9" fmla="*/ 35433 w 84288"/>
                  <a:gd name="connsiteY9" fmla="*/ 337559 h 393565"/>
                  <a:gd name="connsiteX10" fmla="*/ 21526 w 84288"/>
                  <a:gd name="connsiteY10" fmla="*/ 308031 h 393565"/>
                  <a:gd name="connsiteX11" fmla="*/ 25241 w 84288"/>
                  <a:gd name="connsiteY11" fmla="*/ 299363 h 393565"/>
                  <a:gd name="connsiteX12" fmla="*/ 33909 w 84288"/>
                  <a:gd name="connsiteY12" fmla="*/ 303078 h 393565"/>
                  <a:gd name="connsiteX13" fmla="*/ 47149 w 84288"/>
                  <a:gd name="connsiteY13" fmla="*/ 331272 h 393565"/>
                  <a:gd name="connsiteX14" fmla="*/ 44482 w 84288"/>
                  <a:gd name="connsiteY14" fmla="*/ 340321 h 393565"/>
                  <a:gd name="connsiteX15" fmla="*/ 41338 w 84288"/>
                  <a:gd name="connsiteY15" fmla="*/ 341083 h 393565"/>
                  <a:gd name="connsiteX16" fmla="*/ 17431 w 84288"/>
                  <a:gd name="connsiteY16" fmla="*/ 282028 h 393565"/>
                  <a:gd name="connsiteX17" fmla="*/ 11049 w 84288"/>
                  <a:gd name="connsiteY17" fmla="*/ 277170 h 393565"/>
                  <a:gd name="connsiteX18" fmla="*/ 4000 w 84288"/>
                  <a:gd name="connsiteY18" fmla="*/ 245357 h 393565"/>
                  <a:gd name="connsiteX19" fmla="*/ 9525 w 84288"/>
                  <a:gd name="connsiteY19" fmla="*/ 237737 h 393565"/>
                  <a:gd name="connsiteX20" fmla="*/ 17145 w 84288"/>
                  <a:gd name="connsiteY20" fmla="*/ 243261 h 393565"/>
                  <a:gd name="connsiteX21" fmla="*/ 23908 w 84288"/>
                  <a:gd name="connsiteY21" fmla="*/ 273646 h 393565"/>
                  <a:gd name="connsiteX22" fmla="*/ 19336 w 84288"/>
                  <a:gd name="connsiteY22" fmla="*/ 281837 h 393565"/>
                  <a:gd name="connsiteX23" fmla="*/ 17526 w 84288"/>
                  <a:gd name="connsiteY23" fmla="*/ 282123 h 393565"/>
                  <a:gd name="connsiteX24" fmla="*/ 7048 w 84288"/>
                  <a:gd name="connsiteY24" fmla="*/ 219163 h 393565"/>
                  <a:gd name="connsiteX25" fmla="*/ 381 w 84288"/>
                  <a:gd name="connsiteY25" fmla="*/ 212876 h 393565"/>
                  <a:gd name="connsiteX26" fmla="*/ 0 w 84288"/>
                  <a:gd name="connsiteY26" fmla="*/ 196779 h 393565"/>
                  <a:gd name="connsiteX27" fmla="*/ 476 w 84288"/>
                  <a:gd name="connsiteY27" fmla="*/ 180301 h 393565"/>
                  <a:gd name="connsiteX28" fmla="*/ 7525 w 84288"/>
                  <a:gd name="connsiteY28" fmla="*/ 174014 h 393565"/>
                  <a:gd name="connsiteX29" fmla="*/ 13811 w 84288"/>
                  <a:gd name="connsiteY29" fmla="*/ 181063 h 393565"/>
                  <a:gd name="connsiteX30" fmla="*/ 13335 w 84288"/>
                  <a:gd name="connsiteY30" fmla="*/ 196874 h 393565"/>
                  <a:gd name="connsiteX31" fmla="*/ 13716 w 84288"/>
                  <a:gd name="connsiteY31" fmla="*/ 212305 h 393565"/>
                  <a:gd name="connsiteX32" fmla="*/ 7429 w 84288"/>
                  <a:gd name="connsiteY32" fmla="*/ 219353 h 393565"/>
                  <a:gd name="connsiteX33" fmla="*/ 7048 w 84288"/>
                  <a:gd name="connsiteY33" fmla="*/ 219353 h 393565"/>
                  <a:gd name="connsiteX34" fmla="*/ 10573 w 84288"/>
                  <a:gd name="connsiteY34" fmla="*/ 155631 h 393565"/>
                  <a:gd name="connsiteX35" fmla="*/ 9430 w 84288"/>
                  <a:gd name="connsiteY35" fmla="*/ 155631 h 393565"/>
                  <a:gd name="connsiteX36" fmla="*/ 3905 w 84288"/>
                  <a:gd name="connsiteY36" fmla="*/ 148011 h 393565"/>
                  <a:gd name="connsiteX37" fmla="*/ 11049 w 84288"/>
                  <a:gd name="connsiteY37" fmla="*/ 116198 h 393565"/>
                  <a:gd name="connsiteX38" fmla="*/ 19240 w 84288"/>
                  <a:gd name="connsiteY38" fmla="*/ 111626 h 393565"/>
                  <a:gd name="connsiteX39" fmla="*/ 23813 w 84288"/>
                  <a:gd name="connsiteY39" fmla="*/ 119817 h 393565"/>
                  <a:gd name="connsiteX40" fmla="*/ 17050 w 84288"/>
                  <a:gd name="connsiteY40" fmla="*/ 150202 h 393565"/>
                  <a:gd name="connsiteX41" fmla="*/ 10477 w 84288"/>
                  <a:gd name="connsiteY41" fmla="*/ 155822 h 393565"/>
                  <a:gd name="connsiteX42" fmla="*/ 27813 w 84288"/>
                  <a:gd name="connsiteY42" fmla="*/ 94385 h 393565"/>
                  <a:gd name="connsiteX43" fmla="*/ 25336 w 84288"/>
                  <a:gd name="connsiteY43" fmla="*/ 93909 h 393565"/>
                  <a:gd name="connsiteX44" fmla="*/ 21622 w 84288"/>
                  <a:gd name="connsiteY44" fmla="*/ 85241 h 393565"/>
                  <a:gd name="connsiteX45" fmla="*/ 35528 w 84288"/>
                  <a:gd name="connsiteY45" fmla="*/ 55714 h 393565"/>
                  <a:gd name="connsiteX46" fmla="*/ 44577 w 84288"/>
                  <a:gd name="connsiteY46" fmla="*/ 53047 h 393565"/>
                  <a:gd name="connsiteX47" fmla="*/ 47244 w 84288"/>
                  <a:gd name="connsiteY47" fmla="*/ 62096 h 393565"/>
                  <a:gd name="connsiteX48" fmla="*/ 34004 w 84288"/>
                  <a:gd name="connsiteY48" fmla="*/ 90290 h 393565"/>
                  <a:gd name="connsiteX49" fmla="*/ 27813 w 84288"/>
                  <a:gd name="connsiteY49" fmla="*/ 94481 h 393565"/>
                  <a:gd name="connsiteX50" fmla="*/ 58102 w 84288"/>
                  <a:gd name="connsiteY50" fmla="*/ 38378 h 393565"/>
                  <a:gd name="connsiteX51" fmla="*/ 54293 w 84288"/>
                  <a:gd name="connsiteY51" fmla="*/ 37235 h 393565"/>
                  <a:gd name="connsiteX52" fmla="*/ 52578 w 84288"/>
                  <a:gd name="connsiteY52" fmla="*/ 27996 h 393565"/>
                  <a:gd name="connsiteX53" fmla="*/ 72581 w 84288"/>
                  <a:gd name="connsiteY53" fmla="*/ 2279 h 393565"/>
                  <a:gd name="connsiteX54" fmla="*/ 82010 w 84288"/>
                  <a:gd name="connsiteY54" fmla="*/ 1612 h 393565"/>
                  <a:gd name="connsiteX55" fmla="*/ 82677 w 84288"/>
                  <a:gd name="connsiteY55" fmla="*/ 11042 h 393565"/>
                  <a:gd name="connsiteX56" fmla="*/ 63532 w 84288"/>
                  <a:gd name="connsiteY56" fmla="*/ 35616 h 393565"/>
                  <a:gd name="connsiteX57" fmla="*/ 58007 w 84288"/>
                  <a:gd name="connsiteY57" fmla="*/ 38474 h 39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4288" h="393565">
                    <a:moveTo>
                      <a:pt x="77534" y="393470"/>
                    </a:moveTo>
                    <a:cubicBezTo>
                      <a:pt x="75628" y="393470"/>
                      <a:pt x="73819" y="392708"/>
                      <a:pt x="72485" y="391184"/>
                    </a:cubicBezTo>
                    <a:cubicBezTo>
                      <a:pt x="65341" y="382993"/>
                      <a:pt x="58674" y="374325"/>
                      <a:pt x="52483" y="365372"/>
                    </a:cubicBezTo>
                    <a:cubicBezTo>
                      <a:pt x="50387" y="362324"/>
                      <a:pt x="51149" y="358228"/>
                      <a:pt x="54197" y="356132"/>
                    </a:cubicBezTo>
                    <a:cubicBezTo>
                      <a:pt x="57245" y="354037"/>
                      <a:pt x="61341" y="354799"/>
                      <a:pt x="63437" y="357847"/>
                    </a:cubicBezTo>
                    <a:cubicBezTo>
                      <a:pt x="69342" y="366324"/>
                      <a:pt x="75724" y="374611"/>
                      <a:pt x="82486" y="382517"/>
                    </a:cubicBezTo>
                    <a:cubicBezTo>
                      <a:pt x="84868" y="385279"/>
                      <a:pt x="84582" y="389470"/>
                      <a:pt x="81820" y="391946"/>
                    </a:cubicBezTo>
                    <a:cubicBezTo>
                      <a:pt x="80582" y="392994"/>
                      <a:pt x="78962" y="393566"/>
                      <a:pt x="77438" y="393566"/>
                    </a:cubicBezTo>
                    <a:close/>
                    <a:moveTo>
                      <a:pt x="41338" y="341083"/>
                    </a:moveTo>
                    <a:cubicBezTo>
                      <a:pt x="38957" y="341083"/>
                      <a:pt x="36671" y="339845"/>
                      <a:pt x="35433" y="337559"/>
                    </a:cubicBezTo>
                    <a:cubicBezTo>
                      <a:pt x="30289" y="328034"/>
                      <a:pt x="25622" y="318032"/>
                      <a:pt x="21526" y="308031"/>
                    </a:cubicBezTo>
                    <a:cubicBezTo>
                      <a:pt x="20098" y="304602"/>
                      <a:pt x="21812" y="300697"/>
                      <a:pt x="25241" y="299363"/>
                    </a:cubicBezTo>
                    <a:cubicBezTo>
                      <a:pt x="28670" y="298030"/>
                      <a:pt x="32575" y="299649"/>
                      <a:pt x="33909" y="303078"/>
                    </a:cubicBezTo>
                    <a:cubicBezTo>
                      <a:pt x="37814" y="312603"/>
                      <a:pt x="42196" y="322128"/>
                      <a:pt x="47149" y="331272"/>
                    </a:cubicBezTo>
                    <a:cubicBezTo>
                      <a:pt x="48863" y="334511"/>
                      <a:pt x="47720" y="338511"/>
                      <a:pt x="44482" y="340321"/>
                    </a:cubicBezTo>
                    <a:cubicBezTo>
                      <a:pt x="43434" y="340892"/>
                      <a:pt x="42386" y="341083"/>
                      <a:pt x="41338" y="341083"/>
                    </a:cubicBezTo>
                    <a:close/>
                    <a:moveTo>
                      <a:pt x="17431" y="282028"/>
                    </a:moveTo>
                    <a:cubicBezTo>
                      <a:pt x="14478" y="282028"/>
                      <a:pt x="11811" y="280123"/>
                      <a:pt x="11049" y="277170"/>
                    </a:cubicBezTo>
                    <a:cubicBezTo>
                      <a:pt x="8096" y="266788"/>
                      <a:pt x="5715" y="256025"/>
                      <a:pt x="4000" y="245357"/>
                    </a:cubicBezTo>
                    <a:cubicBezTo>
                      <a:pt x="3429" y="241737"/>
                      <a:pt x="5905" y="238308"/>
                      <a:pt x="9525" y="237737"/>
                    </a:cubicBezTo>
                    <a:cubicBezTo>
                      <a:pt x="13144" y="237165"/>
                      <a:pt x="16573" y="239642"/>
                      <a:pt x="17145" y="243261"/>
                    </a:cubicBezTo>
                    <a:cubicBezTo>
                      <a:pt x="18859" y="253453"/>
                      <a:pt x="21050" y="263740"/>
                      <a:pt x="23908" y="273646"/>
                    </a:cubicBezTo>
                    <a:cubicBezTo>
                      <a:pt x="24860" y="277170"/>
                      <a:pt x="22860" y="280885"/>
                      <a:pt x="19336" y="281837"/>
                    </a:cubicBezTo>
                    <a:cubicBezTo>
                      <a:pt x="18764" y="282028"/>
                      <a:pt x="18097" y="282123"/>
                      <a:pt x="17526" y="282123"/>
                    </a:cubicBezTo>
                    <a:close/>
                    <a:moveTo>
                      <a:pt x="7048" y="219163"/>
                    </a:moveTo>
                    <a:cubicBezTo>
                      <a:pt x="3524" y="219163"/>
                      <a:pt x="571" y="216401"/>
                      <a:pt x="381" y="212876"/>
                    </a:cubicBezTo>
                    <a:cubicBezTo>
                      <a:pt x="95" y="207542"/>
                      <a:pt x="0" y="202208"/>
                      <a:pt x="0" y="196779"/>
                    </a:cubicBezTo>
                    <a:cubicBezTo>
                      <a:pt x="0" y="191255"/>
                      <a:pt x="190" y="185730"/>
                      <a:pt x="476" y="180301"/>
                    </a:cubicBezTo>
                    <a:cubicBezTo>
                      <a:pt x="667" y="176586"/>
                      <a:pt x="3810" y="174014"/>
                      <a:pt x="7525" y="174014"/>
                    </a:cubicBezTo>
                    <a:cubicBezTo>
                      <a:pt x="11239" y="174205"/>
                      <a:pt x="14002" y="177348"/>
                      <a:pt x="13811" y="181063"/>
                    </a:cubicBezTo>
                    <a:cubicBezTo>
                      <a:pt x="13525" y="186302"/>
                      <a:pt x="13430" y="191540"/>
                      <a:pt x="13335" y="196874"/>
                    </a:cubicBezTo>
                    <a:cubicBezTo>
                      <a:pt x="13335" y="202018"/>
                      <a:pt x="13430" y="207161"/>
                      <a:pt x="13716" y="212305"/>
                    </a:cubicBezTo>
                    <a:cubicBezTo>
                      <a:pt x="13907" y="216020"/>
                      <a:pt x="11049" y="219163"/>
                      <a:pt x="7429" y="219353"/>
                    </a:cubicBezTo>
                    <a:cubicBezTo>
                      <a:pt x="7334" y="219353"/>
                      <a:pt x="7144" y="219353"/>
                      <a:pt x="7048" y="219353"/>
                    </a:cubicBezTo>
                    <a:close/>
                    <a:moveTo>
                      <a:pt x="10573" y="155631"/>
                    </a:moveTo>
                    <a:cubicBezTo>
                      <a:pt x="10573" y="155631"/>
                      <a:pt x="9811" y="155631"/>
                      <a:pt x="9430" y="155631"/>
                    </a:cubicBezTo>
                    <a:cubicBezTo>
                      <a:pt x="5810" y="155060"/>
                      <a:pt x="3334" y="151631"/>
                      <a:pt x="3905" y="148011"/>
                    </a:cubicBezTo>
                    <a:cubicBezTo>
                      <a:pt x="5715" y="137343"/>
                      <a:pt x="8096" y="126580"/>
                      <a:pt x="11049" y="116198"/>
                    </a:cubicBezTo>
                    <a:cubicBezTo>
                      <a:pt x="12001" y="112673"/>
                      <a:pt x="15716" y="110578"/>
                      <a:pt x="19240" y="111626"/>
                    </a:cubicBezTo>
                    <a:cubicBezTo>
                      <a:pt x="22765" y="112578"/>
                      <a:pt x="24860" y="116293"/>
                      <a:pt x="23813" y="119817"/>
                    </a:cubicBezTo>
                    <a:cubicBezTo>
                      <a:pt x="21050" y="129818"/>
                      <a:pt x="18764" y="140010"/>
                      <a:pt x="17050" y="150202"/>
                    </a:cubicBezTo>
                    <a:cubicBezTo>
                      <a:pt x="16478" y="153440"/>
                      <a:pt x="13716" y="155822"/>
                      <a:pt x="10477" y="155822"/>
                    </a:cubicBezTo>
                    <a:close/>
                    <a:moveTo>
                      <a:pt x="27813" y="94385"/>
                    </a:moveTo>
                    <a:cubicBezTo>
                      <a:pt x="26956" y="94385"/>
                      <a:pt x="26098" y="94195"/>
                      <a:pt x="25336" y="93909"/>
                    </a:cubicBezTo>
                    <a:cubicBezTo>
                      <a:pt x="21907" y="92480"/>
                      <a:pt x="20288" y="88670"/>
                      <a:pt x="21622" y="85241"/>
                    </a:cubicBezTo>
                    <a:cubicBezTo>
                      <a:pt x="25717" y="75240"/>
                      <a:pt x="30385" y="65334"/>
                      <a:pt x="35528" y="55714"/>
                    </a:cubicBezTo>
                    <a:cubicBezTo>
                      <a:pt x="37243" y="52475"/>
                      <a:pt x="41338" y="51237"/>
                      <a:pt x="44577" y="53047"/>
                    </a:cubicBezTo>
                    <a:cubicBezTo>
                      <a:pt x="47815" y="54761"/>
                      <a:pt x="49054" y="58857"/>
                      <a:pt x="47244" y="62096"/>
                    </a:cubicBezTo>
                    <a:cubicBezTo>
                      <a:pt x="42291" y="71240"/>
                      <a:pt x="37814" y="80669"/>
                      <a:pt x="34004" y="90290"/>
                    </a:cubicBezTo>
                    <a:cubicBezTo>
                      <a:pt x="32957" y="92861"/>
                      <a:pt x="30480" y="94481"/>
                      <a:pt x="27813" y="94481"/>
                    </a:cubicBezTo>
                    <a:close/>
                    <a:moveTo>
                      <a:pt x="58102" y="38378"/>
                    </a:moveTo>
                    <a:cubicBezTo>
                      <a:pt x="56769" y="38378"/>
                      <a:pt x="55435" y="37997"/>
                      <a:pt x="54293" y="37235"/>
                    </a:cubicBezTo>
                    <a:cubicBezTo>
                      <a:pt x="51244" y="35140"/>
                      <a:pt x="50482" y="30949"/>
                      <a:pt x="52578" y="27996"/>
                    </a:cubicBezTo>
                    <a:cubicBezTo>
                      <a:pt x="58769" y="19043"/>
                      <a:pt x="65437" y="10375"/>
                      <a:pt x="72581" y="2279"/>
                    </a:cubicBezTo>
                    <a:cubicBezTo>
                      <a:pt x="74962" y="-484"/>
                      <a:pt x="79248" y="-769"/>
                      <a:pt x="82010" y="1612"/>
                    </a:cubicBezTo>
                    <a:cubicBezTo>
                      <a:pt x="84772" y="3993"/>
                      <a:pt x="85058" y="8279"/>
                      <a:pt x="82677" y="11042"/>
                    </a:cubicBezTo>
                    <a:cubicBezTo>
                      <a:pt x="75914" y="18852"/>
                      <a:pt x="69437" y="27139"/>
                      <a:pt x="63532" y="35616"/>
                    </a:cubicBezTo>
                    <a:cubicBezTo>
                      <a:pt x="62198" y="37521"/>
                      <a:pt x="60198" y="38474"/>
                      <a:pt x="58007" y="38474"/>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30" name="Freeform: Shape 79">
                <a:extLst>
                  <a:ext uri="{FF2B5EF4-FFF2-40B4-BE49-F238E27FC236}">
                    <a16:creationId xmlns:a16="http://schemas.microsoft.com/office/drawing/2014/main" id="{3E9F3C07-6839-06E5-8215-F30CD132CA3C}"/>
                  </a:ext>
                </a:extLst>
              </p:cNvPr>
              <p:cNvSpPr/>
              <p:nvPr/>
            </p:nvSpPr>
            <p:spPr>
              <a:xfrm>
                <a:off x="11154126" y="3604992"/>
                <a:ext cx="24738" cy="23365"/>
              </a:xfrm>
              <a:custGeom>
                <a:avLst/>
                <a:gdLst>
                  <a:gd name="connsiteX0" fmla="*/ 18127 w 24738"/>
                  <a:gd name="connsiteY0" fmla="*/ 23366 h 23365"/>
                  <a:gd name="connsiteX1" fmla="*/ 13841 w 24738"/>
                  <a:gd name="connsiteY1" fmla="*/ 21842 h 23365"/>
                  <a:gd name="connsiteX2" fmla="*/ 2125 w 24738"/>
                  <a:gd name="connsiteY2" fmla="*/ 11555 h 23365"/>
                  <a:gd name="connsiteX3" fmla="*/ 1744 w 24738"/>
                  <a:gd name="connsiteY3" fmla="*/ 2125 h 23365"/>
                  <a:gd name="connsiteX4" fmla="*/ 11174 w 24738"/>
                  <a:gd name="connsiteY4" fmla="*/ 1744 h 23365"/>
                  <a:gd name="connsiteX5" fmla="*/ 22318 w 24738"/>
                  <a:gd name="connsiteY5" fmla="*/ 11555 h 23365"/>
                  <a:gd name="connsiteX6" fmla="*/ 23176 w 24738"/>
                  <a:gd name="connsiteY6" fmla="*/ 20985 h 23365"/>
                  <a:gd name="connsiteX7" fmla="*/ 18032 w 24738"/>
                  <a:gd name="connsiteY7" fmla="*/ 23366 h 2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8" h="23365">
                    <a:moveTo>
                      <a:pt x="18127" y="23366"/>
                    </a:moveTo>
                    <a:cubicBezTo>
                      <a:pt x="16603" y="23366"/>
                      <a:pt x="15079" y="22890"/>
                      <a:pt x="13841" y="21842"/>
                    </a:cubicBezTo>
                    <a:cubicBezTo>
                      <a:pt x="9840" y="18508"/>
                      <a:pt x="5935" y="15079"/>
                      <a:pt x="2125" y="11555"/>
                    </a:cubicBezTo>
                    <a:cubicBezTo>
                      <a:pt x="-542" y="9079"/>
                      <a:pt x="-732" y="4792"/>
                      <a:pt x="1744" y="2125"/>
                    </a:cubicBezTo>
                    <a:cubicBezTo>
                      <a:pt x="4221" y="-542"/>
                      <a:pt x="8507" y="-732"/>
                      <a:pt x="11174" y="1744"/>
                    </a:cubicBezTo>
                    <a:cubicBezTo>
                      <a:pt x="14794" y="5078"/>
                      <a:pt x="18508" y="8412"/>
                      <a:pt x="22318" y="11555"/>
                    </a:cubicBezTo>
                    <a:cubicBezTo>
                      <a:pt x="25176" y="13936"/>
                      <a:pt x="25557" y="18127"/>
                      <a:pt x="23176" y="20985"/>
                    </a:cubicBezTo>
                    <a:cubicBezTo>
                      <a:pt x="21842" y="22604"/>
                      <a:pt x="19937" y="23366"/>
                      <a:pt x="18032" y="23366"/>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grpSp>
        <p:grpSp>
          <p:nvGrpSpPr>
            <p:cNvPr id="16" name="Graphic 16">
              <a:extLst>
                <a:ext uri="{FF2B5EF4-FFF2-40B4-BE49-F238E27FC236}">
                  <a16:creationId xmlns:a16="http://schemas.microsoft.com/office/drawing/2014/main" id="{F6C93C77-F60B-2C73-E941-E00F18A90C3C}"/>
                </a:ext>
              </a:extLst>
            </p:cNvPr>
            <p:cNvGrpSpPr/>
            <p:nvPr/>
          </p:nvGrpSpPr>
          <p:grpSpPr>
            <a:xfrm>
              <a:off x="11434246" y="3291991"/>
              <a:ext cx="60142" cy="212922"/>
              <a:chOff x="11434246" y="3291991"/>
              <a:chExt cx="60142" cy="212922"/>
            </a:xfrm>
            <a:grpFill/>
          </p:grpSpPr>
          <p:sp>
            <p:nvSpPr>
              <p:cNvPr id="25" name="Freeform: Shape 74">
                <a:extLst>
                  <a:ext uri="{FF2B5EF4-FFF2-40B4-BE49-F238E27FC236}">
                    <a16:creationId xmlns:a16="http://schemas.microsoft.com/office/drawing/2014/main" id="{9F5C8D3A-64A7-D6A6-59E5-F10A8CEF2E9A}"/>
                  </a:ext>
                </a:extLst>
              </p:cNvPr>
              <p:cNvSpPr/>
              <p:nvPr/>
            </p:nvSpPr>
            <p:spPr>
              <a:xfrm>
                <a:off x="11434246" y="3291991"/>
                <a:ext cx="24534" cy="23851"/>
              </a:xfrm>
              <a:custGeom>
                <a:avLst/>
                <a:gdLst>
                  <a:gd name="connsiteX0" fmla="*/ 17851 w 24534"/>
                  <a:gd name="connsiteY0" fmla="*/ 23852 h 23851"/>
                  <a:gd name="connsiteX1" fmla="*/ 12993 w 24534"/>
                  <a:gd name="connsiteY1" fmla="*/ 21756 h 23851"/>
                  <a:gd name="connsiteX2" fmla="*/ 2421 w 24534"/>
                  <a:gd name="connsiteY2" fmla="*/ 11850 h 23851"/>
                  <a:gd name="connsiteX3" fmla="*/ 1563 w 24534"/>
                  <a:gd name="connsiteY3" fmla="*/ 2421 h 23851"/>
                  <a:gd name="connsiteX4" fmla="*/ 10993 w 24534"/>
                  <a:gd name="connsiteY4" fmla="*/ 1563 h 23851"/>
                  <a:gd name="connsiteX5" fmla="*/ 22709 w 24534"/>
                  <a:gd name="connsiteY5" fmla="*/ 12517 h 23851"/>
                  <a:gd name="connsiteX6" fmla="*/ 22423 w 24534"/>
                  <a:gd name="connsiteY6" fmla="*/ 21947 h 23851"/>
                  <a:gd name="connsiteX7" fmla="*/ 17851 w 24534"/>
                  <a:gd name="connsiteY7" fmla="*/ 23757 h 2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4" h="23851">
                    <a:moveTo>
                      <a:pt x="17851" y="23852"/>
                    </a:moveTo>
                    <a:cubicBezTo>
                      <a:pt x="16041" y="23852"/>
                      <a:pt x="14327" y="23185"/>
                      <a:pt x="12993" y="21756"/>
                    </a:cubicBezTo>
                    <a:cubicBezTo>
                      <a:pt x="9660" y="18232"/>
                      <a:pt x="6135" y="14994"/>
                      <a:pt x="2421" y="11850"/>
                    </a:cubicBezTo>
                    <a:cubicBezTo>
                      <a:pt x="-437" y="9469"/>
                      <a:pt x="-818" y="5278"/>
                      <a:pt x="1563" y="2421"/>
                    </a:cubicBezTo>
                    <a:cubicBezTo>
                      <a:pt x="3945" y="-437"/>
                      <a:pt x="8136" y="-818"/>
                      <a:pt x="10993" y="1563"/>
                    </a:cubicBezTo>
                    <a:cubicBezTo>
                      <a:pt x="15089" y="4992"/>
                      <a:pt x="18994" y="8612"/>
                      <a:pt x="22709" y="12517"/>
                    </a:cubicBezTo>
                    <a:cubicBezTo>
                      <a:pt x="25281" y="15184"/>
                      <a:pt x="25090" y="19375"/>
                      <a:pt x="22423" y="21947"/>
                    </a:cubicBezTo>
                    <a:cubicBezTo>
                      <a:pt x="21090" y="23185"/>
                      <a:pt x="19470" y="23757"/>
                      <a:pt x="17851" y="23757"/>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6" name="Freeform: Shape 75">
                <a:extLst>
                  <a:ext uri="{FF2B5EF4-FFF2-40B4-BE49-F238E27FC236}">
                    <a16:creationId xmlns:a16="http://schemas.microsoft.com/office/drawing/2014/main" id="{2E6158EF-DA58-FEB9-CF4D-C1094A3302E6}"/>
                  </a:ext>
                </a:extLst>
              </p:cNvPr>
              <p:cNvSpPr/>
              <p:nvPr/>
            </p:nvSpPr>
            <p:spPr>
              <a:xfrm>
                <a:off x="11462479" y="3324796"/>
                <a:ext cx="31909" cy="147256"/>
              </a:xfrm>
              <a:custGeom>
                <a:avLst/>
                <a:gdLst>
                  <a:gd name="connsiteX0" fmla="*/ 6763 w 31909"/>
                  <a:gd name="connsiteY0" fmla="*/ 147257 h 147256"/>
                  <a:gd name="connsiteX1" fmla="*/ 3334 w 31909"/>
                  <a:gd name="connsiteY1" fmla="*/ 146304 h 147256"/>
                  <a:gd name="connsiteX2" fmla="*/ 1048 w 31909"/>
                  <a:gd name="connsiteY2" fmla="*/ 137160 h 147256"/>
                  <a:gd name="connsiteX3" fmla="*/ 12288 w 31909"/>
                  <a:gd name="connsiteY3" fmla="*/ 112967 h 147256"/>
                  <a:gd name="connsiteX4" fmla="*/ 20765 w 31909"/>
                  <a:gd name="connsiteY4" fmla="*/ 108776 h 147256"/>
                  <a:gd name="connsiteX5" fmla="*/ 24956 w 31909"/>
                  <a:gd name="connsiteY5" fmla="*/ 117253 h 147256"/>
                  <a:gd name="connsiteX6" fmla="*/ 12573 w 31909"/>
                  <a:gd name="connsiteY6" fmla="*/ 144018 h 147256"/>
                  <a:gd name="connsiteX7" fmla="*/ 6858 w 31909"/>
                  <a:gd name="connsiteY7" fmla="*/ 147257 h 147256"/>
                  <a:gd name="connsiteX8" fmla="*/ 24575 w 31909"/>
                  <a:gd name="connsiteY8" fmla="*/ 94393 h 147256"/>
                  <a:gd name="connsiteX9" fmla="*/ 23813 w 31909"/>
                  <a:gd name="connsiteY9" fmla="*/ 94393 h 147256"/>
                  <a:gd name="connsiteX10" fmla="*/ 17907 w 31909"/>
                  <a:gd name="connsiteY10" fmla="*/ 87059 h 147256"/>
                  <a:gd name="connsiteX11" fmla="*/ 18574 w 31909"/>
                  <a:gd name="connsiteY11" fmla="*/ 73819 h 147256"/>
                  <a:gd name="connsiteX12" fmla="*/ 17907 w 31909"/>
                  <a:gd name="connsiteY12" fmla="*/ 60389 h 147256"/>
                  <a:gd name="connsiteX13" fmla="*/ 23813 w 31909"/>
                  <a:gd name="connsiteY13" fmla="*/ 53055 h 147256"/>
                  <a:gd name="connsiteX14" fmla="*/ 31147 w 31909"/>
                  <a:gd name="connsiteY14" fmla="*/ 58960 h 147256"/>
                  <a:gd name="connsiteX15" fmla="*/ 31909 w 31909"/>
                  <a:gd name="connsiteY15" fmla="*/ 73819 h 147256"/>
                  <a:gd name="connsiteX16" fmla="*/ 31147 w 31909"/>
                  <a:gd name="connsiteY16" fmla="*/ 88488 h 147256"/>
                  <a:gd name="connsiteX17" fmla="*/ 24575 w 31909"/>
                  <a:gd name="connsiteY17" fmla="*/ 94488 h 147256"/>
                  <a:gd name="connsiteX18" fmla="*/ 18479 w 31909"/>
                  <a:gd name="connsiteY18" fmla="*/ 38862 h 147256"/>
                  <a:gd name="connsiteX19" fmla="*/ 12192 w 31909"/>
                  <a:gd name="connsiteY19" fmla="*/ 34290 h 147256"/>
                  <a:gd name="connsiteX20" fmla="*/ 953 w 31909"/>
                  <a:gd name="connsiteY20" fmla="*/ 10097 h 147256"/>
                  <a:gd name="connsiteX21" fmla="*/ 3239 w 31909"/>
                  <a:gd name="connsiteY21" fmla="*/ 953 h 147256"/>
                  <a:gd name="connsiteX22" fmla="*/ 12383 w 31909"/>
                  <a:gd name="connsiteY22" fmla="*/ 3239 h 147256"/>
                  <a:gd name="connsiteX23" fmla="*/ 24861 w 31909"/>
                  <a:gd name="connsiteY23" fmla="*/ 30004 h 147256"/>
                  <a:gd name="connsiteX24" fmla="*/ 20670 w 31909"/>
                  <a:gd name="connsiteY24" fmla="*/ 38481 h 147256"/>
                  <a:gd name="connsiteX25" fmla="*/ 18574 w 31909"/>
                  <a:gd name="connsiteY25" fmla="*/ 38862 h 14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909" h="147256">
                    <a:moveTo>
                      <a:pt x="6763" y="147257"/>
                    </a:moveTo>
                    <a:cubicBezTo>
                      <a:pt x="5620" y="147257"/>
                      <a:pt x="4382" y="146971"/>
                      <a:pt x="3334" y="146304"/>
                    </a:cubicBezTo>
                    <a:cubicBezTo>
                      <a:pt x="191" y="144399"/>
                      <a:pt x="-857" y="140304"/>
                      <a:pt x="1048" y="137160"/>
                    </a:cubicBezTo>
                    <a:cubicBezTo>
                      <a:pt x="5620" y="129540"/>
                      <a:pt x="9430" y="121349"/>
                      <a:pt x="12288" y="112967"/>
                    </a:cubicBezTo>
                    <a:cubicBezTo>
                      <a:pt x="13431" y="109443"/>
                      <a:pt x="17241" y="107633"/>
                      <a:pt x="20765" y="108776"/>
                    </a:cubicBezTo>
                    <a:cubicBezTo>
                      <a:pt x="24289" y="109919"/>
                      <a:pt x="26099" y="113729"/>
                      <a:pt x="24956" y="117253"/>
                    </a:cubicBezTo>
                    <a:cubicBezTo>
                      <a:pt x="21813" y="126588"/>
                      <a:pt x="17622" y="135541"/>
                      <a:pt x="12573" y="144018"/>
                    </a:cubicBezTo>
                    <a:cubicBezTo>
                      <a:pt x="11335" y="146114"/>
                      <a:pt x="9144" y="147257"/>
                      <a:pt x="6858" y="147257"/>
                    </a:cubicBezTo>
                    <a:close/>
                    <a:moveTo>
                      <a:pt x="24575" y="94393"/>
                    </a:moveTo>
                    <a:cubicBezTo>
                      <a:pt x="24575" y="94393"/>
                      <a:pt x="24099" y="94393"/>
                      <a:pt x="23813" y="94393"/>
                    </a:cubicBezTo>
                    <a:cubicBezTo>
                      <a:pt x="20193" y="94012"/>
                      <a:pt x="17526" y="90678"/>
                      <a:pt x="17907" y="87059"/>
                    </a:cubicBezTo>
                    <a:cubicBezTo>
                      <a:pt x="18384" y="82677"/>
                      <a:pt x="18574" y="78201"/>
                      <a:pt x="18574" y="73819"/>
                    </a:cubicBezTo>
                    <a:cubicBezTo>
                      <a:pt x="18574" y="69342"/>
                      <a:pt x="18384" y="64866"/>
                      <a:pt x="17907" y="60389"/>
                    </a:cubicBezTo>
                    <a:cubicBezTo>
                      <a:pt x="17526" y="56769"/>
                      <a:pt x="20193" y="53436"/>
                      <a:pt x="23813" y="53055"/>
                    </a:cubicBezTo>
                    <a:cubicBezTo>
                      <a:pt x="27432" y="52674"/>
                      <a:pt x="30766" y="55341"/>
                      <a:pt x="31147" y="58960"/>
                    </a:cubicBezTo>
                    <a:cubicBezTo>
                      <a:pt x="31719" y="63818"/>
                      <a:pt x="31909" y="68866"/>
                      <a:pt x="31909" y="73819"/>
                    </a:cubicBezTo>
                    <a:cubicBezTo>
                      <a:pt x="31909" y="78677"/>
                      <a:pt x="31623" y="83630"/>
                      <a:pt x="31147" y="88488"/>
                    </a:cubicBezTo>
                    <a:cubicBezTo>
                      <a:pt x="30766" y="91917"/>
                      <a:pt x="27909" y="94488"/>
                      <a:pt x="24575" y="94488"/>
                    </a:cubicBezTo>
                    <a:close/>
                    <a:moveTo>
                      <a:pt x="18479" y="38862"/>
                    </a:moveTo>
                    <a:cubicBezTo>
                      <a:pt x="15717" y="38862"/>
                      <a:pt x="13145" y="37148"/>
                      <a:pt x="12192" y="34290"/>
                    </a:cubicBezTo>
                    <a:cubicBezTo>
                      <a:pt x="9335" y="25908"/>
                      <a:pt x="5620" y="17717"/>
                      <a:pt x="953" y="10097"/>
                    </a:cubicBezTo>
                    <a:cubicBezTo>
                      <a:pt x="-952" y="6954"/>
                      <a:pt x="96" y="2858"/>
                      <a:pt x="3239" y="953"/>
                    </a:cubicBezTo>
                    <a:cubicBezTo>
                      <a:pt x="6382" y="-952"/>
                      <a:pt x="10478" y="96"/>
                      <a:pt x="12383" y="3239"/>
                    </a:cubicBezTo>
                    <a:cubicBezTo>
                      <a:pt x="17526" y="11716"/>
                      <a:pt x="21717" y="20670"/>
                      <a:pt x="24861" y="30004"/>
                    </a:cubicBezTo>
                    <a:cubicBezTo>
                      <a:pt x="26004" y="33528"/>
                      <a:pt x="24194" y="37243"/>
                      <a:pt x="20670" y="38481"/>
                    </a:cubicBezTo>
                    <a:cubicBezTo>
                      <a:pt x="20003" y="38767"/>
                      <a:pt x="19241" y="38862"/>
                      <a:pt x="18574" y="38862"/>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7" name="Freeform: Shape 76">
                <a:extLst>
                  <a:ext uri="{FF2B5EF4-FFF2-40B4-BE49-F238E27FC236}">
                    <a16:creationId xmlns:a16="http://schemas.microsoft.com/office/drawing/2014/main" id="{37418EE7-C130-C56A-D7D9-0D00F7B5FBE0}"/>
                  </a:ext>
                </a:extLst>
              </p:cNvPr>
              <p:cNvSpPr/>
              <p:nvPr/>
            </p:nvSpPr>
            <p:spPr>
              <a:xfrm>
                <a:off x="11434342" y="3481122"/>
                <a:ext cx="24497" cy="23791"/>
              </a:xfrm>
              <a:custGeom>
                <a:avLst/>
                <a:gdLst>
                  <a:gd name="connsiteX0" fmla="*/ 6707 w 24497"/>
                  <a:gd name="connsiteY0" fmla="*/ 23791 h 23791"/>
                  <a:gd name="connsiteX1" fmla="*/ 1563 w 24497"/>
                  <a:gd name="connsiteY1" fmla="*/ 21410 h 23791"/>
                  <a:gd name="connsiteX2" fmla="*/ 2421 w 24497"/>
                  <a:gd name="connsiteY2" fmla="*/ 11980 h 23791"/>
                  <a:gd name="connsiteX3" fmla="*/ 12993 w 24497"/>
                  <a:gd name="connsiteY3" fmla="*/ 2074 h 23791"/>
                  <a:gd name="connsiteX4" fmla="*/ 22423 w 24497"/>
                  <a:gd name="connsiteY4" fmla="*/ 1789 h 23791"/>
                  <a:gd name="connsiteX5" fmla="*/ 22709 w 24497"/>
                  <a:gd name="connsiteY5" fmla="*/ 11218 h 23791"/>
                  <a:gd name="connsiteX6" fmla="*/ 10993 w 24497"/>
                  <a:gd name="connsiteY6" fmla="*/ 22172 h 23791"/>
                  <a:gd name="connsiteX7" fmla="*/ 6707 w 24497"/>
                  <a:gd name="connsiteY7" fmla="*/ 23696 h 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97" h="23791">
                    <a:moveTo>
                      <a:pt x="6707" y="23791"/>
                    </a:moveTo>
                    <a:cubicBezTo>
                      <a:pt x="4802" y="23791"/>
                      <a:pt x="2897" y="22934"/>
                      <a:pt x="1563" y="21410"/>
                    </a:cubicBezTo>
                    <a:cubicBezTo>
                      <a:pt x="-818" y="18553"/>
                      <a:pt x="-437" y="14362"/>
                      <a:pt x="2421" y="11980"/>
                    </a:cubicBezTo>
                    <a:cubicBezTo>
                      <a:pt x="6135" y="8932"/>
                      <a:pt x="9660" y="5599"/>
                      <a:pt x="12993" y="2074"/>
                    </a:cubicBezTo>
                    <a:cubicBezTo>
                      <a:pt x="15565" y="-593"/>
                      <a:pt x="19756" y="-688"/>
                      <a:pt x="22423" y="1789"/>
                    </a:cubicBezTo>
                    <a:cubicBezTo>
                      <a:pt x="25090" y="4360"/>
                      <a:pt x="25185" y="8551"/>
                      <a:pt x="22709" y="11218"/>
                    </a:cubicBezTo>
                    <a:cubicBezTo>
                      <a:pt x="19089" y="15028"/>
                      <a:pt x="15089" y="18743"/>
                      <a:pt x="10993" y="22172"/>
                    </a:cubicBezTo>
                    <a:cubicBezTo>
                      <a:pt x="9755" y="23220"/>
                      <a:pt x="8231" y="23696"/>
                      <a:pt x="6707" y="23696"/>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grpSp>
        <p:grpSp>
          <p:nvGrpSpPr>
            <p:cNvPr id="17" name="Graphic 16">
              <a:extLst>
                <a:ext uri="{FF2B5EF4-FFF2-40B4-BE49-F238E27FC236}">
                  <a16:creationId xmlns:a16="http://schemas.microsoft.com/office/drawing/2014/main" id="{8B51899C-7D51-0D30-D4E2-D1A515D98C3C}"/>
                </a:ext>
              </a:extLst>
            </p:cNvPr>
            <p:cNvGrpSpPr/>
            <p:nvPr/>
          </p:nvGrpSpPr>
          <p:grpSpPr>
            <a:xfrm>
              <a:off x="11485681" y="3230364"/>
              <a:ext cx="89098" cy="336271"/>
              <a:chOff x="11485681" y="3230364"/>
              <a:chExt cx="89098" cy="336271"/>
            </a:xfrm>
            <a:grpFill/>
          </p:grpSpPr>
          <p:sp>
            <p:nvSpPr>
              <p:cNvPr id="22" name="Freeform: Shape 71">
                <a:extLst>
                  <a:ext uri="{FF2B5EF4-FFF2-40B4-BE49-F238E27FC236}">
                    <a16:creationId xmlns:a16="http://schemas.microsoft.com/office/drawing/2014/main" id="{04A4B500-1F29-29DE-1A17-F6002B5A47DC}"/>
                  </a:ext>
                </a:extLst>
              </p:cNvPr>
              <p:cNvSpPr/>
              <p:nvPr/>
            </p:nvSpPr>
            <p:spPr>
              <a:xfrm>
                <a:off x="11485681" y="3230364"/>
                <a:ext cx="24770" cy="23566"/>
              </a:xfrm>
              <a:custGeom>
                <a:avLst/>
                <a:gdLst>
                  <a:gd name="connsiteX0" fmla="*/ 18042 w 24770"/>
                  <a:gd name="connsiteY0" fmla="*/ 23566 h 23566"/>
                  <a:gd name="connsiteX1" fmla="*/ 13374 w 24770"/>
                  <a:gd name="connsiteY1" fmla="*/ 21661 h 23566"/>
                  <a:gd name="connsiteX2" fmla="*/ 2421 w 24770"/>
                  <a:gd name="connsiteY2" fmla="*/ 11850 h 23566"/>
                  <a:gd name="connsiteX3" fmla="*/ 1563 w 24770"/>
                  <a:gd name="connsiteY3" fmla="*/ 2421 h 23566"/>
                  <a:gd name="connsiteX4" fmla="*/ 10993 w 24770"/>
                  <a:gd name="connsiteY4" fmla="*/ 1563 h 23566"/>
                  <a:gd name="connsiteX5" fmla="*/ 22709 w 24770"/>
                  <a:gd name="connsiteY5" fmla="*/ 12041 h 23566"/>
                  <a:gd name="connsiteX6" fmla="*/ 22899 w 24770"/>
                  <a:gd name="connsiteY6" fmla="*/ 21471 h 23566"/>
                  <a:gd name="connsiteX7" fmla="*/ 18137 w 24770"/>
                  <a:gd name="connsiteY7" fmla="*/ 23471 h 2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70" h="23566">
                    <a:moveTo>
                      <a:pt x="18042" y="23566"/>
                    </a:moveTo>
                    <a:cubicBezTo>
                      <a:pt x="16422" y="23566"/>
                      <a:pt x="14708" y="22899"/>
                      <a:pt x="13374" y="21661"/>
                    </a:cubicBezTo>
                    <a:cubicBezTo>
                      <a:pt x="9850" y="18232"/>
                      <a:pt x="6135" y="14994"/>
                      <a:pt x="2421" y="11850"/>
                    </a:cubicBezTo>
                    <a:cubicBezTo>
                      <a:pt x="-437" y="9469"/>
                      <a:pt x="-818" y="5278"/>
                      <a:pt x="1563" y="2421"/>
                    </a:cubicBezTo>
                    <a:cubicBezTo>
                      <a:pt x="3945" y="-437"/>
                      <a:pt x="8136" y="-818"/>
                      <a:pt x="10993" y="1563"/>
                    </a:cubicBezTo>
                    <a:cubicBezTo>
                      <a:pt x="14994" y="4897"/>
                      <a:pt x="18899" y="8421"/>
                      <a:pt x="22709" y="12041"/>
                    </a:cubicBezTo>
                    <a:cubicBezTo>
                      <a:pt x="25376" y="14613"/>
                      <a:pt x="25471" y="18804"/>
                      <a:pt x="22899" y="21471"/>
                    </a:cubicBezTo>
                    <a:cubicBezTo>
                      <a:pt x="21566" y="22804"/>
                      <a:pt x="19851" y="23471"/>
                      <a:pt x="18137" y="23471"/>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3" name="Freeform: Shape 72">
                <a:extLst>
                  <a:ext uri="{FF2B5EF4-FFF2-40B4-BE49-F238E27FC236}">
                    <a16:creationId xmlns:a16="http://schemas.microsoft.com/office/drawing/2014/main" id="{19EBD442-624D-7D4D-4BB7-86B950BB7071}"/>
                  </a:ext>
                </a:extLst>
              </p:cNvPr>
              <p:cNvSpPr/>
              <p:nvPr/>
            </p:nvSpPr>
            <p:spPr>
              <a:xfrm>
                <a:off x="11517552" y="3263283"/>
                <a:ext cx="57227" cy="270206"/>
              </a:xfrm>
              <a:custGeom>
                <a:avLst/>
                <a:gdLst>
                  <a:gd name="connsiteX0" fmla="*/ 6745 w 57227"/>
                  <a:gd name="connsiteY0" fmla="*/ 270206 h 270206"/>
                  <a:gd name="connsiteX1" fmla="*/ 2649 w 57227"/>
                  <a:gd name="connsiteY1" fmla="*/ 268777 h 270206"/>
                  <a:gd name="connsiteX2" fmla="*/ 1411 w 57227"/>
                  <a:gd name="connsiteY2" fmla="*/ 259443 h 270206"/>
                  <a:gd name="connsiteX3" fmla="*/ 17794 w 57227"/>
                  <a:gd name="connsiteY3" fmla="*/ 234678 h 270206"/>
                  <a:gd name="connsiteX4" fmla="*/ 26842 w 57227"/>
                  <a:gd name="connsiteY4" fmla="*/ 232106 h 270206"/>
                  <a:gd name="connsiteX5" fmla="*/ 29414 w 57227"/>
                  <a:gd name="connsiteY5" fmla="*/ 241155 h 270206"/>
                  <a:gd name="connsiteX6" fmla="*/ 11983 w 57227"/>
                  <a:gd name="connsiteY6" fmla="*/ 267539 h 270206"/>
                  <a:gd name="connsiteX7" fmla="*/ 6745 w 57227"/>
                  <a:gd name="connsiteY7" fmla="*/ 270111 h 270206"/>
                  <a:gd name="connsiteX8" fmla="*/ 36748 w 57227"/>
                  <a:gd name="connsiteY8" fmla="*/ 216866 h 270206"/>
                  <a:gd name="connsiteX9" fmla="*/ 34367 w 57227"/>
                  <a:gd name="connsiteY9" fmla="*/ 216390 h 270206"/>
                  <a:gd name="connsiteX10" fmla="*/ 30557 w 57227"/>
                  <a:gd name="connsiteY10" fmla="*/ 207817 h 270206"/>
                  <a:gd name="connsiteX11" fmla="*/ 39130 w 57227"/>
                  <a:gd name="connsiteY11" fmla="*/ 179338 h 270206"/>
                  <a:gd name="connsiteX12" fmla="*/ 47035 w 57227"/>
                  <a:gd name="connsiteY12" fmla="*/ 174289 h 270206"/>
                  <a:gd name="connsiteX13" fmla="*/ 52084 w 57227"/>
                  <a:gd name="connsiteY13" fmla="*/ 182195 h 270206"/>
                  <a:gd name="connsiteX14" fmla="*/ 42940 w 57227"/>
                  <a:gd name="connsiteY14" fmla="*/ 212485 h 270206"/>
                  <a:gd name="connsiteX15" fmla="*/ 36748 w 57227"/>
                  <a:gd name="connsiteY15" fmla="*/ 216771 h 270206"/>
                  <a:gd name="connsiteX16" fmla="*/ 49988 w 57227"/>
                  <a:gd name="connsiteY16" fmla="*/ 157144 h 270206"/>
                  <a:gd name="connsiteX17" fmla="*/ 49512 w 57227"/>
                  <a:gd name="connsiteY17" fmla="*/ 157144 h 270206"/>
                  <a:gd name="connsiteX18" fmla="*/ 43321 w 57227"/>
                  <a:gd name="connsiteY18" fmla="*/ 150001 h 270206"/>
                  <a:gd name="connsiteX19" fmla="*/ 43892 w 57227"/>
                  <a:gd name="connsiteY19" fmla="*/ 135237 h 270206"/>
                  <a:gd name="connsiteX20" fmla="*/ 43321 w 57227"/>
                  <a:gd name="connsiteY20" fmla="*/ 120283 h 270206"/>
                  <a:gd name="connsiteX21" fmla="*/ 49512 w 57227"/>
                  <a:gd name="connsiteY21" fmla="*/ 113139 h 270206"/>
                  <a:gd name="connsiteX22" fmla="*/ 56656 w 57227"/>
                  <a:gd name="connsiteY22" fmla="*/ 119330 h 270206"/>
                  <a:gd name="connsiteX23" fmla="*/ 57227 w 57227"/>
                  <a:gd name="connsiteY23" fmla="*/ 135237 h 270206"/>
                  <a:gd name="connsiteX24" fmla="*/ 56656 w 57227"/>
                  <a:gd name="connsiteY24" fmla="*/ 150953 h 270206"/>
                  <a:gd name="connsiteX25" fmla="*/ 49988 w 57227"/>
                  <a:gd name="connsiteY25" fmla="*/ 157144 h 270206"/>
                  <a:gd name="connsiteX26" fmla="*/ 45511 w 57227"/>
                  <a:gd name="connsiteY26" fmla="*/ 96089 h 270206"/>
                  <a:gd name="connsiteX27" fmla="*/ 39034 w 57227"/>
                  <a:gd name="connsiteY27" fmla="*/ 90850 h 270206"/>
                  <a:gd name="connsiteX28" fmla="*/ 30462 w 57227"/>
                  <a:gd name="connsiteY28" fmla="*/ 62466 h 270206"/>
                  <a:gd name="connsiteX29" fmla="*/ 34272 w 57227"/>
                  <a:gd name="connsiteY29" fmla="*/ 53893 h 270206"/>
                  <a:gd name="connsiteX30" fmla="*/ 42844 w 57227"/>
                  <a:gd name="connsiteY30" fmla="*/ 57703 h 270206"/>
                  <a:gd name="connsiteX31" fmla="*/ 51988 w 57227"/>
                  <a:gd name="connsiteY31" fmla="*/ 87993 h 270206"/>
                  <a:gd name="connsiteX32" fmla="*/ 46940 w 57227"/>
                  <a:gd name="connsiteY32" fmla="*/ 95994 h 270206"/>
                  <a:gd name="connsiteX33" fmla="*/ 45511 w 57227"/>
                  <a:gd name="connsiteY33" fmla="*/ 96184 h 270206"/>
                  <a:gd name="connsiteX34" fmla="*/ 23604 w 57227"/>
                  <a:gd name="connsiteY34" fmla="*/ 38939 h 270206"/>
                  <a:gd name="connsiteX35" fmla="*/ 17794 w 57227"/>
                  <a:gd name="connsiteY35" fmla="*/ 35510 h 270206"/>
                  <a:gd name="connsiteX36" fmla="*/ 1411 w 57227"/>
                  <a:gd name="connsiteY36" fmla="*/ 10745 h 270206"/>
                  <a:gd name="connsiteX37" fmla="*/ 2554 w 57227"/>
                  <a:gd name="connsiteY37" fmla="*/ 1411 h 270206"/>
                  <a:gd name="connsiteX38" fmla="*/ 11888 w 57227"/>
                  <a:gd name="connsiteY38" fmla="*/ 2554 h 270206"/>
                  <a:gd name="connsiteX39" fmla="*/ 29414 w 57227"/>
                  <a:gd name="connsiteY39" fmla="*/ 28938 h 270206"/>
                  <a:gd name="connsiteX40" fmla="*/ 26842 w 57227"/>
                  <a:gd name="connsiteY40" fmla="*/ 37987 h 270206"/>
                  <a:gd name="connsiteX41" fmla="*/ 23604 w 57227"/>
                  <a:gd name="connsiteY41" fmla="*/ 38844 h 2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227" h="270206">
                    <a:moveTo>
                      <a:pt x="6745" y="270206"/>
                    </a:moveTo>
                    <a:cubicBezTo>
                      <a:pt x="5316" y="270206"/>
                      <a:pt x="3887" y="269730"/>
                      <a:pt x="2649" y="268777"/>
                    </a:cubicBezTo>
                    <a:cubicBezTo>
                      <a:pt x="-304" y="266491"/>
                      <a:pt x="-780" y="262300"/>
                      <a:pt x="1411" y="259443"/>
                    </a:cubicBezTo>
                    <a:cubicBezTo>
                      <a:pt x="7411" y="251632"/>
                      <a:pt x="12936" y="243346"/>
                      <a:pt x="17794" y="234678"/>
                    </a:cubicBezTo>
                    <a:cubicBezTo>
                      <a:pt x="19603" y="231439"/>
                      <a:pt x="23699" y="230296"/>
                      <a:pt x="26842" y="232106"/>
                    </a:cubicBezTo>
                    <a:cubicBezTo>
                      <a:pt x="30081" y="233916"/>
                      <a:pt x="31224" y="238012"/>
                      <a:pt x="29414" y="241155"/>
                    </a:cubicBezTo>
                    <a:cubicBezTo>
                      <a:pt x="24271" y="250299"/>
                      <a:pt x="18365" y="259252"/>
                      <a:pt x="11983" y="267539"/>
                    </a:cubicBezTo>
                    <a:cubicBezTo>
                      <a:pt x="10650" y="269254"/>
                      <a:pt x="8650" y="270111"/>
                      <a:pt x="6745" y="270111"/>
                    </a:cubicBezTo>
                    <a:close/>
                    <a:moveTo>
                      <a:pt x="36748" y="216866"/>
                    </a:moveTo>
                    <a:cubicBezTo>
                      <a:pt x="35986" y="216866"/>
                      <a:pt x="35129" y="216771"/>
                      <a:pt x="34367" y="216390"/>
                    </a:cubicBezTo>
                    <a:cubicBezTo>
                      <a:pt x="30938" y="215056"/>
                      <a:pt x="29224" y="211246"/>
                      <a:pt x="30557" y="207817"/>
                    </a:cubicBezTo>
                    <a:cubicBezTo>
                      <a:pt x="34081" y="198578"/>
                      <a:pt x="36939" y="189053"/>
                      <a:pt x="39130" y="179338"/>
                    </a:cubicBezTo>
                    <a:cubicBezTo>
                      <a:pt x="39892" y="175718"/>
                      <a:pt x="43416" y="173527"/>
                      <a:pt x="47035" y="174289"/>
                    </a:cubicBezTo>
                    <a:cubicBezTo>
                      <a:pt x="50655" y="175051"/>
                      <a:pt x="52941" y="178671"/>
                      <a:pt x="52084" y="182195"/>
                    </a:cubicBezTo>
                    <a:cubicBezTo>
                      <a:pt x="49798" y="192482"/>
                      <a:pt x="46750" y="202674"/>
                      <a:pt x="42940" y="212485"/>
                    </a:cubicBezTo>
                    <a:cubicBezTo>
                      <a:pt x="41892" y="215152"/>
                      <a:pt x="39415" y="216771"/>
                      <a:pt x="36748" y="216771"/>
                    </a:cubicBezTo>
                    <a:close/>
                    <a:moveTo>
                      <a:pt x="49988" y="157144"/>
                    </a:moveTo>
                    <a:cubicBezTo>
                      <a:pt x="49988" y="157144"/>
                      <a:pt x="49702" y="157144"/>
                      <a:pt x="49512" y="157144"/>
                    </a:cubicBezTo>
                    <a:cubicBezTo>
                      <a:pt x="45797" y="156859"/>
                      <a:pt x="43035" y="153715"/>
                      <a:pt x="43321" y="150001"/>
                    </a:cubicBezTo>
                    <a:cubicBezTo>
                      <a:pt x="43702" y="145143"/>
                      <a:pt x="43892" y="140190"/>
                      <a:pt x="43892" y="135237"/>
                    </a:cubicBezTo>
                    <a:cubicBezTo>
                      <a:pt x="43892" y="130284"/>
                      <a:pt x="43702" y="125236"/>
                      <a:pt x="43321" y="120283"/>
                    </a:cubicBezTo>
                    <a:cubicBezTo>
                      <a:pt x="43035" y="116568"/>
                      <a:pt x="45797" y="113425"/>
                      <a:pt x="49512" y="113139"/>
                    </a:cubicBezTo>
                    <a:cubicBezTo>
                      <a:pt x="53227" y="112948"/>
                      <a:pt x="56370" y="115615"/>
                      <a:pt x="56656" y="119330"/>
                    </a:cubicBezTo>
                    <a:cubicBezTo>
                      <a:pt x="57037" y="124569"/>
                      <a:pt x="57227" y="129903"/>
                      <a:pt x="57227" y="135237"/>
                    </a:cubicBezTo>
                    <a:cubicBezTo>
                      <a:pt x="57227" y="140571"/>
                      <a:pt x="57037" y="145714"/>
                      <a:pt x="56656" y="150953"/>
                    </a:cubicBezTo>
                    <a:cubicBezTo>
                      <a:pt x="56370" y="154477"/>
                      <a:pt x="53512" y="157144"/>
                      <a:pt x="49988" y="157144"/>
                    </a:cubicBezTo>
                    <a:close/>
                    <a:moveTo>
                      <a:pt x="45511" y="96089"/>
                    </a:moveTo>
                    <a:cubicBezTo>
                      <a:pt x="42463" y="96089"/>
                      <a:pt x="39701" y="93994"/>
                      <a:pt x="39034" y="90850"/>
                    </a:cubicBezTo>
                    <a:cubicBezTo>
                      <a:pt x="36844" y="81230"/>
                      <a:pt x="33986" y="71610"/>
                      <a:pt x="30462" y="62466"/>
                    </a:cubicBezTo>
                    <a:cubicBezTo>
                      <a:pt x="29128" y="59037"/>
                      <a:pt x="30843" y="55132"/>
                      <a:pt x="34272" y="53893"/>
                    </a:cubicBezTo>
                    <a:cubicBezTo>
                      <a:pt x="37701" y="52560"/>
                      <a:pt x="41606" y="54274"/>
                      <a:pt x="42844" y="57703"/>
                    </a:cubicBezTo>
                    <a:cubicBezTo>
                      <a:pt x="46654" y="67514"/>
                      <a:pt x="49702" y="77706"/>
                      <a:pt x="51988" y="87993"/>
                    </a:cubicBezTo>
                    <a:cubicBezTo>
                      <a:pt x="52750" y="91612"/>
                      <a:pt x="50560" y="95137"/>
                      <a:pt x="46940" y="95994"/>
                    </a:cubicBezTo>
                    <a:cubicBezTo>
                      <a:pt x="46464" y="96089"/>
                      <a:pt x="45988" y="96184"/>
                      <a:pt x="45511" y="96184"/>
                    </a:cubicBezTo>
                    <a:close/>
                    <a:moveTo>
                      <a:pt x="23604" y="38939"/>
                    </a:moveTo>
                    <a:cubicBezTo>
                      <a:pt x="21318" y="38939"/>
                      <a:pt x="19032" y="37701"/>
                      <a:pt x="17794" y="35510"/>
                    </a:cubicBezTo>
                    <a:cubicBezTo>
                      <a:pt x="12936" y="26938"/>
                      <a:pt x="7411" y="18556"/>
                      <a:pt x="1411" y="10745"/>
                    </a:cubicBezTo>
                    <a:cubicBezTo>
                      <a:pt x="-875" y="7792"/>
                      <a:pt x="-304" y="3601"/>
                      <a:pt x="2554" y="1411"/>
                    </a:cubicBezTo>
                    <a:cubicBezTo>
                      <a:pt x="5506" y="-875"/>
                      <a:pt x="9697" y="-304"/>
                      <a:pt x="11888" y="2554"/>
                    </a:cubicBezTo>
                    <a:cubicBezTo>
                      <a:pt x="18365" y="10936"/>
                      <a:pt x="24175" y="19794"/>
                      <a:pt x="29414" y="28938"/>
                    </a:cubicBezTo>
                    <a:cubicBezTo>
                      <a:pt x="31224" y="32176"/>
                      <a:pt x="30081" y="36177"/>
                      <a:pt x="26842" y="37987"/>
                    </a:cubicBezTo>
                    <a:cubicBezTo>
                      <a:pt x="25795" y="38558"/>
                      <a:pt x="24652" y="38844"/>
                      <a:pt x="23604" y="38844"/>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4" name="Freeform: Shape 73">
                <a:extLst>
                  <a:ext uri="{FF2B5EF4-FFF2-40B4-BE49-F238E27FC236}">
                    <a16:creationId xmlns:a16="http://schemas.microsoft.com/office/drawing/2014/main" id="{D0A4C409-E444-191C-8280-7F0F9AA19BF2}"/>
                  </a:ext>
                </a:extLst>
              </p:cNvPr>
              <p:cNvSpPr/>
              <p:nvPr/>
            </p:nvSpPr>
            <p:spPr>
              <a:xfrm>
                <a:off x="11485681" y="3543143"/>
                <a:ext cx="24674" cy="23492"/>
              </a:xfrm>
              <a:custGeom>
                <a:avLst/>
                <a:gdLst>
                  <a:gd name="connsiteX0" fmla="*/ 6707 w 24674"/>
                  <a:gd name="connsiteY0" fmla="*/ 23493 h 23492"/>
                  <a:gd name="connsiteX1" fmla="*/ 1563 w 24674"/>
                  <a:gd name="connsiteY1" fmla="*/ 21111 h 23492"/>
                  <a:gd name="connsiteX2" fmla="*/ 2421 w 24674"/>
                  <a:gd name="connsiteY2" fmla="*/ 11681 h 23492"/>
                  <a:gd name="connsiteX3" fmla="*/ 13374 w 24674"/>
                  <a:gd name="connsiteY3" fmla="*/ 1871 h 23492"/>
                  <a:gd name="connsiteX4" fmla="*/ 22804 w 24674"/>
                  <a:gd name="connsiteY4" fmla="*/ 2061 h 23492"/>
                  <a:gd name="connsiteX5" fmla="*/ 22614 w 24674"/>
                  <a:gd name="connsiteY5" fmla="*/ 11491 h 23492"/>
                  <a:gd name="connsiteX6" fmla="*/ 10898 w 24674"/>
                  <a:gd name="connsiteY6" fmla="*/ 21969 h 23492"/>
                  <a:gd name="connsiteX7" fmla="*/ 6612 w 24674"/>
                  <a:gd name="connsiteY7" fmla="*/ 23493 h 23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4" h="23492">
                    <a:moveTo>
                      <a:pt x="6707" y="23493"/>
                    </a:moveTo>
                    <a:cubicBezTo>
                      <a:pt x="4802" y="23493"/>
                      <a:pt x="2897" y="22635"/>
                      <a:pt x="1563" y="21111"/>
                    </a:cubicBezTo>
                    <a:cubicBezTo>
                      <a:pt x="-818" y="18254"/>
                      <a:pt x="-437" y="14063"/>
                      <a:pt x="2421" y="11681"/>
                    </a:cubicBezTo>
                    <a:cubicBezTo>
                      <a:pt x="6231" y="8538"/>
                      <a:pt x="9850" y="5204"/>
                      <a:pt x="13374" y="1871"/>
                    </a:cubicBezTo>
                    <a:cubicBezTo>
                      <a:pt x="16041" y="-701"/>
                      <a:pt x="20232" y="-606"/>
                      <a:pt x="22804" y="2061"/>
                    </a:cubicBezTo>
                    <a:cubicBezTo>
                      <a:pt x="25376" y="4728"/>
                      <a:pt x="25281" y="8919"/>
                      <a:pt x="22614" y="11491"/>
                    </a:cubicBezTo>
                    <a:cubicBezTo>
                      <a:pt x="18804" y="15110"/>
                      <a:pt x="14898" y="18635"/>
                      <a:pt x="10898" y="21969"/>
                    </a:cubicBezTo>
                    <a:cubicBezTo>
                      <a:pt x="9660" y="23016"/>
                      <a:pt x="8136" y="23493"/>
                      <a:pt x="6612" y="23493"/>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grpSp>
        <p:grpSp>
          <p:nvGrpSpPr>
            <p:cNvPr id="18" name="Graphic 16">
              <a:extLst>
                <a:ext uri="{FF2B5EF4-FFF2-40B4-BE49-F238E27FC236}">
                  <a16:creationId xmlns:a16="http://schemas.microsoft.com/office/drawing/2014/main" id="{144479AD-0EFC-BC0C-13B9-0962F1A05F05}"/>
                </a:ext>
              </a:extLst>
            </p:cNvPr>
            <p:cNvGrpSpPr/>
            <p:nvPr/>
          </p:nvGrpSpPr>
          <p:grpSpPr>
            <a:xfrm>
              <a:off x="11537021" y="3168547"/>
              <a:ext cx="118149" cy="459810"/>
              <a:chOff x="11537021" y="3168547"/>
              <a:chExt cx="118149" cy="459810"/>
            </a:xfrm>
            <a:grpFill/>
          </p:grpSpPr>
          <p:sp>
            <p:nvSpPr>
              <p:cNvPr id="19" name="Freeform: Shape 68">
                <a:extLst>
                  <a:ext uri="{FF2B5EF4-FFF2-40B4-BE49-F238E27FC236}">
                    <a16:creationId xmlns:a16="http://schemas.microsoft.com/office/drawing/2014/main" id="{B37ACE7C-EA11-05B5-71B4-865277A93146}"/>
                  </a:ext>
                </a:extLst>
              </p:cNvPr>
              <p:cNvSpPr/>
              <p:nvPr/>
            </p:nvSpPr>
            <p:spPr>
              <a:xfrm>
                <a:off x="11537021" y="3168547"/>
                <a:ext cx="24834" cy="23470"/>
              </a:xfrm>
              <a:custGeom>
                <a:avLst/>
                <a:gdLst>
                  <a:gd name="connsiteX0" fmla="*/ 18137 w 24834"/>
                  <a:gd name="connsiteY0" fmla="*/ 23471 h 23470"/>
                  <a:gd name="connsiteX1" fmla="*/ 13565 w 24834"/>
                  <a:gd name="connsiteY1" fmla="*/ 21661 h 23470"/>
                  <a:gd name="connsiteX2" fmla="*/ 2421 w 24834"/>
                  <a:gd name="connsiteY2" fmla="*/ 11850 h 23470"/>
                  <a:gd name="connsiteX3" fmla="*/ 1563 w 24834"/>
                  <a:gd name="connsiteY3" fmla="*/ 2421 h 23470"/>
                  <a:gd name="connsiteX4" fmla="*/ 10993 w 24834"/>
                  <a:gd name="connsiteY4" fmla="*/ 1563 h 23470"/>
                  <a:gd name="connsiteX5" fmla="*/ 22709 w 24834"/>
                  <a:gd name="connsiteY5" fmla="*/ 11850 h 23470"/>
                  <a:gd name="connsiteX6" fmla="*/ 23090 w 24834"/>
                  <a:gd name="connsiteY6" fmla="*/ 21280 h 23470"/>
                  <a:gd name="connsiteX7" fmla="*/ 18232 w 24834"/>
                  <a:gd name="connsiteY7" fmla="*/ 23376 h 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4" h="23470">
                    <a:moveTo>
                      <a:pt x="18137" y="23471"/>
                    </a:moveTo>
                    <a:cubicBezTo>
                      <a:pt x="16518" y="23471"/>
                      <a:pt x="14898" y="22899"/>
                      <a:pt x="13565" y="21661"/>
                    </a:cubicBezTo>
                    <a:cubicBezTo>
                      <a:pt x="9945" y="18327"/>
                      <a:pt x="6231" y="14994"/>
                      <a:pt x="2421" y="11850"/>
                    </a:cubicBezTo>
                    <a:cubicBezTo>
                      <a:pt x="-437" y="9469"/>
                      <a:pt x="-818" y="5278"/>
                      <a:pt x="1563" y="2421"/>
                    </a:cubicBezTo>
                    <a:cubicBezTo>
                      <a:pt x="3945" y="-437"/>
                      <a:pt x="8136" y="-818"/>
                      <a:pt x="10993" y="1563"/>
                    </a:cubicBezTo>
                    <a:cubicBezTo>
                      <a:pt x="14994" y="4897"/>
                      <a:pt x="18899" y="8326"/>
                      <a:pt x="22709" y="11850"/>
                    </a:cubicBezTo>
                    <a:cubicBezTo>
                      <a:pt x="25376" y="14327"/>
                      <a:pt x="25566" y="18613"/>
                      <a:pt x="23090" y="21280"/>
                    </a:cubicBezTo>
                    <a:cubicBezTo>
                      <a:pt x="21756" y="22709"/>
                      <a:pt x="19947" y="23376"/>
                      <a:pt x="18232" y="23376"/>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0" name="Freeform: Shape 69">
                <a:extLst>
                  <a:ext uri="{FF2B5EF4-FFF2-40B4-BE49-F238E27FC236}">
                    <a16:creationId xmlns:a16="http://schemas.microsoft.com/office/drawing/2014/main" id="{47809E87-2B13-31B3-F763-532C197C8ABE}"/>
                  </a:ext>
                </a:extLst>
              </p:cNvPr>
              <p:cNvSpPr/>
              <p:nvPr/>
            </p:nvSpPr>
            <p:spPr>
              <a:xfrm>
                <a:off x="11570691" y="3201645"/>
                <a:ext cx="84479" cy="393565"/>
              </a:xfrm>
              <a:custGeom>
                <a:avLst/>
                <a:gdLst>
                  <a:gd name="connsiteX0" fmla="*/ 6851 w 84479"/>
                  <a:gd name="connsiteY0" fmla="*/ 393566 h 393565"/>
                  <a:gd name="connsiteX1" fmla="*/ 2469 w 84479"/>
                  <a:gd name="connsiteY1" fmla="*/ 391946 h 393565"/>
                  <a:gd name="connsiteX2" fmla="*/ 1802 w 84479"/>
                  <a:gd name="connsiteY2" fmla="*/ 382517 h 393565"/>
                  <a:gd name="connsiteX3" fmla="*/ 20852 w 84479"/>
                  <a:gd name="connsiteY3" fmla="*/ 357847 h 393565"/>
                  <a:gd name="connsiteX4" fmla="*/ 30092 w 84479"/>
                  <a:gd name="connsiteY4" fmla="*/ 356132 h 393565"/>
                  <a:gd name="connsiteX5" fmla="*/ 31806 w 84479"/>
                  <a:gd name="connsiteY5" fmla="*/ 365372 h 393565"/>
                  <a:gd name="connsiteX6" fmla="*/ 11804 w 84479"/>
                  <a:gd name="connsiteY6" fmla="*/ 391184 h 393565"/>
                  <a:gd name="connsiteX7" fmla="*/ 6755 w 84479"/>
                  <a:gd name="connsiteY7" fmla="*/ 393470 h 393565"/>
                  <a:gd name="connsiteX8" fmla="*/ 43046 w 84479"/>
                  <a:gd name="connsiteY8" fmla="*/ 341178 h 393565"/>
                  <a:gd name="connsiteX9" fmla="*/ 39902 w 84479"/>
                  <a:gd name="connsiteY9" fmla="*/ 340416 h 393565"/>
                  <a:gd name="connsiteX10" fmla="*/ 37235 w 84479"/>
                  <a:gd name="connsiteY10" fmla="*/ 331367 h 393565"/>
                  <a:gd name="connsiteX11" fmla="*/ 50475 w 84479"/>
                  <a:gd name="connsiteY11" fmla="*/ 303173 h 393565"/>
                  <a:gd name="connsiteX12" fmla="*/ 59143 w 84479"/>
                  <a:gd name="connsiteY12" fmla="*/ 299459 h 393565"/>
                  <a:gd name="connsiteX13" fmla="*/ 62858 w 84479"/>
                  <a:gd name="connsiteY13" fmla="*/ 308126 h 393565"/>
                  <a:gd name="connsiteX14" fmla="*/ 48951 w 84479"/>
                  <a:gd name="connsiteY14" fmla="*/ 337654 h 393565"/>
                  <a:gd name="connsiteX15" fmla="*/ 43046 w 84479"/>
                  <a:gd name="connsiteY15" fmla="*/ 341178 h 393565"/>
                  <a:gd name="connsiteX16" fmla="*/ 66953 w 84479"/>
                  <a:gd name="connsiteY16" fmla="*/ 282123 h 393565"/>
                  <a:gd name="connsiteX17" fmla="*/ 65144 w 84479"/>
                  <a:gd name="connsiteY17" fmla="*/ 281837 h 393565"/>
                  <a:gd name="connsiteX18" fmla="*/ 60572 w 84479"/>
                  <a:gd name="connsiteY18" fmla="*/ 273646 h 393565"/>
                  <a:gd name="connsiteX19" fmla="*/ 67334 w 84479"/>
                  <a:gd name="connsiteY19" fmla="*/ 243261 h 393565"/>
                  <a:gd name="connsiteX20" fmla="*/ 74954 w 84479"/>
                  <a:gd name="connsiteY20" fmla="*/ 237737 h 393565"/>
                  <a:gd name="connsiteX21" fmla="*/ 80479 w 84479"/>
                  <a:gd name="connsiteY21" fmla="*/ 245357 h 393565"/>
                  <a:gd name="connsiteX22" fmla="*/ 73430 w 84479"/>
                  <a:gd name="connsiteY22" fmla="*/ 277170 h 393565"/>
                  <a:gd name="connsiteX23" fmla="*/ 67049 w 84479"/>
                  <a:gd name="connsiteY23" fmla="*/ 282028 h 393565"/>
                  <a:gd name="connsiteX24" fmla="*/ 77336 w 84479"/>
                  <a:gd name="connsiteY24" fmla="*/ 219258 h 393565"/>
                  <a:gd name="connsiteX25" fmla="*/ 76955 w 84479"/>
                  <a:gd name="connsiteY25" fmla="*/ 219258 h 393565"/>
                  <a:gd name="connsiteX26" fmla="*/ 70668 w 84479"/>
                  <a:gd name="connsiteY26" fmla="*/ 212210 h 393565"/>
                  <a:gd name="connsiteX27" fmla="*/ 71049 w 84479"/>
                  <a:gd name="connsiteY27" fmla="*/ 196779 h 393565"/>
                  <a:gd name="connsiteX28" fmla="*/ 70668 w 84479"/>
                  <a:gd name="connsiteY28" fmla="*/ 180968 h 393565"/>
                  <a:gd name="connsiteX29" fmla="*/ 76955 w 84479"/>
                  <a:gd name="connsiteY29" fmla="*/ 173919 h 393565"/>
                  <a:gd name="connsiteX30" fmla="*/ 84003 w 84479"/>
                  <a:gd name="connsiteY30" fmla="*/ 180206 h 393565"/>
                  <a:gd name="connsiteX31" fmla="*/ 84479 w 84479"/>
                  <a:gd name="connsiteY31" fmla="*/ 196684 h 393565"/>
                  <a:gd name="connsiteX32" fmla="*/ 84098 w 84479"/>
                  <a:gd name="connsiteY32" fmla="*/ 212781 h 393565"/>
                  <a:gd name="connsiteX33" fmla="*/ 77431 w 84479"/>
                  <a:gd name="connsiteY33" fmla="*/ 219068 h 393565"/>
                  <a:gd name="connsiteX34" fmla="*/ 73811 w 84479"/>
                  <a:gd name="connsiteY34" fmla="*/ 155726 h 393565"/>
                  <a:gd name="connsiteX35" fmla="*/ 67239 w 84479"/>
                  <a:gd name="connsiteY35" fmla="*/ 150107 h 393565"/>
                  <a:gd name="connsiteX36" fmla="*/ 60476 w 84479"/>
                  <a:gd name="connsiteY36" fmla="*/ 119722 h 393565"/>
                  <a:gd name="connsiteX37" fmla="*/ 65048 w 84479"/>
                  <a:gd name="connsiteY37" fmla="*/ 111530 h 393565"/>
                  <a:gd name="connsiteX38" fmla="*/ 73240 w 84479"/>
                  <a:gd name="connsiteY38" fmla="*/ 116102 h 393565"/>
                  <a:gd name="connsiteX39" fmla="*/ 80384 w 84479"/>
                  <a:gd name="connsiteY39" fmla="*/ 147916 h 393565"/>
                  <a:gd name="connsiteX40" fmla="*/ 74859 w 84479"/>
                  <a:gd name="connsiteY40" fmla="*/ 155536 h 393565"/>
                  <a:gd name="connsiteX41" fmla="*/ 73716 w 84479"/>
                  <a:gd name="connsiteY41" fmla="*/ 155536 h 393565"/>
                  <a:gd name="connsiteX42" fmla="*/ 56571 w 84479"/>
                  <a:gd name="connsiteY42" fmla="*/ 94481 h 393565"/>
                  <a:gd name="connsiteX43" fmla="*/ 50380 w 84479"/>
                  <a:gd name="connsiteY43" fmla="*/ 90290 h 393565"/>
                  <a:gd name="connsiteX44" fmla="*/ 37140 w 84479"/>
                  <a:gd name="connsiteY44" fmla="*/ 62096 h 393565"/>
                  <a:gd name="connsiteX45" fmla="*/ 39807 w 84479"/>
                  <a:gd name="connsiteY45" fmla="*/ 53047 h 393565"/>
                  <a:gd name="connsiteX46" fmla="*/ 48856 w 84479"/>
                  <a:gd name="connsiteY46" fmla="*/ 55714 h 393565"/>
                  <a:gd name="connsiteX47" fmla="*/ 62762 w 84479"/>
                  <a:gd name="connsiteY47" fmla="*/ 85241 h 393565"/>
                  <a:gd name="connsiteX48" fmla="*/ 59048 w 84479"/>
                  <a:gd name="connsiteY48" fmla="*/ 93909 h 393565"/>
                  <a:gd name="connsiteX49" fmla="*/ 56571 w 84479"/>
                  <a:gd name="connsiteY49" fmla="*/ 94385 h 393565"/>
                  <a:gd name="connsiteX50" fmla="*/ 26282 w 84479"/>
                  <a:gd name="connsiteY50" fmla="*/ 38474 h 393565"/>
                  <a:gd name="connsiteX51" fmla="*/ 20757 w 84479"/>
                  <a:gd name="connsiteY51" fmla="*/ 35616 h 393565"/>
                  <a:gd name="connsiteX52" fmla="*/ 1612 w 84479"/>
                  <a:gd name="connsiteY52" fmla="*/ 11042 h 393565"/>
                  <a:gd name="connsiteX53" fmla="*/ 2279 w 84479"/>
                  <a:gd name="connsiteY53" fmla="*/ 1612 h 393565"/>
                  <a:gd name="connsiteX54" fmla="*/ 11708 w 84479"/>
                  <a:gd name="connsiteY54" fmla="*/ 2279 h 393565"/>
                  <a:gd name="connsiteX55" fmla="*/ 31711 w 84479"/>
                  <a:gd name="connsiteY55" fmla="*/ 27996 h 393565"/>
                  <a:gd name="connsiteX56" fmla="*/ 29996 w 84479"/>
                  <a:gd name="connsiteY56" fmla="*/ 37235 h 393565"/>
                  <a:gd name="connsiteX57" fmla="*/ 26186 w 84479"/>
                  <a:gd name="connsiteY57" fmla="*/ 38378 h 39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4479" h="393565">
                    <a:moveTo>
                      <a:pt x="6851" y="393566"/>
                    </a:moveTo>
                    <a:cubicBezTo>
                      <a:pt x="5327" y="393566"/>
                      <a:pt x="3707" y="392994"/>
                      <a:pt x="2469" y="391946"/>
                    </a:cubicBezTo>
                    <a:cubicBezTo>
                      <a:pt x="-293" y="389565"/>
                      <a:pt x="-579" y="385279"/>
                      <a:pt x="1802" y="382517"/>
                    </a:cubicBezTo>
                    <a:cubicBezTo>
                      <a:pt x="8565" y="374706"/>
                      <a:pt x="15042" y="366419"/>
                      <a:pt x="20852" y="357847"/>
                    </a:cubicBezTo>
                    <a:cubicBezTo>
                      <a:pt x="22948" y="354799"/>
                      <a:pt x="27139" y="354037"/>
                      <a:pt x="30092" y="356132"/>
                    </a:cubicBezTo>
                    <a:cubicBezTo>
                      <a:pt x="33140" y="358228"/>
                      <a:pt x="33902" y="362419"/>
                      <a:pt x="31806" y="365372"/>
                    </a:cubicBezTo>
                    <a:cubicBezTo>
                      <a:pt x="25710" y="374230"/>
                      <a:pt x="18947" y="382898"/>
                      <a:pt x="11804" y="391184"/>
                    </a:cubicBezTo>
                    <a:cubicBezTo>
                      <a:pt x="10470" y="392708"/>
                      <a:pt x="8660" y="393470"/>
                      <a:pt x="6755" y="393470"/>
                    </a:cubicBezTo>
                    <a:close/>
                    <a:moveTo>
                      <a:pt x="43046" y="341178"/>
                    </a:moveTo>
                    <a:cubicBezTo>
                      <a:pt x="41998" y="341178"/>
                      <a:pt x="40855" y="340892"/>
                      <a:pt x="39902" y="340416"/>
                    </a:cubicBezTo>
                    <a:cubicBezTo>
                      <a:pt x="36664" y="338702"/>
                      <a:pt x="35426" y="334606"/>
                      <a:pt x="37235" y="331367"/>
                    </a:cubicBezTo>
                    <a:cubicBezTo>
                      <a:pt x="42188" y="322223"/>
                      <a:pt x="46570" y="312698"/>
                      <a:pt x="50475" y="303173"/>
                    </a:cubicBezTo>
                    <a:cubicBezTo>
                      <a:pt x="51904" y="299744"/>
                      <a:pt x="55809" y="298125"/>
                      <a:pt x="59143" y="299459"/>
                    </a:cubicBezTo>
                    <a:cubicBezTo>
                      <a:pt x="62572" y="300792"/>
                      <a:pt x="64191" y="304697"/>
                      <a:pt x="62858" y="308126"/>
                    </a:cubicBezTo>
                    <a:cubicBezTo>
                      <a:pt x="58762" y="318128"/>
                      <a:pt x="54095" y="328034"/>
                      <a:pt x="48951" y="337654"/>
                    </a:cubicBezTo>
                    <a:cubicBezTo>
                      <a:pt x="47713" y="339845"/>
                      <a:pt x="45427" y="341178"/>
                      <a:pt x="43046" y="341178"/>
                    </a:cubicBezTo>
                    <a:close/>
                    <a:moveTo>
                      <a:pt x="66953" y="282123"/>
                    </a:moveTo>
                    <a:cubicBezTo>
                      <a:pt x="66382" y="282123"/>
                      <a:pt x="65715" y="282123"/>
                      <a:pt x="65144" y="281837"/>
                    </a:cubicBezTo>
                    <a:cubicBezTo>
                      <a:pt x="61619" y="280885"/>
                      <a:pt x="59524" y="277170"/>
                      <a:pt x="60572" y="273646"/>
                    </a:cubicBezTo>
                    <a:cubicBezTo>
                      <a:pt x="63334" y="263740"/>
                      <a:pt x="65620" y="253453"/>
                      <a:pt x="67334" y="243261"/>
                    </a:cubicBezTo>
                    <a:cubicBezTo>
                      <a:pt x="67906" y="239642"/>
                      <a:pt x="71430" y="237165"/>
                      <a:pt x="74954" y="237737"/>
                    </a:cubicBezTo>
                    <a:cubicBezTo>
                      <a:pt x="78574" y="238308"/>
                      <a:pt x="81050" y="241737"/>
                      <a:pt x="80479" y="245357"/>
                    </a:cubicBezTo>
                    <a:cubicBezTo>
                      <a:pt x="78669" y="256120"/>
                      <a:pt x="76288" y="266788"/>
                      <a:pt x="73430" y="277170"/>
                    </a:cubicBezTo>
                    <a:cubicBezTo>
                      <a:pt x="72573" y="280123"/>
                      <a:pt x="69906" y="282028"/>
                      <a:pt x="67049" y="282028"/>
                    </a:cubicBezTo>
                    <a:close/>
                    <a:moveTo>
                      <a:pt x="77336" y="219258"/>
                    </a:moveTo>
                    <a:cubicBezTo>
                      <a:pt x="77336" y="219258"/>
                      <a:pt x="77145" y="219258"/>
                      <a:pt x="76955" y="219258"/>
                    </a:cubicBezTo>
                    <a:cubicBezTo>
                      <a:pt x="73240" y="219068"/>
                      <a:pt x="70478" y="215924"/>
                      <a:pt x="70668" y="212210"/>
                    </a:cubicBezTo>
                    <a:cubicBezTo>
                      <a:pt x="70954" y="207066"/>
                      <a:pt x="71049" y="202018"/>
                      <a:pt x="71049" y="196779"/>
                    </a:cubicBezTo>
                    <a:cubicBezTo>
                      <a:pt x="71049" y="191445"/>
                      <a:pt x="70954" y="186206"/>
                      <a:pt x="70668" y="180968"/>
                    </a:cubicBezTo>
                    <a:cubicBezTo>
                      <a:pt x="70478" y="177253"/>
                      <a:pt x="73240" y="174110"/>
                      <a:pt x="76955" y="173919"/>
                    </a:cubicBezTo>
                    <a:cubicBezTo>
                      <a:pt x="80669" y="173919"/>
                      <a:pt x="83813" y="176491"/>
                      <a:pt x="84003" y="180206"/>
                    </a:cubicBezTo>
                    <a:cubicBezTo>
                      <a:pt x="84289" y="185635"/>
                      <a:pt x="84479" y="191159"/>
                      <a:pt x="84479" y="196684"/>
                    </a:cubicBezTo>
                    <a:cubicBezTo>
                      <a:pt x="84479" y="202113"/>
                      <a:pt x="84289" y="207447"/>
                      <a:pt x="84098" y="212781"/>
                    </a:cubicBezTo>
                    <a:cubicBezTo>
                      <a:pt x="83908" y="216305"/>
                      <a:pt x="80955" y="219068"/>
                      <a:pt x="77431" y="219068"/>
                    </a:cubicBezTo>
                    <a:close/>
                    <a:moveTo>
                      <a:pt x="73811" y="155726"/>
                    </a:moveTo>
                    <a:cubicBezTo>
                      <a:pt x="70573" y="155726"/>
                      <a:pt x="67811" y="153440"/>
                      <a:pt x="67239" y="150107"/>
                    </a:cubicBezTo>
                    <a:cubicBezTo>
                      <a:pt x="65525" y="139915"/>
                      <a:pt x="63239" y="129723"/>
                      <a:pt x="60476" y="119722"/>
                    </a:cubicBezTo>
                    <a:cubicBezTo>
                      <a:pt x="59524" y="116198"/>
                      <a:pt x="61524" y="112483"/>
                      <a:pt x="65048" y="111530"/>
                    </a:cubicBezTo>
                    <a:cubicBezTo>
                      <a:pt x="68573" y="110578"/>
                      <a:pt x="72287" y="112578"/>
                      <a:pt x="73240" y="116102"/>
                    </a:cubicBezTo>
                    <a:cubicBezTo>
                      <a:pt x="76193" y="126485"/>
                      <a:pt x="78574" y="137248"/>
                      <a:pt x="80384" y="147916"/>
                    </a:cubicBezTo>
                    <a:cubicBezTo>
                      <a:pt x="80955" y="151535"/>
                      <a:pt x="78574" y="154964"/>
                      <a:pt x="74859" y="155536"/>
                    </a:cubicBezTo>
                    <a:cubicBezTo>
                      <a:pt x="74478" y="155536"/>
                      <a:pt x="74097" y="155536"/>
                      <a:pt x="73716" y="155536"/>
                    </a:cubicBezTo>
                    <a:close/>
                    <a:moveTo>
                      <a:pt x="56571" y="94481"/>
                    </a:moveTo>
                    <a:cubicBezTo>
                      <a:pt x="53904" y="94481"/>
                      <a:pt x="51428" y="92861"/>
                      <a:pt x="50380" y="90290"/>
                    </a:cubicBezTo>
                    <a:cubicBezTo>
                      <a:pt x="46475" y="80765"/>
                      <a:pt x="41998" y="71240"/>
                      <a:pt x="37140" y="62096"/>
                    </a:cubicBezTo>
                    <a:cubicBezTo>
                      <a:pt x="35426" y="58857"/>
                      <a:pt x="36569" y="54857"/>
                      <a:pt x="39807" y="53047"/>
                    </a:cubicBezTo>
                    <a:cubicBezTo>
                      <a:pt x="43046" y="51332"/>
                      <a:pt x="47141" y="52475"/>
                      <a:pt x="48856" y="55714"/>
                    </a:cubicBezTo>
                    <a:cubicBezTo>
                      <a:pt x="53999" y="65239"/>
                      <a:pt x="58667" y="75240"/>
                      <a:pt x="62762" y="85241"/>
                    </a:cubicBezTo>
                    <a:cubicBezTo>
                      <a:pt x="64191" y="88670"/>
                      <a:pt x="62477" y="92576"/>
                      <a:pt x="59048" y="93909"/>
                    </a:cubicBezTo>
                    <a:cubicBezTo>
                      <a:pt x="58190" y="94290"/>
                      <a:pt x="57333" y="94385"/>
                      <a:pt x="56571" y="94385"/>
                    </a:cubicBezTo>
                    <a:close/>
                    <a:moveTo>
                      <a:pt x="26282" y="38474"/>
                    </a:moveTo>
                    <a:cubicBezTo>
                      <a:pt x="24186" y="38474"/>
                      <a:pt x="22091" y="37426"/>
                      <a:pt x="20757" y="35616"/>
                    </a:cubicBezTo>
                    <a:cubicBezTo>
                      <a:pt x="14852" y="27139"/>
                      <a:pt x="8470" y="18852"/>
                      <a:pt x="1612" y="11042"/>
                    </a:cubicBezTo>
                    <a:cubicBezTo>
                      <a:pt x="-769" y="8279"/>
                      <a:pt x="-484" y="4088"/>
                      <a:pt x="2279" y="1612"/>
                    </a:cubicBezTo>
                    <a:cubicBezTo>
                      <a:pt x="5041" y="-769"/>
                      <a:pt x="9232" y="-484"/>
                      <a:pt x="11708" y="2279"/>
                    </a:cubicBezTo>
                    <a:cubicBezTo>
                      <a:pt x="18852" y="10470"/>
                      <a:pt x="25520" y="19138"/>
                      <a:pt x="31711" y="27996"/>
                    </a:cubicBezTo>
                    <a:cubicBezTo>
                      <a:pt x="33806" y="31044"/>
                      <a:pt x="33044" y="35140"/>
                      <a:pt x="29996" y="37235"/>
                    </a:cubicBezTo>
                    <a:cubicBezTo>
                      <a:pt x="28853" y="37997"/>
                      <a:pt x="27520" y="38378"/>
                      <a:pt x="26186" y="38378"/>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21" name="Freeform: Shape 70">
                <a:extLst>
                  <a:ext uri="{FF2B5EF4-FFF2-40B4-BE49-F238E27FC236}">
                    <a16:creationId xmlns:a16="http://schemas.microsoft.com/office/drawing/2014/main" id="{3773C5EB-1157-41B4-2D83-E539CD455C45}"/>
                  </a:ext>
                </a:extLst>
              </p:cNvPr>
              <p:cNvSpPr/>
              <p:nvPr/>
            </p:nvSpPr>
            <p:spPr>
              <a:xfrm>
                <a:off x="11537021" y="3604958"/>
                <a:ext cx="24772" cy="23399"/>
              </a:xfrm>
              <a:custGeom>
                <a:avLst/>
                <a:gdLst>
                  <a:gd name="connsiteX0" fmla="*/ 6707 w 24772"/>
                  <a:gd name="connsiteY0" fmla="*/ 23400 h 23399"/>
                  <a:gd name="connsiteX1" fmla="*/ 1563 w 24772"/>
                  <a:gd name="connsiteY1" fmla="*/ 21019 h 23399"/>
                  <a:gd name="connsiteX2" fmla="*/ 2421 w 24772"/>
                  <a:gd name="connsiteY2" fmla="*/ 11589 h 23399"/>
                  <a:gd name="connsiteX3" fmla="*/ 13565 w 24772"/>
                  <a:gd name="connsiteY3" fmla="*/ 1778 h 23399"/>
                  <a:gd name="connsiteX4" fmla="*/ 22995 w 24772"/>
                  <a:gd name="connsiteY4" fmla="*/ 2159 h 23399"/>
                  <a:gd name="connsiteX5" fmla="*/ 22614 w 24772"/>
                  <a:gd name="connsiteY5" fmla="*/ 11589 h 23399"/>
                  <a:gd name="connsiteX6" fmla="*/ 10898 w 24772"/>
                  <a:gd name="connsiteY6" fmla="*/ 21876 h 23399"/>
                  <a:gd name="connsiteX7" fmla="*/ 6612 w 24772"/>
                  <a:gd name="connsiteY7" fmla="*/ 23400 h 2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72" h="23399">
                    <a:moveTo>
                      <a:pt x="6707" y="23400"/>
                    </a:moveTo>
                    <a:cubicBezTo>
                      <a:pt x="4802" y="23400"/>
                      <a:pt x="2897" y="22543"/>
                      <a:pt x="1563" y="21019"/>
                    </a:cubicBezTo>
                    <a:cubicBezTo>
                      <a:pt x="-818" y="18161"/>
                      <a:pt x="-437" y="13970"/>
                      <a:pt x="2421" y="11589"/>
                    </a:cubicBezTo>
                    <a:cubicBezTo>
                      <a:pt x="6231" y="8446"/>
                      <a:pt x="9945" y="5112"/>
                      <a:pt x="13565" y="1778"/>
                    </a:cubicBezTo>
                    <a:cubicBezTo>
                      <a:pt x="16232" y="-698"/>
                      <a:pt x="20518" y="-603"/>
                      <a:pt x="22995" y="2159"/>
                    </a:cubicBezTo>
                    <a:cubicBezTo>
                      <a:pt x="25471" y="4826"/>
                      <a:pt x="25376" y="9112"/>
                      <a:pt x="22614" y="11589"/>
                    </a:cubicBezTo>
                    <a:cubicBezTo>
                      <a:pt x="18804" y="15113"/>
                      <a:pt x="14898" y="18542"/>
                      <a:pt x="10898" y="21876"/>
                    </a:cubicBezTo>
                    <a:cubicBezTo>
                      <a:pt x="9660" y="22924"/>
                      <a:pt x="8136" y="23400"/>
                      <a:pt x="6612" y="23400"/>
                    </a:cubicBezTo>
                    <a:close/>
                  </a:path>
                </a:pathLst>
              </a:custGeom>
              <a:grpFill/>
              <a:ln w="72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Calibri"/>
                  <a:cs typeface="Arial"/>
                </a:endParaRPr>
              </a:p>
            </p:txBody>
          </p:sp>
        </p:grpSp>
      </p:grpSp>
      <p:sp>
        <p:nvSpPr>
          <p:cNvPr id="47" name="Title 4">
            <a:extLst>
              <a:ext uri="{FF2B5EF4-FFF2-40B4-BE49-F238E27FC236}">
                <a16:creationId xmlns:a16="http://schemas.microsoft.com/office/drawing/2014/main" id="{78BAFB1A-FE8C-6154-B9F0-EBCC9D4DB56C}"/>
              </a:ext>
            </a:extLst>
          </p:cNvPr>
          <p:cNvSpPr>
            <a:spLocks noGrp="1"/>
          </p:cNvSpPr>
          <p:nvPr>
            <p:ph type="title"/>
          </p:nvPr>
        </p:nvSpPr>
        <p:spPr>
          <a:xfrm>
            <a:off x="457200" y="723900"/>
            <a:ext cx="2069184" cy="338554"/>
          </a:xfrm>
        </p:spPr>
        <p:txBody>
          <a:bodyPr/>
          <a:lstStyle/>
          <a:p>
            <a:r>
              <a:rPr lang="en-US" sz="2200"/>
              <a:t>How to Sell</a:t>
            </a:r>
            <a:endParaRPr lang="ru-RU" sz="2200"/>
          </a:p>
        </p:txBody>
      </p:sp>
      <p:grpSp>
        <p:nvGrpSpPr>
          <p:cNvPr id="2" name="Group 1">
            <a:extLst>
              <a:ext uri="{FF2B5EF4-FFF2-40B4-BE49-F238E27FC236}">
                <a16:creationId xmlns:a16="http://schemas.microsoft.com/office/drawing/2014/main" id="{2CCFDBFC-5D8B-E2B7-FEF4-4A2D95F40CEA}"/>
              </a:ext>
            </a:extLst>
          </p:cNvPr>
          <p:cNvGrpSpPr/>
          <p:nvPr/>
        </p:nvGrpSpPr>
        <p:grpSpPr>
          <a:xfrm>
            <a:off x="1136124" y="6341080"/>
            <a:ext cx="1112275" cy="368855"/>
            <a:chOff x="1136124" y="6341080"/>
            <a:chExt cx="1112275" cy="368855"/>
          </a:xfrm>
        </p:grpSpPr>
        <p:pic>
          <p:nvPicPr>
            <p:cNvPr id="6" name="Graphic 5">
              <a:extLst>
                <a:ext uri="{FF2B5EF4-FFF2-40B4-BE49-F238E27FC236}">
                  <a16:creationId xmlns:a16="http://schemas.microsoft.com/office/drawing/2014/main" id="{821182F5-535F-BC01-6832-9CA0722E1E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9666" y="6341080"/>
              <a:ext cx="1068733" cy="368855"/>
            </a:xfrm>
            <a:prstGeom prst="rect">
              <a:avLst/>
            </a:prstGeom>
          </p:spPr>
        </p:pic>
        <p:cxnSp>
          <p:nvCxnSpPr>
            <p:cNvPr id="8" name="Straight Connector 7">
              <a:extLst>
                <a:ext uri="{FF2B5EF4-FFF2-40B4-BE49-F238E27FC236}">
                  <a16:creationId xmlns:a16="http://schemas.microsoft.com/office/drawing/2014/main" id="{E4D0A2CC-11DF-3CD7-E977-8E625A2B7FE9}"/>
                </a:ext>
              </a:extLst>
            </p:cNvPr>
            <p:cNvCxnSpPr>
              <a:cxnSpLocks/>
            </p:cNvCxnSpPr>
            <p:nvPr/>
          </p:nvCxnSpPr>
          <p:spPr>
            <a:xfrm>
              <a:off x="1136124" y="6433457"/>
              <a:ext cx="0" cy="174172"/>
            </a:xfrm>
            <a:prstGeom prst="line">
              <a:avLst/>
            </a:prstGeom>
            <a:ln w="63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658911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Rounded Rectangle 15">
            <a:extLst>
              <a:ext uri="{FF2B5EF4-FFF2-40B4-BE49-F238E27FC236}">
                <a16:creationId xmlns:a16="http://schemas.microsoft.com/office/drawing/2014/main" id="{6B5AA382-582A-FC07-8275-5DA1078E5F74}"/>
              </a:ext>
            </a:extLst>
          </p:cNvPr>
          <p:cNvSpPr/>
          <p:nvPr/>
        </p:nvSpPr>
        <p:spPr bwMode="auto">
          <a:xfrm>
            <a:off x="4671570" y="1691691"/>
            <a:ext cx="2339787" cy="1627278"/>
          </a:xfrm>
          <a:prstGeom prst="roundRect">
            <a:avLst>
              <a:gd name="adj" fmla="val 5093"/>
            </a:avLst>
          </a:prstGeom>
          <a:solidFill>
            <a:srgbClr val="656EF3">
              <a:alpha val="25098"/>
            </a:srgbClr>
          </a:solidFill>
          <a:ln>
            <a:noFill/>
          </a:ln>
          <a:effectLst>
            <a:outerShdw blurRad="50800" dist="38100" dir="2700000" algn="tl" rotWithShape="0">
              <a:prstClr val="black">
                <a:alpha val="4000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Light" panose="020F0302020204030204" pitchFamily="34" charset="0"/>
              <a:ea typeface="Calibri"/>
              <a:cs typeface="Arial"/>
            </a:endParaRPr>
          </a:p>
        </p:txBody>
      </p:sp>
      <p:sp>
        <p:nvSpPr>
          <p:cNvPr id="11" name="TextBox 10">
            <a:extLst>
              <a:ext uri="{FF2B5EF4-FFF2-40B4-BE49-F238E27FC236}">
                <a16:creationId xmlns:a16="http://schemas.microsoft.com/office/drawing/2014/main" id="{3C614879-0C33-FCDF-D7D9-C014F15FC3D7}"/>
              </a:ext>
            </a:extLst>
          </p:cNvPr>
          <p:cNvSpPr txBox="1"/>
          <p:nvPr/>
        </p:nvSpPr>
        <p:spPr>
          <a:xfrm>
            <a:off x="457200" y="1655455"/>
            <a:ext cx="3916218" cy="1282402"/>
          </a:xfrm>
          <a:prstGeom prst="rect">
            <a:avLst/>
          </a:prstGeom>
          <a:noFill/>
        </p:spPr>
        <p:txBody>
          <a:bodyPr wrap="square" lIns="0" tIns="0" rIns="0" bIns="0" anchor="t">
            <a:spAutoFit/>
          </a:bodyPr>
          <a:lstStyle>
            <a:defPPr>
              <a:defRPr lang="en-US"/>
            </a:defPPr>
            <a:lvl1pPr marL="179388" indent="-179388">
              <a:buFont typeface="Calibri" panose="020F0502020204030204" pitchFamily="34" charset="0"/>
              <a:buChar char="|"/>
              <a:defRPr sz="1400">
                <a:solidFill>
                  <a:schemeClr val="lt1"/>
                </a:solidFill>
              </a:defRPr>
            </a:lvl1pPr>
          </a:lstStyle>
          <a:p>
            <a:pPr marL="179070" marR="0" lvl="0" indent="-17907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ource Sans Pro"/>
                <a:ea typeface="Source Sans Pro"/>
                <a:cs typeface="Arial"/>
              </a:rPr>
              <a:t>Leverage AI assistants for roles like BA, Developer, QA, and PM, enhancing productivity and efficiency across your projects</a:t>
            </a:r>
            <a:endParaRPr kumimoji="0" lang="en-US" sz="1200" b="0" i="0" u="none" strike="noStrike" kern="1200" cap="none" spc="0" normalizeH="0" baseline="0" noProof="0">
              <a:ln>
                <a:noFill/>
              </a:ln>
              <a:solidFill>
                <a:srgbClr val="FFFFFF"/>
              </a:solidFill>
              <a:effectLst/>
              <a:uLnTx/>
              <a:uFillTx/>
              <a:latin typeface="Source Sans Pro"/>
              <a:ea typeface="Source Sans Pro"/>
              <a:cs typeface="Arial"/>
            </a:endParaRPr>
          </a:p>
          <a:p>
            <a:pPr marL="179070" marR="0" lvl="0" indent="-17907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ource Sans Pro"/>
                <a:ea typeface="Source Sans Pro"/>
                <a:cs typeface="Arial"/>
              </a:rPr>
              <a:t>Efficiently manage data from diverse sources like Jira, Confluence, </a:t>
            </a:r>
            <a:br>
              <a:rPr kumimoji="0" lang="en-GB" sz="1000" b="0" i="0" u="none" strike="noStrike" kern="1200" cap="none" spc="0" normalizeH="0" baseline="0" noProof="0">
                <a:ln>
                  <a:noFill/>
                </a:ln>
                <a:solidFill>
                  <a:srgbClr val="FFFFFF"/>
                </a:solidFill>
                <a:effectLst/>
                <a:uLnTx/>
                <a:uFillTx/>
                <a:latin typeface="Source Sans Pro"/>
                <a:ea typeface="Source Sans Pro"/>
                <a:cs typeface="Arial"/>
              </a:rPr>
            </a:br>
            <a:r>
              <a:rPr kumimoji="0" lang="en-GB" sz="1000" b="0" i="0" u="none" strike="noStrike" kern="1200" cap="none" spc="0" normalizeH="0" baseline="0" noProof="0">
                <a:ln>
                  <a:noFill/>
                </a:ln>
                <a:solidFill>
                  <a:srgbClr val="FFFFFF"/>
                </a:solidFill>
                <a:effectLst/>
                <a:uLnTx/>
                <a:uFillTx/>
                <a:latin typeface="Source Sans Pro"/>
                <a:ea typeface="Source Sans Pro"/>
                <a:cs typeface="Arial"/>
              </a:rPr>
              <a:t>and various file formats, ensuring streamlined access and organization</a:t>
            </a:r>
          </a:p>
          <a:p>
            <a:pPr marL="179070" marR="0" lvl="0" indent="-17907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ource Sans Pro"/>
                <a:ea typeface="Source Sans Pro"/>
                <a:cs typeface="Arial"/>
              </a:rPr>
              <a:t>Enable seamless collaboration among multiple AI assistants, improving coordination on complex tasks</a:t>
            </a:r>
          </a:p>
        </p:txBody>
      </p:sp>
      <p:sp>
        <p:nvSpPr>
          <p:cNvPr id="34" name="Title 33">
            <a:extLst>
              <a:ext uri="{FF2B5EF4-FFF2-40B4-BE49-F238E27FC236}">
                <a16:creationId xmlns:a16="http://schemas.microsoft.com/office/drawing/2014/main" id="{EA6E2167-5999-E745-A2D0-0BD1C391D973}"/>
              </a:ext>
            </a:extLst>
          </p:cNvPr>
          <p:cNvSpPr>
            <a:spLocks noGrp="1"/>
          </p:cNvSpPr>
          <p:nvPr>
            <p:ph type="title"/>
          </p:nvPr>
        </p:nvSpPr>
        <p:spPr>
          <a:xfrm>
            <a:off x="457200" y="583224"/>
            <a:ext cx="11274552" cy="284633"/>
          </a:xfrm>
        </p:spPr>
        <p:txBody>
          <a:bodyPr/>
          <a:lstStyle/>
          <a:p>
            <a:pPr>
              <a:spcBef>
                <a:spcPts val="0"/>
              </a:spcBef>
              <a:defRPr/>
            </a:pPr>
            <a:r>
              <a:rPr lang="en-US">
                <a:latin typeface="Calibri"/>
                <a:ea typeface="+mn-ea"/>
                <a:cs typeface="+mn-cs"/>
              </a:rPr>
              <a:t>EPAM AI/Run One-Pager</a:t>
            </a:r>
            <a:endParaRPr kumimoji="0" lang="ru-RU" b="1" i="0" u="none" strike="noStrike" kern="1200" cap="none" spc="0" normalizeH="0" baseline="0" noProof="0">
              <a:ln>
                <a:noFill/>
              </a:ln>
              <a:effectLst/>
              <a:uLnTx/>
              <a:uFillTx/>
              <a:latin typeface="Calibri"/>
              <a:ea typeface="+mn-ea"/>
              <a:cs typeface="+mn-cs"/>
            </a:endParaRPr>
          </a:p>
        </p:txBody>
      </p:sp>
      <p:sp>
        <p:nvSpPr>
          <p:cNvPr id="181" name="TextBox 180">
            <a:extLst>
              <a:ext uri="{FF2B5EF4-FFF2-40B4-BE49-F238E27FC236}">
                <a16:creationId xmlns:a16="http://schemas.microsoft.com/office/drawing/2014/main" id="{C87B13BE-FF7C-AC12-6C40-BE139DCD1CAF}"/>
              </a:ext>
            </a:extLst>
          </p:cNvPr>
          <p:cNvSpPr txBox="1"/>
          <p:nvPr/>
        </p:nvSpPr>
        <p:spPr>
          <a:xfrm>
            <a:off x="448226" y="3685084"/>
            <a:ext cx="3819860" cy="2410916"/>
          </a:xfrm>
          <a:prstGeom prst="rect">
            <a:avLst/>
          </a:prstGeom>
          <a:noFill/>
        </p:spPr>
        <p:txBody>
          <a:bodyPr wrap="square" lIns="0" tIns="0" rIns="0" bIns="0" numCol="1" anchor="t">
            <a:spAutoFit/>
          </a:bodyPr>
          <a:lstStyle/>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Verdana"/>
                <a:cs typeface="Calibri"/>
              </a:rPr>
              <a:t>Comprehensive SDLC Smart Assistance and Assistants Library:</a:t>
            </a:r>
            <a:r>
              <a:rPr kumimoji="0" lang="ru-RU" sz="1000" b="1" i="0" u="none" strike="noStrike" kern="1200" cap="none" spc="0" normalizeH="0" baseline="0" noProof="0">
                <a:ln>
                  <a:noFill/>
                </a:ln>
                <a:solidFill>
                  <a:srgbClr val="FFFFFF"/>
                </a:solidFill>
                <a:effectLst/>
                <a:uLnTx/>
                <a:uFillTx/>
                <a:latin typeface="Calibri"/>
                <a:ea typeface="Verdana"/>
                <a:cs typeface="Calibri"/>
              </a:rPr>
              <a:t> </a:t>
            </a:r>
            <a:r>
              <a:rPr kumimoji="0" lang="en-US" sz="1000" b="0" i="0" u="none" strike="noStrike" kern="1200" cap="none" spc="0" normalizeH="0" baseline="0" noProof="0">
                <a:ln>
                  <a:noFill/>
                </a:ln>
                <a:solidFill>
                  <a:srgbClr val="FFFFFF"/>
                </a:solidFill>
                <a:effectLst/>
                <a:uLnTx/>
                <a:uFillTx/>
                <a:latin typeface="Calibri"/>
                <a:ea typeface="Verdana"/>
                <a:cs typeface="Calibri"/>
              </a:rPr>
              <a:t>Offers pre-built AI assistants for roles like BA, Developer, QA, and PM to enhance productivity and automate routine tasks across the SDLC.</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Verdana"/>
                <a:cs typeface="Calibri"/>
              </a:rPr>
              <a:t>Assistants Constructor: </a:t>
            </a:r>
            <a:r>
              <a:rPr kumimoji="0" lang="en-US" sz="1000" b="0" i="0" u="none" strike="noStrike" kern="1200" cap="none" spc="0" normalizeH="0" baseline="0" noProof="0">
                <a:ln>
                  <a:noFill/>
                </a:ln>
                <a:solidFill>
                  <a:srgbClr val="FFFFFF"/>
                </a:solidFill>
                <a:effectLst/>
                <a:uLnTx/>
                <a:uFillTx/>
                <a:latin typeface="Calibri"/>
                <a:ea typeface="Verdana"/>
                <a:cs typeface="Calibri"/>
              </a:rPr>
              <a:t>It allows you to create personalized AI assistants tailored to your project's specific needs.</a:t>
            </a:r>
            <a:endParaRPr kumimoji="0" lang="ru-RU" sz="1000" b="0" i="0" u="none" strike="noStrike" kern="1200" cap="none" spc="0" normalizeH="0" baseline="0" noProof="0">
              <a:ln>
                <a:noFill/>
              </a:ln>
              <a:solidFill>
                <a:srgbClr val="FFFFFF"/>
              </a:solidFill>
              <a:effectLst/>
              <a:uLnTx/>
              <a:uFillTx/>
              <a:latin typeface="Calibri"/>
              <a:ea typeface="Verdana"/>
              <a:cs typeface="Calibri"/>
            </a:endParaRP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Verdana"/>
                <a:cs typeface="Calibri"/>
              </a:rPr>
              <a:t>Indexing and Data Management: </a:t>
            </a:r>
            <a:r>
              <a:rPr kumimoji="0" lang="en-US" sz="1000" b="0" i="0" u="none" strike="noStrike" kern="1200" cap="none" spc="0" normalizeH="0" baseline="0" noProof="0">
                <a:ln>
                  <a:noFill/>
                </a:ln>
                <a:solidFill>
                  <a:srgbClr val="FFFFFF"/>
                </a:solidFill>
                <a:effectLst/>
                <a:uLnTx/>
                <a:uFillTx/>
                <a:latin typeface="Calibri"/>
                <a:ea typeface="Verdana"/>
                <a:cs typeface="Calibri"/>
              </a:rPr>
              <a:t>Supports data indexing and management for sources such as Jira, Confluence, various file formats (PDF, PPT, Excel, etc.), and Git.</a:t>
            </a:r>
            <a:endParaRPr kumimoji="0" lang="ru-RU" sz="1000" b="0" i="0" u="none" strike="noStrike" kern="1200" cap="none" spc="0" normalizeH="0" baseline="0" noProof="0">
              <a:ln>
                <a:noFill/>
              </a:ln>
              <a:solidFill>
                <a:srgbClr val="FFFFFF"/>
              </a:solidFill>
              <a:effectLst/>
              <a:uLnTx/>
              <a:uFillTx/>
              <a:latin typeface="Calibri"/>
              <a:ea typeface="Verdana"/>
              <a:cs typeface="Calibri"/>
            </a:endParaRP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Verdana"/>
                <a:cs typeface="Calibri"/>
              </a:rPr>
              <a:t>Support for Multi-Agent Workflows: </a:t>
            </a:r>
            <a:r>
              <a:rPr kumimoji="0" lang="en-US" sz="1000" b="0" i="0" u="none" strike="noStrike" kern="1200" cap="none" spc="0" normalizeH="0" baseline="0" noProof="0">
                <a:ln>
                  <a:noFill/>
                </a:ln>
                <a:solidFill>
                  <a:srgbClr val="FFFFFF"/>
                </a:solidFill>
                <a:effectLst/>
                <a:uLnTx/>
                <a:uFillTx/>
                <a:latin typeface="Calibri"/>
                <a:ea typeface="Verdana"/>
                <a:cs typeface="Calibri"/>
              </a:rPr>
              <a:t>Enables multiple AI assistants to collaborate on complex tasks, enhancing coordination and efficiency.</a:t>
            </a:r>
          </a:p>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Verdana"/>
                <a:cs typeface="Calibri"/>
              </a:rPr>
              <a:t>Extensive Library of Tools: </a:t>
            </a:r>
            <a:r>
              <a:rPr kumimoji="0" lang="en-US" sz="1000" b="0" i="0" u="none" strike="noStrike" kern="1200" cap="none" spc="0" normalizeH="0" baseline="0" noProof="0">
                <a:ln>
                  <a:noFill/>
                </a:ln>
                <a:solidFill>
                  <a:srgbClr val="FFFFFF"/>
                </a:solidFill>
                <a:effectLst/>
                <a:uLnTx/>
                <a:uFillTx/>
                <a:latin typeface="Calibri"/>
                <a:ea typeface="Verdana"/>
                <a:cs typeface="Calibri"/>
              </a:rPr>
              <a:t>Includes tools for VCS, codebase management, research, cloud integration, Jira, Confluence, open APIs, notifications, and data management.</a:t>
            </a:r>
          </a:p>
        </p:txBody>
      </p:sp>
      <p:sp>
        <p:nvSpPr>
          <p:cNvPr id="201" name="TextBox 200">
            <a:extLst>
              <a:ext uri="{FF2B5EF4-FFF2-40B4-BE49-F238E27FC236}">
                <a16:creationId xmlns:a16="http://schemas.microsoft.com/office/drawing/2014/main" id="{FD8D62F2-5011-02D7-DAE9-04993F0231F2}"/>
              </a:ext>
            </a:extLst>
          </p:cNvPr>
          <p:cNvSpPr txBox="1"/>
          <p:nvPr/>
        </p:nvSpPr>
        <p:spPr>
          <a:xfrm>
            <a:off x="6049090" y="1288613"/>
            <a:ext cx="2231461" cy="169277"/>
          </a:xfrm>
          <a:prstGeom prst="rect">
            <a:avLst/>
          </a:prstGeom>
          <a:noFill/>
        </p:spPr>
        <p:txBody>
          <a:bodyPr wrap="square" lIns="0" tIns="0" rIns="0" bIns="0" anchor="t">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Calibri"/>
                <a:cs typeface="Arial"/>
              </a:rPr>
              <a:t>What You Can Hear from the Business</a:t>
            </a:r>
            <a:endParaRPr kumimoji="0" lang="en-US" sz="1400" b="1" i="0" u="none" strike="noStrike" kern="1200" cap="none" spc="0" normalizeH="0" baseline="0" noProof="0">
              <a:ln>
                <a:noFill/>
              </a:ln>
              <a:solidFill>
                <a:srgbClr val="FFFFFF"/>
              </a:solidFill>
              <a:effectLst/>
              <a:uLnTx/>
              <a:uFillTx/>
              <a:latin typeface="Calibri"/>
              <a:ea typeface="Calibri"/>
              <a:cs typeface="Arial"/>
            </a:endParaRPr>
          </a:p>
        </p:txBody>
      </p:sp>
      <p:pic>
        <p:nvPicPr>
          <p:cNvPr id="6" name="Picture 5">
            <a:extLst>
              <a:ext uri="{FF2B5EF4-FFF2-40B4-BE49-F238E27FC236}">
                <a16:creationId xmlns:a16="http://schemas.microsoft.com/office/drawing/2014/main" id="{3F877540-C328-8EE7-1FC4-C4295BE2E9D4}"/>
              </a:ext>
            </a:extLst>
          </p:cNvPr>
          <p:cNvPicPr>
            <a:picLocks noChangeAspect="1"/>
          </p:cNvPicPr>
          <p:nvPr/>
        </p:nvPicPr>
        <p:blipFill>
          <a:blip r:embed="rId3"/>
          <a:srcRect/>
          <a:stretch/>
        </p:blipFill>
        <p:spPr>
          <a:xfrm>
            <a:off x="7932713" y="5644109"/>
            <a:ext cx="670966" cy="166400"/>
          </a:xfrm>
          <a:prstGeom prst="rect">
            <a:avLst/>
          </a:prstGeom>
        </p:spPr>
      </p:pic>
      <p:pic>
        <p:nvPicPr>
          <p:cNvPr id="9" name="Graphic 18">
            <a:extLst>
              <a:ext uri="{FF2B5EF4-FFF2-40B4-BE49-F238E27FC236}">
                <a16:creationId xmlns:a16="http://schemas.microsoft.com/office/drawing/2014/main" id="{9A0E2C68-FC5D-9037-9CF5-E8BAEC86C0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1466" y="5625628"/>
            <a:ext cx="865751" cy="154316"/>
          </a:xfrm>
          <a:prstGeom prst="rect">
            <a:avLst/>
          </a:prstGeom>
        </p:spPr>
      </p:pic>
      <p:pic>
        <p:nvPicPr>
          <p:cNvPr id="13" name="Picture 12" descr="A blue text on a black background&#10;&#10;Description automatically generated">
            <a:extLst>
              <a:ext uri="{FF2B5EF4-FFF2-40B4-BE49-F238E27FC236}">
                <a16:creationId xmlns:a16="http://schemas.microsoft.com/office/drawing/2014/main" id="{67485449-E8B4-95AF-B74A-8FB22DEE435C}"/>
              </a:ext>
            </a:extLst>
          </p:cNvPr>
          <p:cNvPicPr>
            <a:picLocks noChangeAspect="1"/>
          </p:cNvPicPr>
          <p:nvPr/>
        </p:nvPicPr>
        <p:blipFill>
          <a:blip r:embed="rId6"/>
          <a:srcRect l="13071" t="34721" r="13059" b="32264"/>
          <a:stretch/>
        </p:blipFill>
        <p:spPr>
          <a:xfrm>
            <a:off x="10014946" y="5647558"/>
            <a:ext cx="639163" cy="141307"/>
          </a:xfrm>
          <a:prstGeom prst="rect">
            <a:avLst/>
          </a:prstGeom>
        </p:spPr>
      </p:pic>
      <p:pic>
        <p:nvPicPr>
          <p:cNvPr id="19" name="Picture 18">
            <a:extLst>
              <a:ext uri="{FF2B5EF4-FFF2-40B4-BE49-F238E27FC236}">
                <a16:creationId xmlns:a16="http://schemas.microsoft.com/office/drawing/2014/main" id="{C533182D-8035-2030-522E-E698803BF885}"/>
              </a:ext>
            </a:extLst>
          </p:cNvPr>
          <p:cNvPicPr>
            <a:picLocks noChangeAspect="1"/>
          </p:cNvPicPr>
          <p:nvPr/>
        </p:nvPicPr>
        <p:blipFill>
          <a:blip r:embed="rId7"/>
          <a:srcRect l="4267" t="36959" r="5631" b="35052"/>
          <a:stretch/>
        </p:blipFill>
        <p:spPr>
          <a:xfrm>
            <a:off x="10879604" y="5605254"/>
            <a:ext cx="899028" cy="223411"/>
          </a:xfrm>
          <a:prstGeom prst="rect">
            <a:avLst/>
          </a:prstGeom>
        </p:spPr>
      </p:pic>
      <p:pic>
        <p:nvPicPr>
          <p:cNvPr id="24" name="Picture 6">
            <a:extLst>
              <a:ext uri="{FF2B5EF4-FFF2-40B4-BE49-F238E27FC236}">
                <a16:creationId xmlns:a16="http://schemas.microsoft.com/office/drawing/2014/main" id="{7702E48D-B24D-7E1B-C90F-AB26EDD1FA21}"/>
              </a:ext>
            </a:extLst>
          </p:cNvPr>
          <p:cNvPicPr>
            <a:picLocks noChangeAspect="1" noChangeArrowheads="1"/>
          </p:cNvPicPr>
          <p:nvPr/>
        </p:nvPicPr>
        <p:blipFill rotWithShape="1">
          <a:blip r:embed="rId8"/>
          <a:srcRect t="33740" b="29630"/>
          <a:stretch/>
        </p:blipFill>
        <p:spPr bwMode="auto">
          <a:xfrm>
            <a:off x="5440785" y="5641160"/>
            <a:ext cx="588157" cy="2154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A blue sign with white letters&#10;&#10;AI-generated content may be incorrect.">
            <a:extLst>
              <a:ext uri="{FF2B5EF4-FFF2-40B4-BE49-F238E27FC236}">
                <a16:creationId xmlns:a16="http://schemas.microsoft.com/office/drawing/2014/main" id="{60533D40-1217-BCA8-3024-C106EFEB3D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6462" y="5641230"/>
            <a:ext cx="557718" cy="1721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15B50122-DBFF-049B-923F-2CFDD0E0B8D7}"/>
              </a:ext>
            </a:extLst>
          </p:cNvPr>
          <p:cNvPicPr>
            <a:picLocks noChangeAspect="1" noChangeArrowheads="1"/>
          </p:cNvPicPr>
          <p:nvPr/>
        </p:nvPicPr>
        <p:blipFill rotWithShape="1">
          <a:blip r:embed="rId10"/>
          <a:srcRect t="-13827" b="-13827"/>
          <a:stretch/>
        </p:blipFill>
        <p:spPr bwMode="auto">
          <a:xfrm>
            <a:off x="8829175" y="5490290"/>
            <a:ext cx="960275" cy="307637"/>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30">
            <a:extLst>
              <a:ext uri="{FF2B5EF4-FFF2-40B4-BE49-F238E27FC236}">
                <a16:creationId xmlns:a16="http://schemas.microsoft.com/office/drawing/2014/main" id="{F56E2954-CD3D-E273-86FC-D2A4906563E9}"/>
              </a:ext>
            </a:extLst>
          </p:cNvPr>
          <p:cNvSpPr/>
          <p:nvPr/>
        </p:nvSpPr>
        <p:spPr bwMode="auto">
          <a:xfrm>
            <a:off x="468283" y="1230936"/>
            <a:ext cx="944213" cy="284633"/>
          </a:xfrm>
          <a:prstGeom prst="roundRect">
            <a:avLst>
              <a:gd name="adj" fmla="val 50000"/>
            </a:avLst>
          </a:prstGeom>
          <a:solidFill>
            <a:schemeClr val="tx1"/>
          </a:solidFill>
          <a:ln w="15875">
            <a:gradFill>
              <a:gsLst>
                <a:gs pos="0">
                  <a:schemeClr val="accent2"/>
                </a:gs>
                <a:gs pos="59000">
                  <a:schemeClr val="accent2">
                    <a:lumMod val="75000"/>
                  </a:schemeClr>
                </a:gs>
                <a:gs pos="100000">
                  <a:schemeClr val="accent4"/>
                </a:gs>
              </a:gsLst>
              <a:lin ang="6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100" normalizeH="0" baseline="0" noProof="0">
                <a:ln>
                  <a:noFill/>
                </a:ln>
                <a:solidFill>
                  <a:srgbClr val="FFFFFF"/>
                </a:solidFill>
                <a:effectLst/>
                <a:uLnTx/>
                <a:uFillTx/>
                <a:latin typeface="Calibri"/>
                <a:ea typeface="Calibri"/>
                <a:cs typeface="Arial"/>
              </a:rPr>
              <a:t>WHY</a:t>
            </a:r>
            <a:endParaRPr kumimoji="0" lang="en-US" sz="1000" b="1" i="0" u="none" strike="noStrike" kern="1200" cap="all" spc="100" normalizeH="0" baseline="0" noProof="0">
              <a:ln>
                <a:noFill/>
              </a:ln>
              <a:solidFill>
                <a:srgbClr val="FFFFFF"/>
              </a:solidFill>
              <a:effectLst/>
              <a:uLnTx/>
              <a:uFillTx/>
              <a:latin typeface="Calibri" panose="020F0502020204030204" pitchFamily="34" charset="0"/>
              <a:ea typeface="Calibri"/>
              <a:cs typeface="Arial"/>
            </a:endParaRPr>
          </a:p>
        </p:txBody>
      </p:sp>
      <p:sp>
        <p:nvSpPr>
          <p:cNvPr id="26" name="Rounded Rectangle 30">
            <a:extLst>
              <a:ext uri="{FF2B5EF4-FFF2-40B4-BE49-F238E27FC236}">
                <a16:creationId xmlns:a16="http://schemas.microsoft.com/office/drawing/2014/main" id="{B4D4F3FC-5C3B-7F64-ACD1-B2A2F3A025C3}"/>
              </a:ext>
            </a:extLst>
          </p:cNvPr>
          <p:cNvSpPr/>
          <p:nvPr/>
        </p:nvSpPr>
        <p:spPr bwMode="auto">
          <a:xfrm>
            <a:off x="457200" y="3258690"/>
            <a:ext cx="944213" cy="284633"/>
          </a:xfrm>
          <a:prstGeom prst="roundRect">
            <a:avLst>
              <a:gd name="adj" fmla="val 50000"/>
            </a:avLst>
          </a:prstGeom>
          <a:solidFill>
            <a:schemeClr val="tx1"/>
          </a:solidFill>
          <a:ln w="15875">
            <a:gradFill>
              <a:gsLst>
                <a:gs pos="0">
                  <a:schemeClr val="accent2"/>
                </a:gs>
                <a:gs pos="59000">
                  <a:schemeClr val="accent2">
                    <a:lumMod val="75000"/>
                  </a:schemeClr>
                </a:gs>
                <a:gs pos="100000">
                  <a:schemeClr val="accent4"/>
                </a:gs>
              </a:gsLst>
              <a:lin ang="6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all" spc="100" normalizeH="0" baseline="0" noProof="0">
                <a:ln>
                  <a:noFill/>
                </a:ln>
                <a:solidFill>
                  <a:srgbClr val="FFFFFF"/>
                </a:solidFill>
                <a:effectLst/>
                <a:uLnTx/>
                <a:uFillTx/>
                <a:latin typeface="Calibri"/>
                <a:ea typeface="Calibri"/>
                <a:cs typeface="Arial"/>
              </a:rPr>
              <a:t>WHAT</a:t>
            </a:r>
            <a:endParaRPr kumimoji="0" lang="en-US" sz="1000" b="1" i="0" u="none" strike="noStrike" kern="1200" cap="all" spc="100" normalizeH="0" baseline="0" noProof="0">
              <a:ln>
                <a:noFill/>
              </a:ln>
              <a:solidFill>
                <a:srgbClr val="FFFFFF"/>
              </a:solidFill>
              <a:effectLst/>
              <a:uLnTx/>
              <a:uFillTx/>
              <a:latin typeface="Calibri" panose="020F0502020204030204" pitchFamily="34" charset="0"/>
              <a:ea typeface="Calibri"/>
              <a:cs typeface="Arial"/>
            </a:endParaRPr>
          </a:p>
        </p:txBody>
      </p:sp>
      <p:sp>
        <p:nvSpPr>
          <p:cNvPr id="28" name="Rounded Rectangle 30">
            <a:extLst>
              <a:ext uri="{FF2B5EF4-FFF2-40B4-BE49-F238E27FC236}">
                <a16:creationId xmlns:a16="http://schemas.microsoft.com/office/drawing/2014/main" id="{2D8B110D-BF7C-A389-4CF2-40462F7DD7F1}"/>
              </a:ext>
            </a:extLst>
          </p:cNvPr>
          <p:cNvSpPr/>
          <p:nvPr/>
        </p:nvSpPr>
        <p:spPr bwMode="auto">
          <a:xfrm>
            <a:off x="4668432" y="1230936"/>
            <a:ext cx="1253042" cy="284633"/>
          </a:xfrm>
          <a:prstGeom prst="roundRect">
            <a:avLst>
              <a:gd name="adj" fmla="val 50000"/>
            </a:avLst>
          </a:prstGeom>
          <a:solidFill>
            <a:schemeClr val="tx1"/>
          </a:solidFill>
          <a:ln w="15875">
            <a:gradFill>
              <a:gsLst>
                <a:gs pos="0">
                  <a:schemeClr val="accent2"/>
                </a:gs>
                <a:gs pos="59000">
                  <a:schemeClr val="accent2">
                    <a:lumMod val="75000"/>
                  </a:schemeClr>
                </a:gs>
                <a:gs pos="100000">
                  <a:schemeClr val="accent4"/>
                </a:gs>
              </a:gsLst>
              <a:lin ang="6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a:ea typeface="Calibri"/>
                <a:cs typeface="Arial"/>
              </a:rPr>
              <a:t>TYPICAL USE CASES</a:t>
            </a:r>
            <a:endParaRPr kumimoji="0" lang="en-US" sz="1000" b="1" i="0" u="none" strike="noStrike" kern="1200" cap="all" spc="100" normalizeH="0" baseline="0" noProof="0">
              <a:ln>
                <a:noFill/>
              </a:ln>
              <a:solidFill>
                <a:srgbClr val="FFFFFF"/>
              </a:solidFill>
              <a:effectLst/>
              <a:uLnTx/>
              <a:uFillTx/>
              <a:latin typeface="Calibri" panose="020F0502020204030204" pitchFamily="34" charset="0"/>
              <a:ea typeface="Calibri"/>
              <a:cs typeface="Arial"/>
            </a:endParaRPr>
          </a:p>
        </p:txBody>
      </p:sp>
      <p:sp>
        <p:nvSpPr>
          <p:cNvPr id="33" name="TextBox 32">
            <a:extLst>
              <a:ext uri="{FF2B5EF4-FFF2-40B4-BE49-F238E27FC236}">
                <a16:creationId xmlns:a16="http://schemas.microsoft.com/office/drawing/2014/main" id="{E1D3C42A-6D43-8E61-7890-D567C42B0BE5}"/>
              </a:ext>
            </a:extLst>
          </p:cNvPr>
          <p:cNvSpPr txBox="1"/>
          <p:nvPr/>
        </p:nvSpPr>
        <p:spPr>
          <a:xfrm>
            <a:off x="1475010" y="3273312"/>
            <a:ext cx="1712937"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Calibri"/>
                <a:cs typeface="Arial"/>
              </a:rPr>
              <a:t>Key Capabilities</a:t>
            </a:r>
            <a:endParaRPr kumimoji="0" lang="ru-RU" sz="1100" b="1" i="0" u="none" strike="noStrike" kern="1200" cap="none" spc="0" normalizeH="0" baseline="0" noProof="0">
              <a:ln>
                <a:noFill/>
              </a:ln>
              <a:solidFill>
                <a:srgbClr val="FFFFFF"/>
              </a:solidFill>
              <a:effectLst/>
              <a:uLnTx/>
              <a:uFillTx/>
              <a:latin typeface="Calibri"/>
              <a:ea typeface="Verdana"/>
              <a:cs typeface="Calibri"/>
            </a:endParaRPr>
          </a:p>
        </p:txBody>
      </p:sp>
      <p:sp>
        <p:nvSpPr>
          <p:cNvPr id="35" name="TextBox 34">
            <a:extLst>
              <a:ext uri="{FF2B5EF4-FFF2-40B4-BE49-F238E27FC236}">
                <a16:creationId xmlns:a16="http://schemas.microsoft.com/office/drawing/2014/main" id="{16F16560-AA38-8380-2490-F919A8D83D91}"/>
              </a:ext>
            </a:extLst>
          </p:cNvPr>
          <p:cNvSpPr txBox="1"/>
          <p:nvPr/>
        </p:nvSpPr>
        <p:spPr>
          <a:xfrm>
            <a:off x="4657413" y="5171356"/>
            <a:ext cx="2626841" cy="215444"/>
          </a:xfrm>
          <a:prstGeom prst="rect">
            <a:avLst/>
          </a:prstGeom>
          <a:solidFill>
            <a:schemeClr val="tx1"/>
          </a:solid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40000">
                      <a:srgbClr val="418DFF"/>
                    </a:gs>
                    <a:gs pos="80000">
                      <a:srgbClr val="3055DA"/>
                    </a:gs>
                    <a:gs pos="100000">
                      <a:srgbClr val="8353D2"/>
                    </a:gs>
                  </a:gsLst>
                  <a:lin ang="3600000" scaled="0"/>
                </a:gradFill>
                <a:effectLst/>
                <a:uLnTx/>
                <a:uFillTx/>
                <a:latin typeface="Calibri"/>
                <a:ea typeface="Calibri"/>
                <a:cs typeface="Arial"/>
              </a:rPr>
              <a:t>Our Clients:</a:t>
            </a:r>
          </a:p>
        </p:txBody>
      </p:sp>
      <p:sp>
        <p:nvSpPr>
          <p:cNvPr id="30" name="TextBox 29">
            <a:extLst>
              <a:ext uri="{FF2B5EF4-FFF2-40B4-BE49-F238E27FC236}">
                <a16:creationId xmlns:a16="http://schemas.microsoft.com/office/drawing/2014/main" id="{3BC3F9DE-A0AD-BECA-AA88-AB641C0F4687}"/>
              </a:ext>
            </a:extLst>
          </p:cNvPr>
          <p:cNvSpPr txBox="1"/>
          <p:nvPr/>
        </p:nvSpPr>
        <p:spPr>
          <a:xfrm>
            <a:off x="4814766" y="1795320"/>
            <a:ext cx="2058628" cy="14055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KNOWLEDGE AND REQUIREMENTS MANAGEMENT</a:t>
            </a:r>
            <a:endParaRPr kumimoji="0" lang="ru-RU"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Knowledge Management &amp; Onboarding</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Calibri"/>
                <a:cs typeface="Arial"/>
              </a:rPr>
              <a:t>Business Requirements Elaboration and Documentation</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Calibri"/>
                <a:cs typeface="Arial"/>
              </a:rPr>
              <a:t>Code Analysis and Exploration </a:t>
            </a:r>
            <a:endParaRPr kumimoji="0" lang="en-US" sz="1000" b="0" i="0" u="none" strike="noStrike" kern="1200" cap="none" spc="0" normalizeH="0" baseline="0" noProof="0">
              <a:ln>
                <a:noFill/>
              </a:ln>
              <a:solidFill>
                <a:srgbClr val="000000"/>
              </a:solidFill>
              <a:effectLst/>
              <a:uLnTx/>
              <a:uFillTx/>
              <a:latin typeface="Calibri"/>
              <a:ea typeface="Calibri"/>
              <a:cs typeface="Arial"/>
            </a:endParaRPr>
          </a:p>
        </p:txBody>
      </p:sp>
      <p:cxnSp>
        <p:nvCxnSpPr>
          <p:cNvPr id="44" name="Straight Connector 43">
            <a:extLst>
              <a:ext uri="{FF2B5EF4-FFF2-40B4-BE49-F238E27FC236}">
                <a16:creationId xmlns:a16="http://schemas.microsoft.com/office/drawing/2014/main" id="{BADC28C3-2D5D-2640-C79D-B1B1F92C41B1}"/>
              </a:ext>
            </a:extLst>
          </p:cNvPr>
          <p:cNvCxnSpPr>
            <a:cxnSpLocks/>
          </p:cNvCxnSpPr>
          <p:nvPr/>
        </p:nvCxnSpPr>
        <p:spPr>
          <a:xfrm>
            <a:off x="4461203" y="1230936"/>
            <a:ext cx="0" cy="4865064"/>
          </a:xfrm>
          <a:prstGeom prst="line">
            <a:avLst/>
          </a:prstGeom>
          <a:noFill/>
          <a:ln>
            <a:gradFill>
              <a:gsLst>
                <a:gs pos="40000">
                  <a:schemeClr val="accent2"/>
                </a:gs>
                <a:gs pos="80000">
                  <a:schemeClr val="accent5"/>
                </a:gs>
                <a:gs pos="100000">
                  <a:schemeClr val="accent4"/>
                </a:gs>
              </a:gsLst>
              <a:lin ang="3600000" scaled="0"/>
            </a:gradFill>
          </a:ln>
          <a:effectLst/>
        </p:spPr>
      </p:cxnSp>
      <p:cxnSp>
        <p:nvCxnSpPr>
          <p:cNvPr id="8" name="Straight Connector 7">
            <a:extLst>
              <a:ext uri="{FF2B5EF4-FFF2-40B4-BE49-F238E27FC236}">
                <a16:creationId xmlns:a16="http://schemas.microsoft.com/office/drawing/2014/main" id="{CF8B64CE-02BA-AD0D-1AE7-6AD803C060AE}"/>
              </a:ext>
            </a:extLst>
          </p:cNvPr>
          <p:cNvCxnSpPr>
            <a:cxnSpLocks/>
          </p:cNvCxnSpPr>
          <p:nvPr/>
        </p:nvCxnSpPr>
        <p:spPr>
          <a:xfrm>
            <a:off x="468283" y="3123786"/>
            <a:ext cx="3905135" cy="0"/>
          </a:xfrm>
          <a:prstGeom prst="line">
            <a:avLst/>
          </a:prstGeom>
          <a:noFill/>
          <a:ln>
            <a:gradFill>
              <a:gsLst>
                <a:gs pos="40000">
                  <a:schemeClr val="accent2"/>
                </a:gs>
                <a:gs pos="80000">
                  <a:schemeClr val="accent5"/>
                </a:gs>
                <a:gs pos="100000">
                  <a:schemeClr val="accent4"/>
                </a:gs>
              </a:gsLst>
              <a:lin ang="3600000" scaled="0"/>
            </a:gradFill>
          </a:ln>
          <a:effectLst/>
        </p:spPr>
      </p:cxnSp>
      <p:cxnSp>
        <p:nvCxnSpPr>
          <p:cNvPr id="52" name="Straight Connector 51">
            <a:extLst>
              <a:ext uri="{FF2B5EF4-FFF2-40B4-BE49-F238E27FC236}">
                <a16:creationId xmlns:a16="http://schemas.microsoft.com/office/drawing/2014/main" id="{D7273F81-599F-956D-BCBD-7EDAAF04E72E}"/>
              </a:ext>
            </a:extLst>
          </p:cNvPr>
          <p:cNvCxnSpPr>
            <a:cxnSpLocks/>
          </p:cNvCxnSpPr>
          <p:nvPr/>
        </p:nvCxnSpPr>
        <p:spPr>
          <a:xfrm>
            <a:off x="5682343" y="5284673"/>
            <a:ext cx="6096289" cy="0"/>
          </a:xfrm>
          <a:prstGeom prst="line">
            <a:avLst/>
          </a:prstGeom>
          <a:noFill/>
          <a:ln>
            <a:gradFill>
              <a:gsLst>
                <a:gs pos="40000">
                  <a:schemeClr val="accent2"/>
                </a:gs>
                <a:gs pos="80000">
                  <a:schemeClr val="accent5"/>
                </a:gs>
                <a:gs pos="100000">
                  <a:schemeClr val="accent4"/>
                </a:gs>
              </a:gsLst>
              <a:lin ang="3600000" scaled="0"/>
            </a:gradFill>
          </a:ln>
          <a:effectLst/>
        </p:spPr>
      </p:cxnSp>
      <p:grpSp>
        <p:nvGrpSpPr>
          <p:cNvPr id="59" name="Group 58">
            <a:extLst>
              <a:ext uri="{FF2B5EF4-FFF2-40B4-BE49-F238E27FC236}">
                <a16:creationId xmlns:a16="http://schemas.microsoft.com/office/drawing/2014/main" id="{FBD972F4-86BB-ECA8-29D6-30BBAD06326A}"/>
              </a:ext>
            </a:extLst>
          </p:cNvPr>
          <p:cNvGrpSpPr/>
          <p:nvPr/>
        </p:nvGrpSpPr>
        <p:grpSpPr>
          <a:xfrm>
            <a:off x="1136124" y="6341080"/>
            <a:ext cx="1112275" cy="368855"/>
            <a:chOff x="1136124" y="6341080"/>
            <a:chExt cx="1112275" cy="368855"/>
          </a:xfrm>
        </p:grpSpPr>
        <p:pic>
          <p:nvPicPr>
            <p:cNvPr id="60" name="Graphic 59">
              <a:extLst>
                <a:ext uri="{FF2B5EF4-FFF2-40B4-BE49-F238E27FC236}">
                  <a16:creationId xmlns:a16="http://schemas.microsoft.com/office/drawing/2014/main" id="{2D2A1888-4A17-1322-66C4-DB3DF117F7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79666" y="6341080"/>
              <a:ext cx="1068733" cy="368855"/>
            </a:xfrm>
            <a:prstGeom prst="rect">
              <a:avLst/>
            </a:prstGeom>
          </p:spPr>
        </p:pic>
        <p:cxnSp>
          <p:nvCxnSpPr>
            <p:cNvPr id="61" name="Straight Connector 60">
              <a:extLst>
                <a:ext uri="{FF2B5EF4-FFF2-40B4-BE49-F238E27FC236}">
                  <a16:creationId xmlns:a16="http://schemas.microsoft.com/office/drawing/2014/main" id="{BEB29162-51E9-8E65-4519-73269E66FF45}"/>
                </a:ext>
              </a:extLst>
            </p:cNvPr>
            <p:cNvCxnSpPr>
              <a:cxnSpLocks/>
            </p:cNvCxnSpPr>
            <p:nvPr/>
          </p:nvCxnSpPr>
          <p:spPr>
            <a:xfrm>
              <a:off x="1136124" y="6433457"/>
              <a:ext cx="0" cy="174172"/>
            </a:xfrm>
            <a:prstGeom prst="line">
              <a:avLst/>
            </a:prstGeom>
            <a:ln w="63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8" name="Rounded Rectangle 15">
            <a:extLst>
              <a:ext uri="{FF2B5EF4-FFF2-40B4-BE49-F238E27FC236}">
                <a16:creationId xmlns:a16="http://schemas.microsoft.com/office/drawing/2014/main" id="{AFF9D13E-4FEE-C933-115A-586F4BDCC293}"/>
              </a:ext>
            </a:extLst>
          </p:cNvPr>
          <p:cNvSpPr/>
          <p:nvPr/>
        </p:nvSpPr>
        <p:spPr bwMode="auto">
          <a:xfrm>
            <a:off x="7066425" y="1691691"/>
            <a:ext cx="2339787" cy="1627278"/>
          </a:xfrm>
          <a:prstGeom prst="roundRect">
            <a:avLst>
              <a:gd name="adj" fmla="val 5093"/>
            </a:avLst>
          </a:prstGeom>
          <a:solidFill>
            <a:srgbClr val="656EF3">
              <a:alpha val="25098"/>
            </a:srgbClr>
          </a:solidFill>
          <a:ln>
            <a:noFill/>
          </a:ln>
          <a:effectLst>
            <a:outerShdw blurRad="50800" dist="38100" dir="2700000" algn="tl" rotWithShape="0">
              <a:prstClr val="black">
                <a:alpha val="4000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Light" panose="020F0302020204030204" pitchFamily="34" charset="0"/>
              <a:ea typeface="Calibri"/>
              <a:cs typeface="Arial"/>
            </a:endParaRPr>
          </a:p>
        </p:txBody>
      </p:sp>
      <p:sp>
        <p:nvSpPr>
          <p:cNvPr id="129" name="TextBox 128">
            <a:extLst>
              <a:ext uri="{FF2B5EF4-FFF2-40B4-BE49-F238E27FC236}">
                <a16:creationId xmlns:a16="http://schemas.microsoft.com/office/drawing/2014/main" id="{5D35E35D-4452-D28E-B22B-7C91D6CB10AD}"/>
              </a:ext>
            </a:extLst>
          </p:cNvPr>
          <p:cNvSpPr txBox="1"/>
          <p:nvPr/>
        </p:nvSpPr>
        <p:spPr>
          <a:xfrm>
            <a:off x="7209621" y="1795320"/>
            <a:ext cx="2058628" cy="9284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DEVELOPMENT </a:t>
            </a:r>
            <a:endParaRPr kumimoji="0" lang="ru-RU"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endParaRPr>
          </a:p>
          <a:p>
            <a:pPr marL="171450" marR="0" lvl="0" indent="-171450" algn="l" defTabSz="914400" rtl="0" eaLnBrk="1" fontAlgn="auto" latinLnBrk="0" hangingPunct="1">
              <a:lnSpc>
                <a:spcPct val="100000"/>
              </a:lnSpc>
              <a:spcBef>
                <a:spcPts val="200"/>
              </a:spcBef>
              <a:spcAft>
                <a:spcPts val="200"/>
              </a:spcAft>
              <a:buClrTx/>
              <a:buSzTx/>
              <a:buFont typeface="Arial,Sans-Serif"/>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Accelerated Bug Fixing</a:t>
            </a:r>
            <a:r>
              <a:rPr kumimoji="0" lang="en-US" sz="1000" b="0" i="0" u="none" strike="noStrike" kern="1200" cap="none" spc="0" normalizeH="0" baseline="0" noProof="0">
                <a:ln>
                  <a:noFill/>
                </a:ln>
                <a:solidFill>
                  <a:srgbClr val="000000"/>
                </a:solidFill>
                <a:effectLst/>
                <a:uLnTx/>
                <a:uFillTx/>
                <a:latin typeface="Calibri"/>
                <a:ea typeface="Calibri"/>
                <a:cs typeface="Arial"/>
              </a:rPr>
              <a:t>​</a:t>
            </a:r>
          </a:p>
          <a:p>
            <a:pPr marL="171450" marR="0" lvl="0" indent="-171450" algn="l" defTabSz="914400" rtl="0" eaLnBrk="1" fontAlgn="auto" latinLnBrk="0" hangingPunct="1">
              <a:lnSpc>
                <a:spcPct val="100000"/>
              </a:lnSpc>
              <a:spcBef>
                <a:spcPts val="200"/>
              </a:spcBef>
              <a:spcAft>
                <a:spcPts val="200"/>
              </a:spcAft>
              <a:buClrTx/>
              <a:buSzTx/>
              <a:buFont typeface="Arial,Sans-Serif"/>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Unit Test Coverage Increase</a:t>
            </a:r>
            <a:r>
              <a:rPr kumimoji="0" lang="en-US" sz="1000" b="0" i="0" u="none" strike="noStrike" kern="1200" cap="none" spc="0" normalizeH="0" baseline="0" noProof="0">
                <a:ln>
                  <a:noFill/>
                </a:ln>
                <a:solidFill>
                  <a:srgbClr val="000000"/>
                </a:solidFill>
                <a:effectLst/>
                <a:uLnTx/>
                <a:uFillTx/>
                <a:latin typeface="Calibri"/>
                <a:ea typeface="Calibri"/>
                <a:cs typeface="Arial"/>
              </a:rPr>
              <a:t>​</a:t>
            </a:r>
          </a:p>
          <a:p>
            <a:pPr marL="171450" marR="0" lvl="0" indent="-171450" algn="l" defTabSz="914400" rtl="0" eaLnBrk="1" fontAlgn="auto" latinLnBrk="0" hangingPunct="1">
              <a:lnSpc>
                <a:spcPct val="100000"/>
              </a:lnSpc>
              <a:spcBef>
                <a:spcPts val="200"/>
              </a:spcBef>
              <a:spcAft>
                <a:spcPts val="200"/>
              </a:spcAft>
              <a:buClrTx/>
              <a:buSzTx/>
              <a:buFont typeface="Arial,Sans-Serif"/>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AI Driven Code Quality Pipelines</a:t>
            </a:r>
            <a:r>
              <a:rPr kumimoji="0" lang="en-US" sz="1000" b="0" i="0" u="none" strike="noStrike" kern="1200" cap="none" spc="0" normalizeH="0" baseline="0" noProof="0">
                <a:ln>
                  <a:noFill/>
                </a:ln>
                <a:solidFill>
                  <a:srgbClr val="000000"/>
                </a:solidFill>
                <a:effectLst/>
                <a:uLnTx/>
                <a:uFillTx/>
                <a:latin typeface="Calibri"/>
                <a:ea typeface="Calibri"/>
                <a:cs typeface="Arial"/>
              </a:rPr>
              <a:t>​</a:t>
            </a:r>
          </a:p>
        </p:txBody>
      </p:sp>
      <p:sp>
        <p:nvSpPr>
          <p:cNvPr id="130" name="Rounded Rectangle 15">
            <a:extLst>
              <a:ext uri="{FF2B5EF4-FFF2-40B4-BE49-F238E27FC236}">
                <a16:creationId xmlns:a16="http://schemas.microsoft.com/office/drawing/2014/main" id="{71F911B2-91EF-BEB8-9750-6AEADF9CB4EC}"/>
              </a:ext>
            </a:extLst>
          </p:cNvPr>
          <p:cNvSpPr/>
          <p:nvPr/>
        </p:nvSpPr>
        <p:spPr bwMode="auto">
          <a:xfrm>
            <a:off x="9461280" y="1691691"/>
            <a:ext cx="2339787" cy="1627278"/>
          </a:xfrm>
          <a:prstGeom prst="roundRect">
            <a:avLst>
              <a:gd name="adj" fmla="val 5093"/>
            </a:avLst>
          </a:prstGeom>
          <a:solidFill>
            <a:srgbClr val="656EF3">
              <a:alpha val="25098"/>
            </a:srgbClr>
          </a:solidFill>
          <a:ln>
            <a:noFill/>
          </a:ln>
          <a:effectLst>
            <a:outerShdw blurRad="50800" dist="38100" dir="2700000" algn="tl" rotWithShape="0">
              <a:prstClr val="black">
                <a:alpha val="4000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Light" panose="020F0302020204030204" pitchFamily="34" charset="0"/>
              <a:ea typeface="Calibri"/>
              <a:cs typeface="Arial"/>
            </a:endParaRPr>
          </a:p>
        </p:txBody>
      </p:sp>
      <p:sp>
        <p:nvSpPr>
          <p:cNvPr id="131" name="TextBox 130">
            <a:extLst>
              <a:ext uri="{FF2B5EF4-FFF2-40B4-BE49-F238E27FC236}">
                <a16:creationId xmlns:a16="http://schemas.microsoft.com/office/drawing/2014/main" id="{752741B5-8D8F-8E26-8137-168056F41A75}"/>
              </a:ext>
            </a:extLst>
          </p:cNvPr>
          <p:cNvSpPr txBox="1"/>
          <p:nvPr/>
        </p:nvSpPr>
        <p:spPr>
          <a:xfrm>
            <a:off x="9604476" y="1795320"/>
            <a:ext cx="2058628" cy="7232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QUALITY MANAGEMENT​ </a:t>
            </a:r>
            <a:endParaRPr kumimoji="0" lang="ru-RU"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endParaRPr>
          </a:p>
          <a:p>
            <a:pPr marL="171450" marR="0" lvl="0" indent="-171450" algn="l" defTabSz="914400" rtl="0" eaLnBrk="1" fontAlgn="auto" latinLnBrk="0" hangingPunct="1">
              <a:lnSpc>
                <a:spcPct val="100000"/>
              </a:lnSpc>
              <a:spcBef>
                <a:spcPts val="200"/>
              </a:spcBef>
              <a:spcAft>
                <a:spcPts val="200"/>
              </a:spcAft>
              <a:buClrTx/>
              <a:buSzTx/>
              <a:buFont typeface="Arial"/>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Segoe UI"/>
              </a:rPr>
              <a:t>AI-augmented Software Testing</a:t>
            </a:r>
            <a:r>
              <a:rPr kumimoji="0" lang="en-US" sz="1000" b="0" i="0" u="none" strike="noStrike" kern="1200" cap="none" spc="0" normalizeH="0" baseline="0" noProof="0">
                <a:ln>
                  <a:noFill/>
                </a:ln>
                <a:solidFill>
                  <a:srgbClr val="000000"/>
                </a:solidFill>
                <a:effectLst/>
                <a:uLnTx/>
                <a:uFillTx/>
                <a:latin typeface="Calibri"/>
                <a:ea typeface="Calibri"/>
                <a:cs typeface="Segoe UI"/>
              </a:rPr>
              <a:t>​</a:t>
            </a:r>
            <a:endParaRPr kumimoji="0" lang="en-US" sz="1000" b="0" i="0" u="none" strike="noStrike" kern="1200" cap="none" spc="0" normalizeH="0" baseline="0" noProof="0">
              <a:ln>
                <a:noFill/>
              </a:ln>
              <a:solidFill>
                <a:srgbClr val="000000"/>
              </a:solidFill>
              <a:effectLst/>
              <a:uLnTx/>
              <a:uFillTx/>
              <a:latin typeface="Calibri"/>
              <a:ea typeface="Calibri"/>
              <a:cs typeface="Arial"/>
            </a:endParaRPr>
          </a:p>
          <a:p>
            <a:pPr marL="171450" marR="0" lvl="0" indent="-171450" algn="l" defTabSz="914400" rtl="0" eaLnBrk="1" fontAlgn="auto" latinLnBrk="0" hangingPunct="1">
              <a:lnSpc>
                <a:spcPct val="100000"/>
              </a:lnSpc>
              <a:spcBef>
                <a:spcPts val="200"/>
              </a:spcBef>
              <a:spcAft>
                <a:spcPts val="200"/>
              </a:spcAft>
              <a:buClrTx/>
              <a:buSzTx/>
              <a:buFont typeface="Arial"/>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Segoe UI"/>
              </a:rPr>
              <a:t>Testing Automation</a:t>
            </a:r>
            <a:r>
              <a:rPr kumimoji="0" lang="en-US" sz="1000" b="0" i="0" u="none" strike="noStrike" kern="1200" cap="none" spc="0" normalizeH="0" baseline="0" noProof="0">
                <a:ln>
                  <a:noFill/>
                </a:ln>
                <a:solidFill>
                  <a:srgbClr val="000000"/>
                </a:solidFill>
                <a:effectLst/>
                <a:uLnTx/>
                <a:uFillTx/>
                <a:latin typeface="Calibri"/>
                <a:ea typeface="Calibri"/>
                <a:cs typeface="Segoe UI"/>
              </a:rPr>
              <a:t>​</a:t>
            </a:r>
          </a:p>
        </p:txBody>
      </p:sp>
      <p:sp>
        <p:nvSpPr>
          <p:cNvPr id="132" name="Rounded Rectangle 15">
            <a:extLst>
              <a:ext uri="{FF2B5EF4-FFF2-40B4-BE49-F238E27FC236}">
                <a16:creationId xmlns:a16="http://schemas.microsoft.com/office/drawing/2014/main" id="{0C0F288F-5396-5F37-930A-C8B72D33CD5E}"/>
              </a:ext>
            </a:extLst>
          </p:cNvPr>
          <p:cNvSpPr/>
          <p:nvPr/>
        </p:nvSpPr>
        <p:spPr bwMode="auto">
          <a:xfrm>
            <a:off x="4671570" y="3379656"/>
            <a:ext cx="2339787" cy="1377584"/>
          </a:xfrm>
          <a:prstGeom prst="roundRect">
            <a:avLst>
              <a:gd name="adj" fmla="val 5093"/>
            </a:avLst>
          </a:prstGeom>
          <a:solidFill>
            <a:srgbClr val="656EF3">
              <a:alpha val="25098"/>
            </a:srgbClr>
          </a:solidFill>
          <a:ln>
            <a:noFill/>
          </a:ln>
          <a:effectLst>
            <a:outerShdw blurRad="50800" dist="38100" dir="2700000" algn="tl" rotWithShape="0">
              <a:prstClr val="black">
                <a:alpha val="4000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Light" panose="020F0302020204030204" pitchFamily="34" charset="0"/>
              <a:ea typeface="Calibri"/>
              <a:cs typeface="Arial"/>
            </a:endParaRPr>
          </a:p>
        </p:txBody>
      </p:sp>
      <p:sp>
        <p:nvSpPr>
          <p:cNvPr id="133" name="TextBox 132">
            <a:extLst>
              <a:ext uri="{FF2B5EF4-FFF2-40B4-BE49-F238E27FC236}">
                <a16:creationId xmlns:a16="http://schemas.microsoft.com/office/drawing/2014/main" id="{22CFE47F-6509-4066-FBD2-E7ABC24612E0}"/>
              </a:ext>
            </a:extLst>
          </p:cNvPr>
          <p:cNvSpPr txBox="1"/>
          <p:nvPr/>
        </p:nvSpPr>
        <p:spPr>
          <a:xfrm>
            <a:off x="4814766" y="3483285"/>
            <a:ext cx="2058628" cy="8771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PROJECT MANAGEMENT​</a:t>
            </a:r>
            <a:endParaRPr kumimoji="0" lang="ru-RU"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Calibri"/>
              </a:rPr>
              <a:t>Release Management</a:t>
            </a:r>
            <a:endParaRPr kumimoji="0" lang="en-US" sz="1000" b="0" i="0" u="none" strike="noStrike" kern="1200" cap="none" spc="0" normalizeH="0" baseline="0" noProof="0">
              <a:ln>
                <a:noFill/>
              </a:ln>
              <a:solidFill>
                <a:srgbClr val="000000"/>
              </a:solidFill>
              <a:effectLst/>
              <a:uLnTx/>
              <a:uFillTx/>
              <a:latin typeface="Calibri"/>
              <a:ea typeface="Calibri"/>
              <a:cs typeface="Calibri"/>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Calibri"/>
              </a:rPr>
              <a:t>Estimations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Calibri"/>
              </a:rPr>
              <a:t>Risks Assessment</a:t>
            </a:r>
            <a:endParaRPr kumimoji="0" lang="en-US" sz="1000" b="0" i="0" u="none" strike="noStrike" kern="1200" cap="none" spc="0" normalizeH="0" baseline="0" noProof="0">
              <a:ln>
                <a:noFill/>
              </a:ln>
              <a:solidFill>
                <a:srgbClr val="000000"/>
              </a:solidFill>
              <a:effectLst/>
              <a:uLnTx/>
              <a:uFillTx/>
              <a:latin typeface="Calibri"/>
              <a:ea typeface="Calibri"/>
              <a:cs typeface="Arial"/>
            </a:endParaRPr>
          </a:p>
        </p:txBody>
      </p:sp>
      <p:sp>
        <p:nvSpPr>
          <p:cNvPr id="134" name="Rounded Rectangle 15">
            <a:extLst>
              <a:ext uri="{FF2B5EF4-FFF2-40B4-BE49-F238E27FC236}">
                <a16:creationId xmlns:a16="http://schemas.microsoft.com/office/drawing/2014/main" id="{CE7E08FB-8672-4995-5411-4A5ACBCDF4AF}"/>
              </a:ext>
            </a:extLst>
          </p:cNvPr>
          <p:cNvSpPr/>
          <p:nvPr/>
        </p:nvSpPr>
        <p:spPr bwMode="auto">
          <a:xfrm>
            <a:off x="7066425" y="3379656"/>
            <a:ext cx="2339787" cy="1377584"/>
          </a:xfrm>
          <a:prstGeom prst="roundRect">
            <a:avLst>
              <a:gd name="adj" fmla="val 5093"/>
            </a:avLst>
          </a:prstGeom>
          <a:solidFill>
            <a:srgbClr val="656EF3">
              <a:alpha val="25098"/>
            </a:srgbClr>
          </a:solidFill>
          <a:ln>
            <a:noFill/>
          </a:ln>
          <a:effectLst>
            <a:outerShdw blurRad="50800" dist="38100" dir="2700000" algn="tl" rotWithShape="0">
              <a:prstClr val="black">
                <a:alpha val="4000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Light" panose="020F0302020204030204" pitchFamily="34" charset="0"/>
              <a:ea typeface="Calibri"/>
              <a:cs typeface="Arial"/>
            </a:endParaRPr>
          </a:p>
        </p:txBody>
      </p:sp>
      <p:sp>
        <p:nvSpPr>
          <p:cNvPr id="135" name="TextBox 134">
            <a:extLst>
              <a:ext uri="{FF2B5EF4-FFF2-40B4-BE49-F238E27FC236}">
                <a16:creationId xmlns:a16="http://schemas.microsoft.com/office/drawing/2014/main" id="{6B573927-6237-5CA6-5680-37540F7F0A78}"/>
              </a:ext>
            </a:extLst>
          </p:cNvPr>
          <p:cNvSpPr txBox="1"/>
          <p:nvPr/>
        </p:nvSpPr>
        <p:spPr>
          <a:xfrm>
            <a:off x="7209621" y="3483285"/>
            <a:ext cx="2058628" cy="11336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MODERNIZATION </a:t>
            </a:r>
            <a:endParaRPr kumimoji="0" lang="ru-RU"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endParaRPr>
          </a:p>
          <a:p>
            <a:pPr marL="171450" marR="0" lvl="0" indent="-171450" algn="l" defTabSz="914400" rtl="0" eaLnBrk="1" fontAlgn="auto" latinLnBrk="0" hangingPunct="1">
              <a:lnSpc>
                <a:spcPct val="100000"/>
              </a:lnSpc>
              <a:spcBef>
                <a:spcPts val="200"/>
              </a:spcBef>
              <a:spcAft>
                <a:spcPts val="200"/>
              </a:spcAft>
              <a:buClrTx/>
              <a:buSzTx/>
              <a:buFont typeface="Arial"/>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Code Conversions</a:t>
            </a:r>
            <a:endParaRPr kumimoji="0" lang="en-US" sz="1000" b="0" i="0" u="none" strike="noStrike" kern="1200" cap="none" spc="0" normalizeH="0" baseline="0" noProof="0">
              <a:ln>
                <a:noFill/>
              </a:ln>
              <a:solidFill>
                <a:srgbClr val="000000"/>
              </a:solidFill>
              <a:effectLst/>
              <a:uLnTx/>
              <a:uFillTx/>
              <a:latin typeface="Calibri"/>
              <a:ea typeface="Calibri"/>
              <a:cs typeface="Arial"/>
            </a:endParaRPr>
          </a:p>
          <a:p>
            <a:pPr marL="171450" marR="0" lvl="0" indent="-171450" algn="l" defTabSz="914400" rtl="0" eaLnBrk="1" fontAlgn="auto" latinLnBrk="0" hangingPunct="1">
              <a:lnSpc>
                <a:spcPct val="100000"/>
              </a:lnSpc>
              <a:spcBef>
                <a:spcPts val="200"/>
              </a:spcBef>
              <a:spcAft>
                <a:spcPts val="200"/>
              </a:spcAft>
              <a:buClrTx/>
              <a:buSzTx/>
              <a:buFont typeface="Arial"/>
              <a:buChar char="•"/>
              <a:tabLst/>
              <a:defRPr/>
            </a:pPr>
            <a:r>
              <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Calibri"/>
                <a:cs typeface="Arial"/>
              </a:rPr>
              <a:t>Frameworks versions upgrade </a:t>
            </a:r>
          </a:p>
          <a:p>
            <a:pPr marL="171450" marR="0" lvl="0" indent="-171450" algn="l" defTabSz="914400" rtl="0" eaLnBrk="1" fontAlgn="auto" latinLnBrk="0" hangingPunct="1">
              <a:lnSpc>
                <a:spcPct val="100000"/>
              </a:lnSpc>
              <a:spcBef>
                <a:spcPts val="200"/>
              </a:spcBef>
              <a:spcAft>
                <a:spcPts val="200"/>
              </a:spcAft>
              <a:buClrTx/>
              <a:buSzTx/>
              <a:buFont typeface="Arial"/>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Solution Re-architecture </a:t>
            </a:r>
          </a:p>
          <a:p>
            <a:pPr marL="171450" marR="0" lvl="0" indent="-171450" algn="l" defTabSz="914400" rtl="0" eaLnBrk="1" fontAlgn="auto" latinLnBrk="0" hangingPunct="1">
              <a:lnSpc>
                <a:spcPct val="100000"/>
              </a:lnSpc>
              <a:spcBef>
                <a:spcPts val="200"/>
              </a:spcBef>
              <a:spcAft>
                <a:spcPts val="200"/>
              </a:spcAft>
              <a:buClrTx/>
              <a:buSzTx/>
              <a:buFont typeface="Arial"/>
              <a:buChar char="•"/>
              <a:tabLst/>
              <a:defRPr/>
            </a:pPr>
            <a:r>
              <a:rPr kumimoji="0" lang="en-US" sz="1000" b="0" i="0" u="none" strike="noStrike" kern="1200" cap="none" spc="0" normalizeH="0" baseline="0" noProof="0">
                <a:ln>
                  <a:noFill/>
                </a:ln>
                <a:solidFill>
                  <a:srgbClr val="FFFFFF"/>
                </a:solidFill>
                <a:effectLst/>
                <a:uLnTx/>
                <a:uFillTx/>
                <a:latin typeface="Calibri"/>
                <a:ea typeface="Calibri"/>
                <a:cs typeface="Arial"/>
              </a:rPr>
              <a:t>Mainframe Modernization</a:t>
            </a:r>
          </a:p>
        </p:txBody>
      </p:sp>
      <p:sp>
        <p:nvSpPr>
          <p:cNvPr id="136" name="Rounded Rectangle 15">
            <a:extLst>
              <a:ext uri="{FF2B5EF4-FFF2-40B4-BE49-F238E27FC236}">
                <a16:creationId xmlns:a16="http://schemas.microsoft.com/office/drawing/2014/main" id="{949A537E-42D3-1621-CE7E-211FED9910E6}"/>
              </a:ext>
            </a:extLst>
          </p:cNvPr>
          <p:cNvSpPr/>
          <p:nvPr/>
        </p:nvSpPr>
        <p:spPr bwMode="auto">
          <a:xfrm>
            <a:off x="9461282" y="3379656"/>
            <a:ext cx="2339787" cy="1377584"/>
          </a:xfrm>
          <a:prstGeom prst="roundRect">
            <a:avLst>
              <a:gd name="adj" fmla="val 5093"/>
            </a:avLst>
          </a:prstGeom>
          <a:solidFill>
            <a:srgbClr val="656EF3">
              <a:alpha val="25098"/>
            </a:srgbClr>
          </a:solidFill>
          <a:ln>
            <a:noFill/>
          </a:ln>
          <a:effectLst>
            <a:outerShdw blurRad="50800" dist="38100" dir="2700000" algn="tl" rotWithShape="0">
              <a:prstClr val="black">
                <a:alpha val="4000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Light" panose="020F0302020204030204" pitchFamily="34" charset="0"/>
              <a:ea typeface="Calibri"/>
              <a:cs typeface="Arial"/>
            </a:endParaRPr>
          </a:p>
        </p:txBody>
      </p:sp>
      <p:sp>
        <p:nvSpPr>
          <p:cNvPr id="137" name="TextBox 136">
            <a:extLst>
              <a:ext uri="{FF2B5EF4-FFF2-40B4-BE49-F238E27FC236}">
                <a16:creationId xmlns:a16="http://schemas.microsoft.com/office/drawing/2014/main" id="{618A5149-961E-83AA-E598-FABBD0D31078}"/>
              </a:ext>
            </a:extLst>
          </p:cNvPr>
          <p:cNvSpPr txBox="1"/>
          <p:nvPr/>
        </p:nvSpPr>
        <p:spPr>
          <a:xfrm>
            <a:off x="9604478" y="3483285"/>
            <a:ext cx="205862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rPr>
              <a:t>SUPPORT </a:t>
            </a:r>
            <a:endParaRPr kumimoji="0" lang="ru-RU" sz="1100" b="1" i="0" u="none" strike="noStrike" kern="1200" cap="none" spc="0" normalizeH="0" baseline="0" noProof="0">
              <a:ln>
                <a:noFill/>
              </a:ln>
              <a:gradFill>
                <a:gsLst>
                  <a:gs pos="50000">
                    <a:srgbClr val="418DFF"/>
                  </a:gs>
                  <a:gs pos="70000">
                    <a:srgbClr val="3055DA"/>
                  </a:gs>
                  <a:gs pos="100000">
                    <a:srgbClr val="8353D2"/>
                  </a:gs>
                </a:gsLst>
                <a:lin ang="1200000" scaled="0"/>
              </a:gradFill>
              <a:effectLst/>
              <a:uLnTx/>
              <a:uFillTx/>
              <a:latin typeface="Calibri" panose="020F0502020204030204" pitchFamily="34" charset="0"/>
              <a:ea typeface="Calibri"/>
              <a:cs typeface="Calibri" panose="020F0502020204030204" pitchFamily="34" charset="0"/>
            </a:endParaRPr>
          </a:p>
        </p:txBody>
      </p:sp>
      <p:sp>
        <p:nvSpPr>
          <p:cNvPr id="139" name="TextBox 138">
            <a:extLst>
              <a:ext uri="{FF2B5EF4-FFF2-40B4-BE49-F238E27FC236}">
                <a16:creationId xmlns:a16="http://schemas.microsoft.com/office/drawing/2014/main" id="{028349F6-B8C8-E427-F3B8-3DCF216DBC31}"/>
              </a:ext>
            </a:extLst>
          </p:cNvPr>
          <p:cNvSpPr txBox="1"/>
          <p:nvPr/>
        </p:nvSpPr>
        <p:spPr>
          <a:xfrm>
            <a:off x="9623199" y="3823741"/>
            <a:ext cx="117399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L</a:t>
            </a:r>
            <a:r>
              <a:rPr kumimoji="0" lang="ru-RU" sz="1600" b="1" i="0" u="none" strike="noStrike" kern="1200" cap="none" spc="0" normalizeH="0" baseline="0" noProof="0">
                <a:ln>
                  <a:noFill/>
                </a:ln>
                <a:solidFill>
                  <a:srgbClr val="FFFFFF"/>
                </a:solidFill>
                <a:effectLst/>
                <a:uLnTx/>
                <a:uFillTx/>
                <a:latin typeface="Calibri"/>
                <a:ea typeface="Calibri"/>
                <a:cs typeface="Arial"/>
              </a:rPr>
              <a:t>1</a:t>
            </a:r>
            <a:endParaRPr kumimoji="0" lang="en-US" sz="1600" b="1" i="0" u="none" strike="noStrike" kern="1200" cap="none" spc="0" normalizeH="0" baseline="0" noProof="0">
              <a:ln>
                <a:noFill/>
              </a:ln>
              <a:solidFill>
                <a:srgbClr val="FFFFFF"/>
              </a:solidFill>
              <a:effectLst/>
              <a:uLnTx/>
              <a:uFillTx/>
              <a:latin typeface="Calibri"/>
              <a:ea typeface="Calibri"/>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Calibri"/>
                <a:cs typeface="Arial"/>
              </a:rPr>
              <a:t>Support Optimization​</a:t>
            </a:r>
          </a:p>
        </p:txBody>
      </p:sp>
      <p:sp>
        <p:nvSpPr>
          <p:cNvPr id="140" name="TextBox 139">
            <a:extLst>
              <a:ext uri="{FF2B5EF4-FFF2-40B4-BE49-F238E27FC236}">
                <a16:creationId xmlns:a16="http://schemas.microsoft.com/office/drawing/2014/main" id="{2E29EE74-9AFB-03F1-F593-974B3548017B}"/>
              </a:ext>
            </a:extLst>
          </p:cNvPr>
          <p:cNvSpPr txBox="1"/>
          <p:nvPr/>
        </p:nvSpPr>
        <p:spPr>
          <a:xfrm>
            <a:off x="10657341" y="3823741"/>
            <a:ext cx="1173990" cy="4924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L2/L3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Calibri"/>
                <a:cs typeface="Segoe UI"/>
              </a:rPr>
              <a:t>AI Assisted</a:t>
            </a:r>
            <a:endPar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Calibri"/>
              <a:cs typeface="Arial"/>
            </a:endParaRPr>
          </a:p>
        </p:txBody>
      </p:sp>
      <p:pic>
        <p:nvPicPr>
          <p:cNvPr id="1026" name="Picture 2">
            <a:extLst>
              <a:ext uri="{FF2B5EF4-FFF2-40B4-BE49-F238E27FC236}">
                <a16:creationId xmlns:a16="http://schemas.microsoft.com/office/drawing/2014/main" id="{B4201B61-036A-2AEA-A95C-2A65619F60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2064" y="5549786"/>
            <a:ext cx="343906" cy="30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94554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66296B-E32B-D8C8-C78F-F8C21E3E2A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C8DF1-C05D-DA6E-348C-9A3CBC9106F9}"/>
              </a:ext>
            </a:extLst>
          </p:cNvPr>
          <p:cNvSpPr>
            <a:spLocks noGrp="1"/>
          </p:cNvSpPr>
          <p:nvPr>
            <p:ph type="title"/>
          </p:nvPr>
        </p:nvSpPr>
        <p:spPr>
          <a:xfrm>
            <a:off x="481013" y="1793875"/>
            <a:ext cx="8620457" cy="922338"/>
          </a:xfrm>
        </p:spPr>
        <p:txBody>
          <a:bodyPr/>
          <a:lstStyle/>
          <a:p>
            <a:r>
              <a:rPr lang="en-US"/>
              <a:t>Practical Use Cases of AI for Software Development</a:t>
            </a:r>
          </a:p>
        </p:txBody>
      </p:sp>
      <p:sp>
        <p:nvSpPr>
          <p:cNvPr id="6" name="Text Placeholder 5">
            <a:extLst>
              <a:ext uri="{FF2B5EF4-FFF2-40B4-BE49-F238E27FC236}">
                <a16:creationId xmlns:a16="http://schemas.microsoft.com/office/drawing/2014/main" id="{1C079D5F-EC78-744B-820E-3FAD5405906F}"/>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41F6D6F-3A6B-CF70-E1A8-1EBE1DDD1CFB}"/>
              </a:ext>
            </a:extLst>
          </p:cNvPr>
          <p:cNvSpPr>
            <a:spLocks noGrp="1"/>
          </p:cNvSpPr>
          <p:nvPr>
            <p:ph type="body" sz="quarter" idx="16"/>
          </p:nvPr>
        </p:nvSpPr>
        <p:spPr>
          <a:xfrm>
            <a:off x="481013" y="3852863"/>
            <a:ext cx="4554537" cy="288925"/>
          </a:xfrm>
        </p:spPr>
        <p:txBody>
          <a:bodyPr/>
          <a:lstStyle/>
          <a:p>
            <a:r>
              <a:rPr lang="en-US"/>
              <a:t>AI for Engineering</a:t>
            </a:r>
          </a:p>
        </p:txBody>
      </p:sp>
    </p:spTree>
    <p:extLst>
      <p:ext uri="{BB962C8B-B14F-4D97-AF65-F5344CB8AC3E}">
        <p14:creationId xmlns:p14="http://schemas.microsoft.com/office/powerpoint/2010/main" val="2828249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9D7D2D-ECF7-683D-A064-24A71112BA15}"/>
            </a:ext>
          </a:extLst>
        </p:cNvPr>
        <p:cNvGrpSpPr/>
        <p:nvPr/>
      </p:nvGrpSpPr>
      <p:grpSpPr>
        <a:xfrm>
          <a:off x="0" y="0"/>
          <a:ext cx="0" cy="0"/>
          <a:chOff x="0" y="0"/>
          <a:chExt cx="0" cy="0"/>
        </a:xfrm>
      </p:grpSpPr>
      <p:sp>
        <p:nvSpPr>
          <p:cNvPr id="92" name="Title 91">
            <a:extLst>
              <a:ext uri="{FF2B5EF4-FFF2-40B4-BE49-F238E27FC236}">
                <a16:creationId xmlns:a16="http://schemas.microsoft.com/office/drawing/2014/main" id="{A9CA1F7B-F8E9-F9B7-2AE7-9796FDEA11E5}"/>
              </a:ext>
            </a:extLst>
          </p:cNvPr>
          <p:cNvSpPr>
            <a:spLocks noGrp="1"/>
          </p:cNvSpPr>
          <p:nvPr>
            <p:ph type="title"/>
          </p:nvPr>
        </p:nvSpPr>
        <p:spPr>
          <a:xfrm>
            <a:off x="457200" y="723900"/>
            <a:ext cx="11274552" cy="457200"/>
          </a:xfrm>
        </p:spPr>
        <p:txBody>
          <a:bodyPr/>
          <a:lstStyle/>
          <a:p>
            <a:r>
              <a:rPr lang="en-US"/>
              <a:t>How SDLC Stages Can be Optimized with Selected AI Tools + EPAM AI/Run</a:t>
            </a:r>
            <a:br>
              <a:rPr lang="en-US"/>
            </a:br>
            <a:endParaRPr lang="en-US"/>
          </a:p>
        </p:txBody>
      </p:sp>
      <p:sp>
        <p:nvSpPr>
          <p:cNvPr id="8" name="Text Placeholder 7">
            <a:extLst>
              <a:ext uri="{FF2B5EF4-FFF2-40B4-BE49-F238E27FC236}">
                <a16:creationId xmlns:a16="http://schemas.microsoft.com/office/drawing/2014/main" id="{90416AFD-1A3C-0B06-8F4B-D4D5C9057B10}"/>
              </a:ext>
            </a:extLst>
          </p:cNvPr>
          <p:cNvSpPr>
            <a:spLocks noGrp="1"/>
          </p:cNvSpPr>
          <p:nvPr>
            <p:ph type="body" sz="quarter" idx="15"/>
          </p:nvPr>
        </p:nvSpPr>
        <p:spPr>
          <a:xfrm>
            <a:off x="457200" y="382447"/>
            <a:ext cx="5178056" cy="225706"/>
          </a:xfrm>
        </p:spPr>
        <p:txBody>
          <a:bodyPr/>
          <a:lstStyle/>
          <a:p>
            <a:r>
              <a:rPr lang="en-US"/>
              <a:t>Practical Use Cases of AI for Software Development</a:t>
            </a:r>
          </a:p>
        </p:txBody>
      </p:sp>
      <p:sp>
        <p:nvSpPr>
          <p:cNvPr id="3" name="Slide Number Placeholder 2">
            <a:extLst>
              <a:ext uri="{FF2B5EF4-FFF2-40B4-BE49-F238E27FC236}">
                <a16:creationId xmlns:a16="http://schemas.microsoft.com/office/drawing/2014/main" id="{853EF29B-D8E9-22D6-CBCF-7EF4854DD419}"/>
              </a:ext>
            </a:extLst>
          </p:cNvPr>
          <p:cNvSpPr>
            <a:spLocks noGrp="1"/>
          </p:cNvSpPr>
          <p:nvPr>
            <p:ph type="sldNum" sz="quarter" idx="4294967295"/>
          </p:nvPr>
        </p:nvSpPr>
        <p:spPr>
          <a:xfrm>
            <a:off x="0" y="-68263"/>
            <a:ext cx="0" cy="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AB74144-1563-CD49-89CA-06A6AAF2E800}" type="slidenum">
              <a:rPr kumimoji="0" lang="en-US" sz="1800" b="0" i="0" u="none" strike="noStrike" kern="1200" cap="none" spc="0" normalizeH="0" baseline="0" noProof="0" smtClean="0">
                <a:ln>
                  <a:noFill/>
                </a:ln>
                <a:solidFill>
                  <a:srgbClr val="000000"/>
                </a:solidFill>
                <a:effectLst/>
                <a:uLnTx/>
                <a:uFillTx/>
                <a:latin typeface="Calibri" panose="020F0502020204030204" pitchFamily="34" charset="0"/>
                <a:ea typeface="Calibri"/>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endParaRPr>
          </a:p>
        </p:txBody>
      </p:sp>
      <p:pic>
        <p:nvPicPr>
          <p:cNvPr id="9" name="Picture 8">
            <a:extLst>
              <a:ext uri="{FF2B5EF4-FFF2-40B4-BE49-F238E27FC236}">
                <a16:creationId xmlns:a16="http://schemas.microsoft.com/office/drawing/2014/main" id="{ECB8A7A4-BB6E-9DAE-2A64-F8CFC1FC43A3}"/>
              </a:ext>
            </a:extLst>
          </p:cNvPr>
          <p:cNvPicPr>
            <a:picLocks noChangeAspect="1"/>
          </p:cNvPicPr>
          <p:nvPr/>
        </p:nvPicPr>
        <p:blipFill>
          <a:blip r:embed="rId3"/>
          <a:srcRect l="1133"/>
          <a:stretch/>
        </p:blipFill>
        <p:spPr>
          <a:xfrm>
            <a:off x="1542699" y="1296847"/>
            <a:ext cx="9103425" cy="5096785"/>
          </a:xfrm>
          <a:prstGeom prst="rect">
            <a:avLst/>
          </a:prstGeom>
        </p:spPr>
      </p:pic>
    </p:spTree>
    <p:extLst>
      <p:ext uri="{BB962C8B-B14F-4D97-AF65-F5344CB8AC3E}">
        <p14:creationId xmlns:p14="http://schemas.microsoft.com/office/powerpoint/2010/main" val="166580150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18C9DB-56E3-A631-83E0-90A92A82DF34}"/>
            </a:ext>
          </a:extLst>
        </p:cNvPr>
        <p:cNvGrpSpPr/>
        <p:nvPr/>
      </p:nvGrpSpPr>
      <p:grpSpPr>
        <a:xfrm>
          <a:off x="0" y="0"/>
          <a:ext cx="0" cy="0"/>
          <a:chOff x="0" y="0"/>
          <a:chExt cx="0" cy="0"/>
        </a:xfrm>
      </p:grpSpPr>
      <p:sp>
        <p:nvSpPr>
          <p:cNvPr id="142" name="Rectangle 141">
            <a:extLst>
              <a:ext uri="{FF2B5EF4-FFF2-40B4-BE49-F238E27FC236}">
                <a16:creationId xmlns:a16="http://schemas.microsoft.com/office/drawing/2014/main" id="{246342EA-597F-3E16-2548-8A13FBC6772C}"/>
              </a:ext>
            </a:extLst>
          </p:cNvPr>
          <p:cNvSpPr>
            <a:spLocks/>
          </p:cNvSpPr>
          <p:nvPr/>
        </p:nvSpPr>
        <p:spPr bwMode="auto">
          <a:xfrm>
            <a:off x="0" y="4537757"/>
            <a:ext cx="12192000" cy="1595477"/>
          </a:xfrm>
          <a:prstGeom prst="rect">
            <a:avLst/>
          </a:prstGeom>
          <a:gradFill>
            <a:gsLst>
              <a:gs pos="100000">
                <a:schemeClr val="accent2">
                  <a:lumMod val="50000"/>
                  <a:alpha val="20000"/>
                </a:schemeClr>
              </a:gs>
              <a:gs pos="0">
                <a:schemeClr val="accent2">
                  <a:lumMod val="50000"/>
                  <a:alpha val="30000"/>
                </a:schemeClr>
              </a:gs>
            </a:gsLst>
            <a:lin ang="1200000" scaled="0"/>
          </a:gradFill>
          <a:ln w="6350">
            <a:noFill/>
          </a:ln>
          <a:effectLst/>
        </p:spPr>
        <p:txBody>
          <a:bodyPr vert="vert270" wrap="none" lIns="216000"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Bold"/>
                <a:ea typeface="Calibri"/>
                <a:cs typeface="Arial"/>
              </a:rPr>
              <a:t>TOOLS</a:t>
            </a:r>
          </a:p>
        </p:txBody>
      </p:sp>
      <p:sp>
        <p:nvSpPr>
          <p:cNvPr id="48" name="Title 47">
            <a:extLst>
              <a:ext uri="{FF2B5EF4-FFF2-40B4-BE49-F238E27FC236}">
                <a16:creationId xmlns:a16="http://schemas.microsoft.com/office/drawing/2014/main" id="{48815821-AA10-CF64-0D46-A29FFC1F72FB}"/>
              </a:ext>
            </a:extLst>
          </p:cNvPr>
          <p:cNvSpPr>
            <a:spLocks noGrp="1"/>
          </p:cNvSpPr>
          <p:nvPr>
            <p:ph type="title"/>
          </p:nvPr>
        </p:nvSpPr>
        <p:spPr>
          <a:xfrm>
            <a:off x="457200" y="723900"/>
            <a:ext cx="11274552" cy="457200"/>
          </a:xfrm>
        </p:spPr>
        <p:txBody>
          <a:bodyPr/>
          <a:lstStyle/>
          <a:p>
            <a:r>
              <a:rPr lang="en-US"/>
              <a:t>Practical Engineering Productivity Use Cases</a:t>
            </a:r>
            <a:endParaRPr lang="en-GE"/>
          </a:p>
        </p:txBody>
      </p:sp>
      <p:sp>
        <p:nvSpPr>
          <p:cNvPr id="50" name="Text Placeholder 49">
            <a:extLst>
              <a:ext uri="{FF2B5EF4-FFF2-40B4-BE49-F238E27FC236}">
                <a16:creationId xmlns:a16="http://schemas.microsoft.com/office/drawing/2014/main" id="{8A11B526-1217-A937-5D79-DB19BFAA8311}"/>
              </a:ext>
            </a:extLst>
          </p:cNvPr>
          <p:cNvSpPr>
            <a:spLocks noGrp="1"/>
          </p:cNvSpPr>
          <p:nvPr>
            <p:ph type="body" sz="quarter" idx="15"/>
          </p:nvPr>
        </p:nvSpPr>
        <p:spPr>
          <a:xfrm>
            <a:off x="457200" y="382588"/>
            <a:ext cx="5638800" cy="280477"/>
          </a:xfrm>
        </p:spPr>
        <p:txBody>
          <a:bodyPr/>
          <a:lstStyle/>
          <a:p>
            <a:r>
              <a:rPr lang="en-US"/>
              <a:t>Practical Use Cases of AI for Software Development</a:t>
            </a:r>
          </a:p>
        </p:txBody>
      </p:sp>
      <p:sp>
        <p:nvSpPr>
          <p:cNvPr id="140" name="Text Placeholder 7">
            <a:extLst>
              <a:ext uri="{FF2B5EF4-FFF2-40B4-BE49-F238E27FC236}">
                <a16:creationId xmlns:a16="http://schemas.microsoft.com/office/drawing/2014/main" id="{76B02B99-ABA1-DAA6-18F1-D98825EA0ED5}"/>
              </a:ext>
            </a:extLst>
          </p:cNvPr>
          <p:cNvSpPr txBox="1">
            <a:spLocks/>
          </p:cNvSpPr>
          <p:nvPr/>
        </p:nvSpPr>
        <p:spPr>
          <a:xfrm>
            <a:off x="7463123" y="2037414"/>
            <a:ext cx="3932242" cy="2339102"/>
          </a:xfrm>
          <a:prstGeom prst="rect">
            <a:avLst/>
          </a:prstGeom>
        </p:spPr>
        <p:txBody>
          <a:bodyPr wrap="square" lIns="0" tIns="0" rIns="0" bIns="0">
            <a:spAutoFit/>
          </a:bodyPr>
          <a:lstStyle>
            <a:defPPr>
              <a:defRPr lang="en-US"/>
            </a:defPPr>
            <a:lvl1pPr marL="285750" indent="-285750" defTabSz="1219170">
              <a:lnSpc>
                <a:spcPct val="110000"/>
              </a:lnSpc>
              <a:spcBef>
                <a:spcPts val="600"/>
              </a:spcBef>
              <a:spcAft>
                <a:spcPts val="0"/>
              </a:spcAft>
              <a:buFont typeface="Arial" panose="020B0604020202020204" pitchFamily="34" charset="0"/>
              <a:buChar char="•"/>
              <a:defRPr sz="1400" b="0" i="0">
                <a:solidFill>
                  <a:schemeClr val="bg1"/>
                </a:solidFill>
                <a:ea typeface="Human Sans" charset="0"/>
                <a:cs typeface="Human Sans" charset="0"/>
              </a:defRPr>
            </a:lvl1pPr>
            <a:lvl2pPr marL="338392" indent="-335992" defTabSz="1219170">
              <a:lnSpc>
                <a:spcPct val="100000"/>
              </a:lnSpc>
              <a:spcBef>
                <a:spcPts val="800"/>
              </a:spcBef>
              <a:spcAft>
                <a:spcPts val="800"/>
              </a:spcAft>
              <a:buClr>
                <a:schemeClr val="tx1"/>
              </a:buClr>
              <a:buFont typeface="Arial" panose="020B0604020202020204" pitchFamily="34" charset="0"/>
              <a:buChar char="•"/>
              <a:defRPr sz="2133" b="0" i="0">
                <a:ea typeface="Calibri" panose="020F0502020204030204" pitchFamily="34" charset="0"/>
                <a:cs typeface="Calibri" panose="020F0502020204030204" pitchFamily="34" charset="0"/>
              </a:defRPr>
            </a:lvl2pPr>
            <a:lvl3pPr marL="671983" indent="-335992" defTabSz="1219170">
              <a:lnSpc>
                <a:spcPct val="100000"/>
              </a:lnSpc>
              <a:spcBef>
                <a:spcPts val="800"/>
              </a:spcBef>
              <a:spcAft>
                <a:spcPts val="800"/>
              </a:spcAft>
              <a:buFont typeface="Courier New" panose="02070309020205020404" pitchFamily="49" charset="0"/>
              <a:buChar char="o"/>
              <a:defRPr sz="1867" b="0" i="0">
                <a:ea typeface="Calibri" panose="020F0502020204030204" pitchFamily="34" charset="0"/>
                <a:cs typeface="Calibri" panose="020F0502020204030204" pitchFamily="34" charset="0"/>
              </a:defRPr>
            </a:lvl3pPr>
            <a:lvl4pPr marL="2133547"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4pPr>
            <a:lvl5pPr marL="2743131"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5pPr>
            <a:lvl6pPr marL="3352716" indent="-304792" defTabSz="1219170">
              <a:lnSpc>
                <a:spcPct val="90000"/>
              </a:lnSpc>
              <a:spcBef>
                <a:spcPts val="667"/>
              </a:spcBef>
              <a:buFont typeface="Arial" panose="020B0604020202020204" pitchFamily="34" charset="0"/>
              <a:buChar char="•"/>
              <a:defRPr sz="2400"/>
            </a:lvl6pPr>
            <a:lvl7pPr marL="3962301" indent="-304792" defTabSz="1219170">
              <a:lnSpc>
                <a:spcPct val="90000"/>
              </a:lnSpc>
              <a:spcBef>
                <a:spcPts val="667"/>
              </a:spcBef>
              <a:buFont typeface="Arial" panose="020B0604020202020204" pitchFamily="34" charset="0"/>
              <a:buChar char="•"/>
              <a:defRPr sz="2400"/>
            </a:lvl7pPr>
            <a:lvl8pPr marL="4571886" indent="-304792" defTabSz="1219170">
              <a:lnSpc>
                <a:spcPct val="90000"/>
              </a:lnSpc>
              <a:spcBef>
                <a:spcPts val="667"/>
              </a:spcBef>
              <a:buFont typeface="Arial" panose="020B0604020202020204" pitchFamily="34" charset="0"/>
              <a:buChar char="•"/>
              <a:defRPr sz="2400"/>
            </a:lvl8pPr>
            <a:lvl9pPr marL="5181470" indent="-304792" defTabSz="1219170">
              <a:lnSpc>
                <a:spcPct val="90000"/>
              </a:lnSpc>
              <a:spcBef>
                <a:spcPts val="667"/>
              </a:spcBef>
              <a:buFont typeface="Arial" panose="020B0604020202020204" pitchFamily="34" charset="0"/>
              <a:buChar char="•"/>
              <a:defRPr sz="2400"/>
            </a:lvl9p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050" b="1" i="0" u="none" strike="noStrike" kern="1200" cap="none" spc="0" normalizeH="0" baseline="0" noProof="0">
                <a:ln>
                  <a:noFill/>
                </a:ln>
                <a:solidFill>
                  <a:srgbClr val="8353D2"/>
                </a:solidFill>
                <a:effectLst/>
                <a:uLnTx/>
                <a:uFillTx/>
                <a:latin typeface="Calibri" panose="020F0502020204030204" pitchFamily="34" charset="0"/>
                <a:ea typeface="Calibri" panose="020F0502020204030204" pitchFamily="34" charset="0"/>
                <a:cs typeface="Calibri" panose="020F0502020204030204" pitchFamily="34" charset="0"/>
              </a:rPr>
              <a:t>High-Code:</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a:rPr>
              <a:t>Batch framework version upgrades for full codebases (e.g., Java, .NET, </a:t>
            </a:r>
            <a:r>
              <a:rPr kumimoji="0" lang="en-US" sz="900" b="0" i="0" u="none" strike="noStrike" kern="1200" cap="none" spc="0" normalizeH="0" baseline="0" noProof="0">
                <a:ln>
                  <a:noFill/>
                </a:ln>
                <a:solidFill>
                  <a:srgbClr val="FFFFFF"/>
                </a:solidFill>
                <a:effectLst/>
                <a:uLnTx/>
                <a:uFillTx/>
                <a:latin typeface="Calibri"/>
                <a:cs typeface="Calibri"/>
              </a:rPr>
              <a:t>Angular)</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Creation of automated pipelines to cover code with missing tests (unit, integration, end-to-end), increasing coverage to the desired percentage</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Code analysis and discovery, including issue troubleshooting reports and documentation creation</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Creation of pipelines to automatically fix minor bugs (e.g., spelling, UI issues)</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Code or solution migration</a:t>
            </a:r>
          </a:p>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050" b="1" i="0" u="none" strike="noStrike" kern="1200" cap="none" spc="0" normalizeH="0" baseline="0" noProof="0">
                <a:ln>
                  <a:noFill/>
                </a:ln>
                <a:solidFill>
                  <a:srgbClr val="8353D2"/>
                </a:solidFill>
                <a:effectLst/>
                <a:uLnTx/>
                <a:uFillTx/>
                <a:latin typeface="Calibri" panose="020F0502020204030204" pitchFamily="34" charset="0"/>
                <a:ea typeface="Calibri" panose="020F0502020204030204" pitchFamily="34" charset="0"/>
                <a:cs typeface="Calibri" panose="020F0502020204030204" pitchFamily="34" charset="0"/>
              </a:rPr>
              <a:t>Low/No-Code:</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a:rPr>
              <a:t>Creation of pipelines to automatically address typical issues found by scanners </a:t>
            </a:r>
            <a:r>
              <a:rPr kumimoji="0" lang="en-US" sz="900" b="0" i="0" u="none" strike="noStrike" kern="1200" cap="none" spc="0" normalizeH="0" baseline="0" noProof="0">
                <a:ln>
                  <a:noFill/>
                </a:ln>
                <a:solidFill>
                  <a:srgbClr val="FFFFFF"/>
                </a:solidFill>
                <a:effectLst/>
                <a:uLnTx/>
                <a:uFillTx/>
                <a:latin typeface="Calibri"/>
                <a:cs typeface="Calibri"/>
              </a:rPr>
              <a:t>like Sonar and </a:t>
            </a:r>
            <a:r>
              <a:rPr kumimoji="0" lang="en-US" sz="900" b="0" i="0" u="none" strike="noStrike" kern="1200" cap="none" spc="0" normalizeH="0" baseline="0" noProof="0" err="1">
                <a:ln>
                  <a:noFill/>
                </a:ln>
                <a:solidFill>
                  <a:srgbClr val="FFFFFF"/>
                </a:solidFill>
                <a:effectLst/>
                <a:uLnTx/>
                <a:uFillTx/>
                <a:latin typeface="Calibri"/>
                <a:cs typeface="Calibri"/>
              </a:rPr>
              <a:t>Checkmarx</a:t>
            </a:r>
            <a:endParaRPr kumimoji="0" lang="en-US" sz="900" b="0" i="0" u="none" strike="noStrike" kern="1200" cap="none" spc="0" normalizeH="0" baseline="0" noProof="0">
              <a:ln>
                <a:noFill/>
              </a:ln>
              <a:solidFill>
                <a:srgbClr val="FFFFFF"/>
              </a:solidFill>
              <a:effectLst/>
              <a:uLnTx/>
              <a:uFillTx/>
              <a:latin typeface="Calibri"/>
              <a:cs typeface="Calibri"/>
            </a:endParaRPr>
          </a:p>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000" b="0" i="0" u="none" strike="noStrike" kern="1200" cap="none" spc="0" normalizeH="0" baseline="0" noProof="0">
              <a:ln>
                <a:noFill/>
              </a:ln>
              <a:solidFill>
                <a:srgbClr val="FFFFFF"/>
              </a:solidFill>
              <a:effectLst/>
              <a:uLnTx/>
              <a:uFillTx/>
              <a:latin typeface="Calibri"/>
            </a:endParaRPr>
          </a:p>
        </p:txBody>
      </p:sp>
      <p:sp>
        <p:nvSpPr>
          <p:cNvPr id="141" name="Text Placeholder 5">
            <a:extLst>
              <a:ext uri="{FF2B5EF4-FFF2-40B4-BE49-F238E27FC236}">
                <a16:creationId xmlns:a16="http://schemas.microsoft.com/office/drawing/2014/main" id="{E4F7DB42-2F8F-82EF-C884-8BDAA28E9FF3}"/>
              </a:ext>
            </a:extLst>
          </p:cNvPr>
          <p:cNvSpPr txBox="1">
            <a:spLocks/>
          </p:cNvSpPr>
          <p:nvPr/>
        </p:nvSpPr>
        <p:spPr>
          <a:xfrm>
            <a:off x="717764" y="2037414"/>
            <a:ext cx="2889035" cy="1592744"/>
          </a:xfrm>
          <a:prstGeom prst="rect">
            <a:avLst/>
          </a:prstGeom>
        </p:spPr>
        <p:txBody>
          <a:bodyPr lIns="0" tIns="0" rIns="0" bIns="0" anchor="t">
            <a:spAutoFit/>
          </a:bodyPr>
          <a:lstStyle>
            <a:lvl1pPr marL="0" indent="0" algn="l" defTabSz="1219170" rtl="0" eaLnBrk="1" latinLnBrk="0" hangingPunct="1">
              <a:lnSpc>
                <a:spcPct val="110000"/>
              </a:lnSpc>
              <a:spcBef>
                <a:spcPts val="800"/>
              </a:spcBef>
              <a:spcAft>
                <a:spcPts val="0"/>
              </a:spcAft>
              <a:buFont typeface="Arial" panose="020B0604020202020204" pitchFamily="34" charset="0"/>
              <a:buNone/>
              <a:defRPr sz="2133" b="0" i="0" kern="1200">
                <a:solidFill>
                  <a:schemeClr val="tx1"/>
                </a:solidFill>
                <a:latin typeface="+mn-lt"/>
                <a:ea typeface="Calibri" panose="020F0502020204030204" pitchFamily="34" charset="0"/>
                <a:cs typeface="Calibri" panose="020F0502020204030204" pitchFamily="34" charset="0"/>
              </a:defRPr>
            </a:lvl1pPr>
            <a:lvl2pPr marL="338392" indent="-335992" algn="l" defTabSz="1219170" rtl="0" eaLnBrk="1" latinLnBrk="0" hangingPunct="1">
              <a:lnSpc>
                <a:spcPct val="100000"/>
              </a:lnSpc>
              <a:spcBef>
                <a:spcPts val="800"/>
              </a:spcBef>
              <a:spcAft>
                <a:spcPts val="800"/>
              </a:spcAft>
              <a:buClr>
                <a:schemeClr val="tx1"/>
              </a:buClr>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2pPr>
            <a:lvl3pPr marL="671983" indent="-335992" algn="l" defTabSz="1219170" rtl="0" eaLnBrk="1" latinLnBrk="0" hangingPunct="1">
              <a:lnSpc>
                <a:spcPct val="100000"/>
              </a:lnSpc>
              <a:spcBef>
                <a:spcPts val="800"/>
              </a:spcBef>
              <a:spcAft>
                <a:spcPts val="800"/>
              </a:spcAft>
              <a:buFont typeface="Courier New" panose="02070309020205020404" pitchFamily="49" charset="0"/>
              <a:buChar char="o"/>
              <a:defRPr sz="1867" b="0" i="0" kern="1200">
                <a:solidFill>
                  <a:schemeClr val="tx1"/>
                </a:solidFill>
                <a:latin typeface="+mn-lt"/>
                <a:ea typeface="Calibri" panose="020F0502020204030204" pitchFamily="34" charset="0"/>
                <a:cs typeface="Calibri" panose="020F0502020204030204" pitchFamily="34" charset="0"/>
              </a:defRPr>
            </a:lvl3pPr>
            <a:lvl4pPr marL="2133547" indent="-304792" algn="l" defTabSz="1219170" rtl="0" eaLnBrk="1" latinLnBrk="0" hangingPunct="1">
              <a:lnSpc>
                <a:spcPct val="110000"/>
              </a:lnSpc>
              <a:spcBef>
                <a:spcPts val="800"/>
              </a:spcBef>
              <a:spcAft>
                <a:spcPts val="0"/>
              </a:spcAft>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4pPr>
            <a:lvl5pPr marL="2743131" indent="-304792" algn="l" defTabSz="1219170" rtl="0" eaLnBrk="1" latinLnBrk="0" hangingPunct="1">
              <a:lnSpc>
                <a:spcPct val="110000"/>
              </a:lnSpc>
              <a:spcBef>
                <a:spcPts val="800"/>
              </a:spcBef>
              <a:spcAft>
                <a:spcPts val="0"/>
              </a:spcAft>
              <a:buFont typeface="Arial" panose="020B0604020202020204" pitchFamily="34" charset="0"/>
              <a:buChar char="•"/>
              <a:defRPr sz="2133" b="0" i="0" kern="1200">
                <a:solidFill>
                  <a:schemeClr val="tx1"/>
                </a:solidFill>
                <a:latin typeface="+mn-lt"/>
                <a:ea typeface="Calibri" panose="020F0502020204030204" pitchFamily="34" charset="0"/>
                <a:cs typeface="Calibri" panose="020F050202020403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050" b="1" i="0" u="none" strike="noStrike" kern="1200" cap="none" spc="0" normalizeH="0" baseline="0" noProof="0">
                <a:ln>
                  <a:noFill/>
                </a:ln>
                <a:solidFill>
                  <a:srgbClr val="8353D2"/>
                </a:solidFill>
                <a:effectLst/>
                <a:uLnTx/>
                <a:uFillTx/>
                <a:latin typeface="Calibri" panose="020F0502020204030204" pitchFamily="34" charset="0"/>
                <a:ea typeface="Calibri" panose="020F0502020204030204" pitchFamily="34" charset="0"/>
                <a:cs typeface="Calibri" panose="020F0502020204030204" pitchFamily="34" charset="0"/>
              </a:rPr>
              <a:t>No-Code:</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a:rPr>
              <a:t>Code</a:t>
            </a:r>
            <a:r>
              <a:rPr kumimoji="0" lang="en-US" sz="800" b="0" i="0" u="none" strike="noStrike" kern="1200" cap="none" spc="0" normalizeH="0" baseline="0" noProof="0">
                <a:ln>
                  <a:noFill/>
                </a:ln>
                <a:solidFill>
                  <a:srgbClr val="111111"/>
                </a:solidFill>
                <a:effectLst/>
                <a:uLnTx/>
                <a:uFillTx/>
                <a:latin typeface="Helvetica" panose="020B0604020202020204" pitchFamily="34" charset="0"/>
                <a:ea typeface="Calibri" panose="020F0502020204030204" pitchFamily="34" charset="0"/>
                <a:cs typeface="Calibri" panose="020F0502020204030204" pitchFamily="34" charset="0"/>
              </a:rPr>
              <a:t> </a:t>
            </a:r>
            <a:r>
              <a:rPr kumimoji="0" lang="en-US" sz="9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a:rPr>
              <a:t>migration to newer third-party library versions</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a:rPr>
              <a:t>Test generation (unit, integration)</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a:rPr>
              <a:t>Standard component generation</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a:rPr>
              <a:t>Implementation of simple to medium-known algorithms</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a:rPr>
              <a:t>Sample data generation</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panose="020F0502020204030204" pitchFamily="34" charset="0"/>
                <a:cs typeface="Calibri"/>
              </a:rPr>
              <a:t>Learning or transitioning to less familiar technologies or codebases</a:t>
            </a:r>
          </a:p>
        </p:txBody>
      </p:sp>
      <p:sp>
        <p:nvSpPr>
          <p:cNvPr id="146" name="TextBox 145">
            <a:extLst>
              <a:ext uri="{FF2B5EF4-FFF2-40B4-BE49-F238E27FC236}">
                <a16:creationId xmlns:a16="http://schemas.microsoft.com/office/drawing/2014/main" id="{D09F3BF3-BE42-81F1-6EF3-B548B9DA9341}"/>
              </a:ext>
            </a:extLst>
          </p:cNvPr>
          <p:cNvSpPr txBox="1"/>
          <p:nvPr/>
        </p:nvSpPr>
        <p:spPr>
          <a:xfrm>
            <a:off x="717765" y="4887751"/>
            <a:ext cx="2331578" cy="1238801"/>
          </a:xfrm>
          <a:prstGeom prst="rect">
            <a:avLst/>
          </a:prstGeom>
          <a:noFill/>
        </p:spPr>
        <p:txBody>
          <a:bodyPr wrap="square" lIns="0" tIns="0" rIns="0" bIns="0" numCol="1" anchor="t">
            <a:spAutoFit/>
          </a:bodyPr>
          <a:lstStyle/>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Calibri"/>
              </a:rPr>
              <a:t>GitHub Copilot</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Calibri"/>
              </a:rPr>
              <a:t>Amazon Q Developer</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Calibri"/>
              </a:rPr>
              <a:t>Gemini Code Assist</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Calibri"/>
              </a:rPr>
              <a:t>Cursor (including Composer)</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ea typeface="Calibri"/>
                <a:cs typeface="Calibri"/>
              </a:rPr>
              <a:t>Windsurf</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Calibri"/>
              <a:ea typeface="Human Sans" charset="0"/>
              <a:cs typeface="Human Sans" charset="0"/>
            </a:endParaRPr>
          </a:p>
        </p:txBody>
      </p:sp>
      <p:grpSp>
        <p:nvGrpSpPr>
          <p:cNvPr id="149" name="Group 148">
            <a:extLst>
              <a:ext uri="{FF2B5EF4-FFF2-40B4-BE49-F238E27FC236}">
                <a16:creationId xmlns:a16="http://schemas.microsoft.com/office/drawing/2014/main" id="{012C7D17-A285-52A0-06C9-4652CB13BC35}"/>
              </a:ext>
            </a:extLst>
          </p:cNvPr>
          <p:cNvGrpSpPr/>
          <p:nvPr/>
        </p:nvGrpSpPr>
        <p:grpSpPr>
          <a:xfrm>
            <a:off x="2356273" y="5592527"/>
            <a:ext cx="1173552" cy="458572"/>
            <a:chOff x="2356273" y="5636595"/>
            <a:chExt cx="1173552" cy="458572"/>
          </a:xfrm>
        </p:grpSpPr>
        <p:grpSp>
          <p:nvGrpSpPr>
            <p:cNvPr id="151" name="Group 150">
              <a:extLst>
                <a:ext uri="{FF2B5EF4-FFF2-40B4-BE49-F238E27FC236}">
                  <a16:creationId xmlns:a16="http://schemas.microsoft.com/office/drawing/2014/main" id="{28D40276-43A5-DA71-F112-D89370FFC6E6}"/>
                </a:ext>
              </a:extLst>
            </p:cNvPr>
            <p:cNvGrpSpPr/>
            <p:nvPr/>
          </p:nvGrpSpPr>
          <p:grpSpPr>
            <a:xfrm>
              <a:off x="2356273" y="5636595"/>
              <a:ext cx="1173552" cy="458572"/>
              <a:chOff x="2385665" y="5636874"/>
              <a:chExt cx="1173552" cy="458572"/>
            </a:xfrm>
          </p:grpSpPr>
          <p:grpSp>
            <p:nvGrpSpPr>
              <p:cNvPr id="155" name="Group 154">
                <a:extLst>
                  <a:ext uri="{FF2B5EF4-FFF2-40B4-BE49-F238E27FC236}">
                    <a16:creationId xmlns:a16="http://schemas.microsoft.com/office/drawing/2014/main" id="{BD06ADA2-8A03-C8F7-A11F-53EE0A419D2F}"/>
                  </a:ext>
                </a:extLst>
              </p:cNvPr>
              <p:cNvGrpSpPr/>
              <p:nvPr/>
            </p:nvGrpSpPr>
            <p:grpSpPr>
              <a:xfrm>
                <a:off x="2385665" y="5636874"/>
                <a:ext cx="1173552" cy="458572"/>
                <a:chOff x="2415309" y="8323459"/>
                <a:chExt cx="1173552" cy="458572"/>
              </a:xfrm>
            </p:grpSpPr>
            <p:cxnSp>
              <p:nvCxnSpPr>
                <p:cNvPr id="158" name="Straight Connector 157">
                  <a:extLst>
                    <a:ext uri="{FF2B5EF4-FFF2-40B4-BE49-F238E27FC236}">
                      <a16:creationId xmlns:a16="http://schemas.microsoft.com/office/drawing/2014/main" id="{99E1EF3F-36A1-B94B-6F97-BF30F492BF44}"/>
                    </a:ext>
                  </a:extLst>
                </p:cNvPr>
                <p:cNvCxnSpPr/>
                <p:nvPr/>
              </p:nvCxnSpPr>
              <p:spPr>
                <a:xfrm>
                  <a:off x="2415309" y="8782031"/>
                  <a:ext cx="1173552"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B06F67-03E4-C827-69A4-9BD6BAC7DAA4}"/>
                    </a:ext>
                  </a:extLst>
                </p:cNvPr>
                <p:cNvCxnSpPr>
                  <a:cxnSpLocks/>
                </p:cNvCxnSpPr>
                <p:nvPr/>
              </p:nvCxnSpPr>
              <p:spPr>
                <a:xfrm flipV="1">
                  <a:off x="2811908" y="8324074"/>
                  <a:ext cx="7090" cy="457957"/>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6BE3C27-E32A-93E1-13B7-D1CD6FAC4F34}"/>
                    </a:ext>
                  </a:extLst>
                </p:cNvPr>
                <p:cNvCxnSpPr>
                  <a:cxnSpLocks/>
                </p:cNvCxnSpPr>
                <p:nvPr/>
              </p:nvCxnSpPr>
              <p:spPr>
                <a:xfrm flipV="1">
                  <a:off x="3190599" y="8323459"/>
                  <a:ext cx="676" cy="458572"/>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D8E33BEA-7745-DE36-C391-4EEEB9665587}"/>
                    </a:ext>
                  </a:extLst>
                </p:cNvPr>
                <p:cNvCxnSpPr/>
                <p:nvPr/>
              </p:nvCxnSpPr>
              <p:spPr>
                <a:xfrm>
                  <a:off x="2780145" y="8533646"/>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BED405-91AA-B042-835C-6E646F796840}"/>
                    </a:ext>
                  </a:extLst>
                </p:cNvPr>
                <p:cNvCxnSpPr/>
                <p:nvPr/>
              </p:nvCxnSpPr>
              <p:spPr>
                <a:xfrm>
                  <a:off x="2782450" y="8324780"/>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70D2921-0FD4-68A4-2AA5-8CB61B76352F}"/>
                    </a:ext>
                  </a:extLst>
                </p:cNvPr>
                <p:cNvCxnSpPr>
                  <a:cxnSpLocks/>
                </p:cNvCxnSpPr>
                <p:nvPr/>
              </p:nvCxnSpPr>
              <p:spPr>
                <a:xfrm>
                  <a:off x="3160180" y="8324587"/>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FA1CEDD-CCA8-6F85-F878-C70E63120127}"/>
                    </a:ext>
                  </a:extLst>
                </p:cNvPr>
                <p:cNvCxnSpPr/>
                <p:nvPr/>
              </p:nvCxnSpPr>
              <p:spPr>
                <a:xfrm>
                  <a:off x="3162353" y="8533646"/>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0B2D56A9-340B-2048-0D50-0AB15154C61E}"/>
                  </a:ext>
                </a:extLst>
              </p:cNvPr>
              <p:cNvSpPr/>
              <p:nvPr/>
            </p:nvSpPr>
            <p:spPr bwMode="auto">
              <a:xfrm>
                <a:off x="2424002" y="5740292"/>
                <a:ext cx="352409" cy="348866"/>
              </a:xfrm>
              <a:prstGeom prst="rect">
                <a:avLst/>
              </a:prstGeom>
              <a:gradFill>
                <a:gsLst>
                  <a:gs pos="100000">
                    <a:schemeClr val="accent6">
                      <a:alpha val="0"/>
                    </a:schemeClr>
                  </a:gs>
                  <a:gs pos="0">
                    <a:schemeClr val="accent6">
                      <a:alpha val="30000"/>
                    </a:schemeClr>
                  </a:gs>
                </a:gsLst>
                <a:lin ang="1200000" scaled="0"/>
              </a:gradFill>
              <a:ln w="6350">
                <a:noFill/>
              </a:ln>
              <a:effectLst/>
            </p:spPr>
            <p:txBody>
              <a:bodyPr wrap="none" rtlCol="0" anchor="ct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157" name="Rectangle 156">
                <a:extLst>
                  <a:ext uri="{FF2B5EF4-FFF2-40B4-BE49-F238E27FC236}">
                    <a16:creationId xmlns:a16="http://schemas.microsoft.com/office/drawing/2014/main" id="{C3DC66E9-87A1-9D81-E4F0-3C47BF56BCCB}"/>
                  </a:ext>
                </a:extLst>
              </p:cNvPr>
              <p:cNvSpPr/>
              <p:nvPr/>
            </p:nvSpPr>
            <p:spPr bwMode="auto">
              <a:xfrm>
                <a:off x="3164728" y="5847060"/>
                <a:ext cx="372276" cy="247492"/>
              </a:xfrm>
              <a:prstGeom prst="rect">
                <a:avLst/>
              </a:prstGeom>
              <a:gradFill>
                <a:gsLst>
                  <a:gs pos="0">
                    <a:schemeClr val="accent4">
                      <a:alpha val="52560"/>
                    </a:schemeClr>
                  </a:gs>
                  <a:gs pos="95000">
                    <a:srgbClr val="FF4B9C">
                      <a:alpha val="26000"/>
                    </a:srgbClr>
                  </a:gs>
                </a:gsLst>
                <a:lin ang="2399828" scaled="1"/>
              </a:gradFill>
              <a:ln w="12700">
                <a:noFill/>
              </a:ln>
              <a:effectLst/>
            </p:spPr>
            <p:txBody>
              <a:bodyPr wrap="square" lIns="864000" tIns="0" rIns="237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a:ea typeface="Calibri"/>
                  <a:cs typeface="Arial"/>
                </a:endParaRPr>
              </a:p>
            </p:txBody>
          </p:sp>
        </p:grpSp>
        <p:sp>
          <p:nvSpPr>
            <p:cNvPr id="152" name="TextBox 151">
              <a:extLst>
                <a:ext uri="{FF2B5EF4-FFF2-40B4-BE49-F238E27FC236}">
                  <a16:creationId xmlns:a16="http://schemas.microsoft.com/office/drawing/2014/main" id="{F4B25721-F5AC-36EA-70E0-BDF509875133}"/>
                </a:ext>
              </a:extLst>
            </p:cNvPr>
            <p:cNvSpPr txBox="1"/>
            <p:nvPr/>
          </p:nvSpPr>
          <p:spPr>
            <a:xfrm rot="16200000">
              <a:off x="2378946" y="5714741"/>
              <a:ext cx="371651" cy="21659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Value</a:t>
              </a:r>
            </a:p>
          </p:txBody>
        </p:sp>
        <p:sp>
          <p:nvSpPr>
            <p:cNvPr id="154" name="TextBox 153">
              <a:extLst>
                <a:ext uri="{FF2B5EF4-FFF2-40B4-BE49-F238E27FC236}">
                  <a16:creationId xmlns:a16="http://schemas.microsoft.com/office/drawing/2014/main" id="{7874C603-B7CC-DB59-3A59-60D884BD9727}"/>
                </a:ext>
              </a:extLst>
            </p:cNvPr>
            <p:cNvSpPr txBox="1"/>
            <p:nvPr/>
          </p:nvSpPr>
          <p:spPr>
            <a:xfrm rot="16200000">
              <a:off x="3135762" y="5739319"/>
              <a:ext cx="371651" cy="21659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Cost</a:t>
              </a:r>
            </a:p>
          </p:txBody>
        </p:sp>
      </p:grpSp>
      <p:sp>
        <p:nvSpPr>
          <p:cNvPr id="165" name="Rectangle 164">
            <a:extLst>
              <a:ext uri="{FF2B5EF4-FFF2-40B4-BE49-F238E27FC236}">
                <a16:creationId xmlns:a16="http://schemas.microsoft.com/office/drawing/2014/main" id="{E4DD66A9-2CBE-AE0F-CB32-40D004F968A5}"/>
              </a:ext>
            </a:extLst>
          </p:cNvPr>
          <p:cNvSpPr/>
          <p:nvPr/>
        </p:nvSpPr>
        <p:spPr bwMode="auto">
          <a:xfrm>
            <a:off x="5925744" y="5215450"/>
            <a:ext cx="372276" cy="839211"/>
          </a:xfrm>
          <a:prstGeom prst="rect">
            <a:avLst/>
          </a:prstGeom>
          <a:solidFill>
            <a:schemeClr val="accent2">
              <a:alpha val="50000"/>
            </a:schemeClr>
          </a:solidFill>
        </p:spPr>
        <p:txBody>
          <a:bodyPr wrap="none" lIns="3024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8F6FF"/>
              </a:solidFill>
              <a:effectLst/>
              <a:uLnTx/>
              <a:uFillTx/>
              <a:latin typeface="Calibri"/>
              <a:ea typeface="Calibri"/>
              <a:cs typeface="Arial"/>
            </a:endParaRPr>
          </a:p>
        </p:txBody>
      </p:sp>
      <p:sp>
        <p:nvSpPr>
          <p:cNvPr id="166" name="Rectangle 165">
            <a:extLst>
              <a:ext uri="{FF2B5EF4-FFF2-40B4-BE49-F238E27FC236}">
                <a16:creationId xmlns:a16="http://schemas.microsoft.com/office/drawing/2014/main" id="{A5A7C1B3-D20E-5E96-5FF2-F47BAC22ADA7}"/>
              </a:ext>
            </a:extLst>
          </p:cNvPr>
          <p:cNvSpPr/>
          <p:nvPr/>
        </p:nvSpPr>
        <p:spPr bwMode="auto">
          <a:xfrm>
            <a:off x="5560391" y="5215171"/>
            <a:ext cx="352409" cy="833817"/>
          </a:xfrm>
          <a:prstGeom prst="rect">
            <a:avLst/>
          </a:prstGeom>
          <a:gradFill>
            <a:gsLst>
              <a:gs pos="100000">
                <a:schemeClr val="accent6">
                  <a:alpha val="0"/>
                </a:schemeClr>
              </a:gs>
              <a:gs pos="0">
                <a:schemeClr val="accent6">
                  <a:alpha val="30000"/>
                </a:schemeClr>
              </a:gs>
            </a:gsLst>
            <a:lin ang="1200000" scaled="0"/>
          </a:gradFill>
          <a:ln w="6350">
            <a:noFill/>
          </a:ln>
          <a:effectLst/>
        </p:spPr>
        <p:txBody>
          <a:bodyPr wrap="none" rtlCol="0" anchor="ct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167" name="Rectangle 166">
            <a:extLst>
              <a:ext uri="{FF2B5EF4-FFF2-40B4-BE49-F238E27FC236}">
                <a16:creationId xmlns:a16="http://schemas.microsoft.com/office/drawing/2014/main" id="{5DF4387D-6E86-3040-4A34-96D0FD1BAB78}"/>
              </a:ext>
            </a:extLst>
          </p:cNvPr>
          <p:cNvSpPr/>
          <p:nvPr/>
        </p:nvSpPr>
        <p:spPr bwMode="auto">
          <a:xfrm>
            <a:off x="6301118" y="5214897"/>
            <a:ext cx="168198" cy="839486"/>
          </a:xfrm>
          <a:prstGeom prst="rect">
            <a:avLst/>
          </a:prstGeom>
          <a:gradFill>
            <a:gsLst>
              <a:gs pos="0">
                <a:schemeClr val="accent4">
                  <a:alpha val="52560"/>
                </a:schemeClr>
              </a:gs>
              <a:gs pos="95000">
                <a:srgbClr val="FF4B9C">
                  <a:alpha val="26000"/>
                </a:srgbClr>
              </a:gs>
            </a:gsLst>
            <a:lin ang="2399828" scaled="1"/>
          </a:gradFill>
          <a:ln w="12700">
            <a:noFill/>
          </a:ln>
          <a:effectLst/>
        </p:spPr>
        <p:txBody>
          <a:bodyPr wrap="square" lIns="864000" tIns="0" rIns="237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a:ea typeface="Calibri"/>
              <a:cs typeface="Arial"/>
            </a:endParaRPr>
          </a:p>
        </p:txBody>
      </p:sp>
      <p:sp>
        <p:nvSpPr>
          <p:cNvPr id="168" name="TextBox 167">
            <a:extLst>
              <a:ext uri="{FF2B5EF4-FFF2-40B4-BE49-F238E27FC236}">
                <a16:creationId xmlns:a16="http://schemas.microsoft.com/office/drawing/2014/main" id="{090493C3-AEC3-FC06-FAA1-383134365D0D}"/>
              </a:ext>
            </a:extLst>
          </p:cNvPr>
          <p:cNvSpPr txBox="1"/>
          <p:nvPr/>
        </p:nvSpPr>
        <p:spPr>
          <a:xfrm rot="16200000">
            <a:off x="5544727" y="5674850"/>
            <a:ext cx="371651" cy="21659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Value</a:t>
            </a:r>
          </a:p>
        </p:txBody>
      </p:sp>
      <p:sp>
        <p:nvSpPr>
          <p:cNvPr id="169" name="TextBox 168">
            <a:extLst>
              <a:ext uri="{FF2B5EF4-FFF2-40B4-BE49-F238E27FC236}">
                <a16:creationId xmlns:a16="http://schemas.microsoft.com/office/drawing/2014/main" id="{B188277F-7205-DAD6-5A83-63FEE67CD43A}"/>
              </a:ext>
            </a:extLst>
          </p:cNvPr>
          <p:cNvSpPr txBox="1"/>
          <p:nvPr/>
        </p:nvSpPr>
        <p:spPr>
          <a:xfrm rot="16200000">
            <a:off x="5792642" y="5531511"/>
            <a:ext cx="646252" cy="21659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Quality</a:t>
            </a:r>
          </a:p>
        </p:txBody>
      </p:sp>
      <p:sp>
        <p:nvSpPr>
          <p:cNvPr id="171" name="Rectangle 170">
            <a:extLst>
              <a:ext uri="{FF2B5EF4-FFF2-40B4-BE49-F238E27FC236}">
                <a16:creationId xmlns:a16="http://schemas.microsoft.com/office/drawing/2014/main" id="{2F951BAD-6968-29B7-AE58-C643EAA413DB}"/>
              </a:ext>
            </a:extLst>
          </p:cNvPr>
          <p:cNvSpPr/>
          <p:nvPr/>
        </p:nvSpPr>
        <p:spPr bwMode="auto">
          <a:xfrm>
            <a:off x="9973629" y="5219597"/>
            <a:ext cx="372276" cy="839211"/>
          </a:xfrm>
          <a:prstGeom prst="rect">
            <a:avLst/>
          </a:prstGeom>
          <a:solidFill>
            <a:schemeClr val="accent2">
              <a:alpha val="50000"/>
            </a:schemeClr>
          </a:solidFill>
        </p:spPr>
        <p:txBody>
          <a:bodyPr wrap="none" lIns="3024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8F6FF"/>
              </a:solidFill>
              <a:effectLst/>
              <a:uLnTx/>
              <a:uFillTx/>
              <a:latin typeface="Calibri"/>
              <a:ea typeface="Calibri"/>
              <a:cs typeface="Arial"/>
            </a:endParaRPr>
          </a:p>
        </p:txBody>
      </p:sp>
      <p:grpSp>
        <p:nvGrpSpPr>
          <p:cNvPr id="172" name="Group 171">
            <a:extLst>
              <a:ext uri="{FF2B5EF4-FFF2-40B4-BE49-F238E27FC236}">
                <a16:creationId xmlns:a16="http://schemas.microsoft.com/office/drawing/2014/main" id="{4862787A-2BBC-33AD-8EF3-D5AE30C473A6}"/>
              </a:ext>
            </a:extLst>
          </p:cNvPr>
          <p:cNvGrpSpPr/>
          <p:nvPr/>
        </p:nvGrpSpPr>
        <p:grpSpPr>
          <a:xfrm>
            <a:off x="9571170" y="5177687"/>
            <a:ext cx="1173552" cy="868488"/>
            <a:chOff x="2415309" y="5227512"/>
            <a:chExt cx="1173552" cy="868488"/>
          </a:xfrm>
        </p:grpSpPr>
        <p:cxnSp>
          <p:nvCxnSpPr>
            <p:cNvPr id="173" name="Straight Connector 172">
              <a:extLst>
                <a:ext uri="{FF2B5EF4-FFF2-40B4-BE49-F238E27FC236}">
                  <a16:creationId xmlns:a16="http://schemas.microsoft.com/office/drawing/2014/main" id="{88BAEC54-6713-FFD4-FDC7-9605D1A7083D}"/>
                </a:ext>
              </a:extLst>
            </p:cNvPr>
            <p:cNvCxnSpPr/>
            <p:nvPr/>
          </p:nvCxnSpPr>
          <p:spPr>
            <a:xfrm>
              <a:off x="2415309" y="6096000"/>
              <a:ext cx="1173552"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E966837-440A-80C1-1B8C-CFDB2B333C56}"/>
                </a:ext>
              </a:extLst>
            </p:cNvPr>
            <p:cNvCxnSpPr>
              <a:cxnSpLocks/>
            </p:cNvCxnSpPr>
            <p:nvPr/>
          </p:nvCxnSpPr>
          <p:spPr>
            <a:xfrm flipH="1" flipV="1">
              <a:off x="2806055" y="5227512"/>
              <a:ext cx="5853" cy="868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DF778CE-308B-1CBE-8390-6EA4AB987CD4}"/>
                </a:ext>
              </a:extLst>
            </p:cNvPr>
            <p:cNvCxnSpPr>
              <a:cxnSpLocks/>
            </p:cNvCxnSpPr>
            <p:nvPr/>
          </p:nvCxnSpPr>
          <p:spPr>
            <a:xfrm flipV="1">
              <a:off x="3190599" y="5227512"/>
              <a:ext cx="0" cy="868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23E105-E8DC-F4DF-BCCE-91F3BB9B8F18}"/>
                </a:ext>
              </a:extLst>
            </p:cNvPr>
            <p:cNvCxnSpPr/>
            <p:nvPr/>
          </p:nvCxnSpPr>
          <p:spPr>
            <a:xfrm>
              <a:off x="2780145" y="5847615"/>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DCD13B75-C439-5D99-2103-2368863F94CD}"/>
                </a:ext>
              </a:extLst>
            </p:cNvPr>
            <p:cNvCxnSpPr/>
            <p:nvPr/>
          </p:nvCxnSpPr>
          <p:spPr>
            <a:xfrm>
              <a:off x="2782450" y="5513423"/>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2940C2B-FD07-EA7F-5B17-CEEBD0CC0800}"/>
                </a:ext>
              </a:extLst>
            </p:cNvPr>
            <p:cNvCxnSpPr/>
            <p:nvPr/>
          </p:nvCxnSpPr>
          <p:spPr>
            <a:xfrm>
              <a:off x="3160180" y="5513232"/>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FD8EA5F-C787-AA1A-CD5F-4D321B9A7C7D}"/>
                </a:ext>
              </a:extLst>
            </p:cNvPr>
            <p:cNvCxnSpPr/>
            <p:nvPr/>
          </p:nvCxnSpPr>
          <p:spPr>
            <a:xfrm>
              <a:off x="3162353" y="5847615"/>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0" name="Rectangle 179">
            <a:extLst>
              <a:ext uri="{FF2B5EF4-FFF2-40B4-BE49-F238E27FC236}">
                <a16:creationId xmlns:a16="http://schemas.microsoft.com/office/drawing/2014/main" id="{3EA1F274-9585-BFB6-5F84-BEAADA0FF066}"/>
              </a:ext>
            </a:extLst>
          </p:cNvPr>
          <p:cNvSpPr/>
          <p:nvPr/>
        </p:nvSpPr>
        <p:spPr bwMode="auto">
          <a:xfrm>
            <a:off x="9608276" y="4801446"/>
            <a:ext cx="352409" cy="1251690"/>
          </a:xfrm>
          <a:prstGeom prst="rect">
            <a:avLst/>
          </a:prstGeom>
          <a:gradFill>
            <a:gsLst>
              <a:gs pos="100000">
                <a:schemeClr val="accent6">
                  <a:alpha val="0"/>
                </a:schemeClr>
              </a:gs>
              <a:gs pos="0">
                <a:schemeClr val="accent6">
                  <a:alpha val="30000"/>
                </a:schemeClr>
              </a:gs>
            </a:gsLst>
            <a:lin ang="1200000" scaled="0"/>
          </a:gradFill>
          <a:ln w="6350">
            <a:noFill/>
          </a:ln>
          <a:effectLst/>
        </p:spPr>
        <p:txBody>
          <a:bodyPr wrap="none" rtlCol="0" anchor="ct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181" name="Rectangle 180">
            <a:extLst>
              <a:ext uri="{FF2B5EF4-FFF2-40B4-BE49-F238E27FC236}">
                <a16:creationId xmlns:a16="http://schemas.microsoft.com/office/drawing/2014/main" id="{2F3948D4-24A8-9E9E-A8D2-047EFC0A4330}"/>
              </a:ext>
            </a:extLst>
          </p:cNvPr>
          <p:cNvSpPr/>
          <p:nvPr/>
        </p:nvSpPr>
        <p:spPr bwMode="auto">
          <a:xfrm>
            <a:off x="10349002" y="4801445"/>
            <a:ext cx="250997" cy="1257085"/>
          </a:xfrm>
          <a:prstGeom prst="rect">
            <a:avLst/>
          </a:prstGeom>
          <a:gradFill>
            <a:gsLst>
              <a:gs pos="0">
                <a:schemeClr val="accent4">
                  <a:alpha val="52560"/>
                </a:schemeClr>
              </a:gs>
              <a:gs pos="95000">
                <a:srgbClr val="FF4B9C">
                  <a:alpha val="26000"/>
                </a:srgbClr>
              </a:gs>
            </a:gsLst>
            <a:lin ang="2399828" scaled="1"/>
          </a:gradFill>
          <a:ln w="12700">
            <a:noFill/>
          </a:ln>
          <a:effectLst/>
        </p:spPr>
        <p:txBody>
          <a:bodyPr wrap="square" lIns="864000" tIns="0" rIns="237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a:ea typeface="Calibri"/>
              <a:cs typeface="Arial"/>
            </a:endParaRPr>
          </a:p>
        </p:txBody>
      </p:sp>
      <p:sp>
        <p:nvSpPr>
          <p:cNvPr id="182" name="TextBox 181">
            <a:extLst>
              <a:ext uri="{FF2B5EF4-FFF2-40B4-BE49-F238E27FC236}">
                <a16:creationId xmlns:a16="http://schemas.microsoft.com/office/drawing/2014/main" id="{5D6AF7C3-745E-962C-E6F1-F5C80B5B4DE1}"/>
              </a:ext>
            </a:extLst>
          </p:cNvPr>
          <p:cNvSpPr txBox="1"/>
          <p:nvPr/>
        </p:nvSpPr>
        <p:spPr>
          <a:xfrm rot="16200000">
            <a:off x="9592612" y="5678997"/>
            <a:ext cx="371651" cy="21659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Value</a:t>
            </a:r>
          </a:p>
        </p:txBody>
      </p:sp>
      <p:sp>
        <p:nvSpPr>
          <p:cNvPr id="183" name="TextBox 182">
            <a:extLst>
              <a:ext uri="{FF2B5EF4-FFF2-40B4-BE49-F238E27FC236}">
                <a16:creationId xmlns:a16="http://schemas.microsoft.com/office/drawing/2014/main" id="{387B5ECD-56D6-8E62-DC7D-1C787FB461EE}"/>
              </a:ext>
            </a:extLst>
          </p:cNvPr>
          <p:cNvSpPr txBox="1"/>
          <p:nvPr/>
        </p:nvSpPr>
        <p:spPr>
          <a:xfrm rot="16200000">
            <a:off x="9840527" y="5535658"/>
            <a:ext cx="646252" cy="21659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Quality</a:t>
            </a:r>
          </a:p>
        </p:txBody>
      </p:sp>
      <p:sp>
        <p:nvSpPr>
          <p:cNvPr id="184" name="TextBox 183">
            <a:extLst>
              <a:ext uri="{FF2B5EF4-FFF2-40B4-BE49-F238E27FC236}">
                <a16:creationId xmlns:a16="http://schemas.microsoft.com/office/drawing/2014/main" id="{9F4DF4D3-35A1-09A0-2E79-7A2957407998}"/>
              </a:ext>
            </a:extLst>
          </p:cNvPr>
          <p:cNvSpPr txBox="1"/>
          <p:nvPr/>
        </p:nvSpPr>
        <p:spPr>
          <a:xfrm rot="16200000">
            <a:off x="10349428" y="5703575"/>
            <a:ext cx="371651" cy="21659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Cost</a:t>
            </a:r>
          </a:p>
        </p:txBody>
      </p:sp>
      <p:sp>
        <p:nvSpPr>
          <p:cNvPr id="185" name="TextBox 184">
            <a:extLst>
              <a:ext uri="{FF2B5EF4-FFF2-40B4-BE49-F238E27FC236}">
                <a16:creationId xmlns:a16="http://schemas.microsoft.com/office/drawing/2014/main" id="{F99ABBA1-D55A-FFDC-3E3C-B7B6897AB2E6}"/>
              </a:ext>
            </a:extLst>
          </p:cNvPr>
          <p:cNvSpPr txBox="1"/>
          <p:nvPr/>
        </p:nvSpPr>
        <p:spPr>
          <a:xfrm>
            <a:off x="7279574" y="6840187"/>
            <a:ext cx="65" cy="2769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E" sz="1800" b="0" i="0" u="none" strike="noStrike" kern="1200" cap="none" spc="0" normalizeH="0" baseline="0" noProof="0">
              <a:ln>
                <a:noFill/>
              </a:ln>
              <a:solidFill>
                <a:srgbClr val="000000"/>
              </a:solidFill>
              <a:effectLst/>
              <a:uLnTx/>
              <a:uFillTx/>
              <a:latin typeface="Calibri"/>
              <a:ea typeface="Calibri"/>
              <a:cs typeface="Arial"/>
            </a:endParaRPr>
          </a:p>
        </p:txBody>
      </p:sp>
      <p:grpSp>
        <p:nvGrpSpPr>
          <p:cNvPr id="186" name="Group 185">
            <a:extLst>
              <a:ext uri="{FF2B5EF4-FFF2-40B4-BE49-F238E27FC236}">
                <a16:creationId xmlns:a16="http://schemas.microsoft.com/office/drawing/2014/main" id="{99E86453-A63C-F524-8F5F-5FBBE667271E}"/>
              </a:ext>
            </a:extLst>
          </p:cNvPr>
          <p:cNvGrpSpPr/>
          <p:nvPr/>
        </p:nvGrpSpPr>
        <p:grpSpPr>
          <a:xfrm>
            <a:off x="5522303" y="5179127"/>
            <a:ext cx="1173552" cy="868488"/>
            <a:chOff x="2415309" y="5227512"/>
            <a:chExt cx="1173552" cy="868488"/>
          </a:xfrm>
        </p:grpSpPr>
        <p:cxnSp>
          <p:nvCxnSpPr>
            <p:cNvPr id="187" name="Straight Connector 186">
              <a:extLst>
                <a:ext uri="{FF2B5EF4-FFF2-40B4-BE49-F238E27FC236}">
                  <a16:creationId xmlns:a16="http://schemas.microsoft.com/office/drawing/2014/main" id="{72815165-DE0A-4EC4-A71D-20DB115EA3DE}"/>
                </a:ext>
              </a:extLst>
            </p:cNvPr>
            <p:cNvCxnSpPr/>
            <p:nvPr/>
          </p:nvCxnSpPr>
          <p:spPr>
            <a:xfrm>
              <a:off x="2415309" y="6096000"/>
              <a:ext cx="1173552"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4B9BCCC-C5FD-6C60-273D-F6E074C3AECC}"/>
                </a:ext>
              </a:extLst>
            </p:cNvPr>
            <p:cNvCxnSpPr>
              <a:cxnSpLocks/>
            </p:cNvCxnSpPr>
            <p:nvPr/>
          </p:nvCxnSpPr>
          <p:spPr>
            <a:xfrm flipH="1" flipV="1">
              <a:off x="2806055" y="5227512"/>
              <a:ext cx="0" cy="868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CD88568-5C5B-4673-759D-D5A67CAA3E30}"/>
                </a:ext>
              </a:extLst>
            </p:cNvPr>
            <p:cNvCxnSpPr>
              <a:cxnSpLocks/>
            </p:cNvCxnSpPr>
            <p:nvPr/>
          </p:nvCxnSpPr>
          <p:spPr>
            <a:xfrm flipV="1">
              <a:off x="3190599" y="5227512"/>
              <a:ext cx="0" cy="868488"/>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6A9061D-2C9C-120A-0EBD-E24AF57A9CFC}"/>
                </a:ext>
              </a:extLst>
            </p:cNvPr>
            <p:cNvCxnSpPr/>
            <p:nvPr/>
          </p:nvCxnSpPr>
          <p:spPr>
            <a:xfrm>
              <a:off x="2780145" y="5847615"/>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3125AB35-356B-7331-6747-9196EE41F75E}"/>
                </a:ext>
              </a:extLst>
            </p:cNvPr>
            <p:cNvCxnSpPr/>
            <p:nvPr/>
          </p:nvCxnSpPr>
          <p:spPr>
            <a:xfrm>
              <a:off x="2782450" y="5513423"/>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D9A9EE5-EBAE-DC87-890D-04E6A1A0AC9F}"/>
                </a:ext>
              </a:extLst>
            </p:cNvPr>
            <p:cNvCxnSpPr/>
            <p:nvPr/>
          </p:nvCxnSpPr>
          <p:spPr>
            <a:xfrm>
              <a:off x="3160180" y="5513232"/>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26252B9-689B-0CA2-9154-B75FC3FAA4CB}"/>
                </a:ext>
              </a:extLst>
            </p:cNvPr>
            <p:cNvCxnSpPr/>
            <p:nvPr/>
          </p:nvCxnSpPr>
          <p:spPr>
            <a:xfrm>
              <a:off x="3162353" y="5847615"/>
              <a:ext cx="60037"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D34266E1-8D6B-B826-8C6E-91E40421BC2C}"/>
              </a:ext>
            </a:extLst>
          </p:cNvPr>
          <p:cNvCxnSpPr>
            <a:cxnSpLocks/>
          </p:cNvCxnSpPr>
          <p:nvPr/>
        </p:nvCxnSpPr>
        <p:spPr>
          <a:xfrm flipH="1">
            <a:off x="0" y="4537759"/>
            <a:ext cx="1219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C6702F-3427-6629-41E4-617BBA6A3E45}"/>
              </a:ext>
            </a:extLst>
          </p:cNvPr>
          <p:cNvCxnSpPr>
            <a:cxnSpLocks/>
          </p:cNvCxnSpPr>
          <p:nvPr/>
        </p:nvCxnSpPr>
        <p:spPr>
          <a:xfrm>
            <a:off x="3606799" y="4537757"/>
            <a:ext cx="0" cy="162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558FDB-786B-5A1E-154A-78306BDFF391}"/>
              </a:ext>
            </a:extLst>
          </p:cNvPr>
          <p:cNvCxnSpPr>
            <a:cxnSpLocks/>
          </p:cNvCxnSpPr>
          <p:nvPr/>
        </p:nvCxnSpPr>
        <p:spPr>
          <a:xfrm>
            <a:off x="7307956" y="4537757"/>
            <a:ext cx="0" cy="162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ADE8E1-2BAE-F837-8263-840402A5682E}"/>
              </a:ext>
            </a:extLst>
          </p:cNvPr>
          <p:cNvCxnSpPr>
            <a:cxnSpLocks/>
          </p:cNvCxnSpPr>
          <p:nvPr/>
        </p:nvCxnSpPr>
        <p:spPr>
          <a:xfrm>
            <a:off x="3606799" y="1327776"/>
            <a:ext cx="0" cy="624525"/>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715AC9AD-62F8-5AED-1CDD-FF2ED6A95CA2}"/>
              </a:ext>
            </a:extLst>
          </p:cNvPr>
          <p:cNvSpPr txBox="1">
            <a:spLocks/>
          </p:cNvSpPr>
          <p:nvPr/>
        </p:nvSpPr>
        <p:spPr>
          <a:xfrm>
            <a:off x="704900" y="1447154"/>
            <a:ext cx="2812061" cy="318421"/>
          </a:xfrm>
          <a:prstGeom prst="rect">
            <a:avLst/>
          </a:prstGeom>
        </p:spPr>
        <p:txBody>
          <a:bodyPr lIns="0" anchor="b">
            <a:noAutofit/>
          </a:bodyPr>
          <a:lstStyle>
            <a:defPPr>
              <a:defRPr lang="en-US"/>
            </a:defPPr>
            <a:lvl1pPr indent="0" defTabSz="1219170">
              <a:lnSpc>
                <a:spcPts val="1600"/>
              </a:lnSpc>
              <a:spcBef>
                <a:spcPts val="0"/>
              </a:spcBef>
              <a:spcAft>
                <a:spcPts val="0"/>
              </a:spcAft>
              <a:buFont typeface="Arial" panose="020B0604020202020204" pitchFamily="34" charset="0"/>
              <a:buNone/>
              <a:defRPr sz="1600" b="1" i="0">
                <a:gradFill>
                  <a:gsLst>
                    <a:gs pos="0">
                      <a:schemeClr val="accent2"/>
                    </a:gs>
                    <a:gs pos="53000">
                      <a:schemeClr val="accent2">
                        <a:lumMod val="75000"/>
                      </a:schemeClr>
                    </a:gs>
                    <a:gs pos="100000">
                      <a:schemeClr val="accent4"/>
                    </a:gs>
                  </a:gsLst>
                  <a:lin ang="1200000" scaled="0"/>
                </a:gradFill>
                <a:latin typeface="Calibri Bold"/>
                <a:ea typeface="Source Sans Pro" panose="020B0503030403020204" pitchFamily="34" charset="0"/>
                <a:cs typeface="Calibri" panose="020F0502020204030204" pitchFamily="34" charset="0"/>
              </a:defRPr>
            </a:lvl1pPr>
            <a:lvl2pPr marL="338392" indent="-335992" defTabSz="1219170">
              <a:lnSpc>
                <a:spcPct val="100000"/>
              </a:lnSpc>
              <a:spcBef>
                <a:spcPts val="800"/>
              </a:spcBef>
              <a:spcAft>
                <a:spcPts val="800"/>
              </a:spcAft>
              <a:buClr>
                <a:schemeClr val="tx1"/>
              </a:buClr>
              <a:buFont typeface="Arial" panose="020B0604020202020204" pitchFamily="34" charset="0"/>
              <a:buChar char="•"/>
              <a:defRPr sz="2133" b="0" i="0">
                <a:ea typeface="Calibri" panose="020F0502020204030204" pitchFamily="34" charset="0"/>
                <a:cs typeface="Calibri" panose="020F0502020204030204" pitchFamily="34" charset="0"/>
              </a:defRPr>
            </a:lvl2pPr>
            <a:lvl3pPr marL="671983" indent="-335992" defTabSz="1219170">
              <a:lnSpc>
                <a:spcPct val="100000"/>
              </a:lnSpc>
              <a:spcBef>
                <a:spcPts val="800"/>
              </a:spcBef>
              <a:spcAft>
                <a:spcPts val="800"/>
              </a:spcAft>
              <a:buFont typeface="Courier New" panose="02070309020205020404" pitchFamily="49" charset="0"/>
              <a:buChar char="o"/>
              <a:defRPr sz="1867" b="0" i="0">
                <a:ea typeface="Calibri" panose="020F0502020204030204" pitchFamily="34" charset="0"/>
                <a:cs typeface="Calibri" panose="020F0502020204030204" pitchFamily="34" charset="0"/>
              </a:defRPr>
            </a:lvl3pPr>
            <a:lvl4pPr marL="2133547"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4pPr>
            <a:lvl5pPr marL="2743131"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5pPr>
            <a:lvl6pPr marL="3352716" indent="-304792" defTabSz="1219170">
              <a:lnSpc>
                <a:spcPct val="90000"/>
              </a:lnSpc>
              <a:spcBef>
                <a:spcPts val="667"/>
              </a:spcBef>
              <a:buFont typeface="Arial" panose="020B0604020202020204" pitchFamily="34" charset="0"/>
              <a:buChar char="•"/>
              <a:defRPr sz="2400"/>
            </a:lvl6pPr>
            <a:lvl7pPr marL="3962301" indent="-304792" defTabSz="1219170">
              <a:lnSpc>
                <a:spcPct val="90000"/>
              </a:lnSpc>
              <a:spcBef>
                <a:spcPts val="667"/>
              </a:spcBef>
              <a:buFont typeface="Arial" panose="020B0604020202020204" pitchFamily="34" charset="0"/>
              <a:buChar char="•"/>
              <a:defRPr sz="2400"/>
            </a:lvl7pPr>
            <a:lvl8pPr marL="4571886" indent="-304792" defTabSz="1219170">
              <a:lnSpc>
                <a:spcPct val="90000"/>
              </a:lnSpc>
              <a:spcBef>
                <a:spcPts val="667"/>
              </a:spcBef>
              <a:buFont typeface="Arial" panose="020B0604020202020204" pitchFamily="34" charset="0"/>
              <a:buChar char="•"/>
              <a:defRPr sz="2400"/>
            </a:lvl8pPr>
            <a:lvl9pPr marL="5181470" indent="-304792" defTabSz="1219170">
              <a:lnSpc>
                <a:spcPct val="90000"/>
              </a:lnSpc>
              <a:spcBef>
                <a:spcPts val="667"/>
              </a:spcBef>
              <a:buFont typeface="Arial" panose="020B0604020202020204" pitchFamily="34" charset="0"/>
              <a:buChar char="•"/>
              <a:defRPr sz="2400"/>
            </a:lvl9pPr>
          </a:lstStyle>
          <a:p>
            <a:pPr marL="0" marR="0" lvl="0" indent="0" algn="l" defTabSz="121917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gradFill>
                  <a:gsLst>
                    <a:gs pos="0">
                      <a:srgbClr val="009CBE">
                        <a:lumMod val="60000"/>
                        <a:lumOff val="40000"/>
                      </a:srgbClr>
                    </a:gs>
                    <a:gs pos="53000">
                      <a:srgbClr val="418DFF"/>
                    </a:gs>
                    <a:gs pos="100000">
                      <a:srgbClr val="8353D2"/>
                    </a:gs>
                  </a:gsLst>
                  <a:lin ang="1200000" scaled="0"/>
                </a:gradFill>
                <a:effectLst/>
                <a:uLnTx/>
                <a:uFillTx/>
                <a:latin typeface="Calibri Bold"/>
                <a:ea typeface="Source Sans Pro" panose="020B0503030403020204" pitchFamily="34" charset="0"/>
                <a:cs typeface="Calibri" panose="020F0502020204030204" pitchFamily="34" charset="0"/>
              </a:rPr>
              <a:t>Out-of-the Box Copilots/Agents</a:t>
            </a:r>
          </a:p>
        </p:txBody>
      </p:sp>
      <p:sp>
        <p:nvSpPr>
          <p:cNvPr id="24" name="Text Placeholder 2">
            <a:extLst>
              <a:ext uri="{FF2B5EF4-FFF2-40B4-BE49-F238E27FC236}">
                <a16:creationId xmlns:a16="http://schemas.microsoft.com/office/drawing/2014/main" id="{EE50313A-F5F8-C7AD-DEF2-1B7800248D20}"/>
              </a:ext>
            </a:extLst>
          </p:cNvPr>
          <p:cNvSpPr txBox="1">
            <a:spLocks/>
          </p:cNvSpPr>
          <p:nvPr/>
        </p:nvSpPr>
        <p:spPr>
          <a:xfrm>
            <a:off x="6426705" y="1299016"/>
            <a:ext cx="2381417" cy="318421"/>
          </a:xfrm>
          <a:prstGeom prst="rect">
            <a:avLst/>
          </a:prstGeom>
        </p:spPr>
        <p:txBody>
          <a:bodyPr lIns="0" anchor="b">
            <a:noAutofit/>
          </a:bodyPr>
          <a:lstStyle>
            <a:defPPr>
              <a:defRPr lang="en-US"/>
            </a:defPPr>
            <a:lvl1pPr indent="0" defTabSz="1219170">
              <a:lnSpc>
                <a:spcPts val="1600"/>
              </a:lnSpc>
              <a:spcBef>
                <a:spcPts val="0"/>
              </a:spcBef>
              <a:spcAft>
                <a:spcPts val="0"/>
              </a:spcAft>
              <a:buFont typeface="Arial" panose="020B0604020202020204" pitchFamily="34" charset="0"/>
              <a:buNone/>
              <a:defRPr sz="1600" b="1" i="0">
                <a:gradFill>
                  <a:gsLst>
                    <a:gs pos="0">
                      <a:schemeClr val="accent2"/>
                    </a:gs>
                    <a:gs pos="53000">
                      <a:schemeClr val="accent2">
                        <a:lumMod val="75000"/>
                      </a:schemeClr>
                    </a:gs>
                    <a:gs pos="100000">
                      <a:schemeClr val="accent4"/>
                    </a:gs>
                  </a:gsLst>
                  <a:lin ang="1200000" scaled="0"/>
                </a:gradFill>
                <a:latin typeface="Calibri Bold"/>
                <a:ea typeface="Source Sans Pro" panose="020B0503030403020204" pitchFamily="34" charset="0"/>
                <a:cs typeface="Calibri" panose="020F0502020204030204" pitchFamily="34" charset="0"/>
              </a:defRPr>
            </a:lvl1pPr>
            <a:lvl2pPr marL="338392" indent="-335992" defTabSz="1219170">
              <a:lnSpc>
                <a:spcPct val="100000"/>
              </a:lnSpc>
              <a:spcBef>
                <a:spcPts val="800"/>
              </a:spcBef>
              <a:spcAft>
                <a:spcPts val="800"/>
              </a:spcAft>
              <a:buClr>
                <a:schemeClr val="tx1"/>
              </a:buClr>
              <a:buFont typeface="Arial" panose="020B0604020202020204" pitchFamily="34" charset="0"/>
              <a:buChar char="•"/>
              <a:defRPr sz="2133" b="0" i="0">
                <a:ea typeface="Calibri" panose="020F0502020204030204" pitchFamily="34" charset="0"/>
                <a:cs typeface="Calibri" panose="020F0502020204030204" pitchFamily="34" charset="0"/>
              </a:defRPr>
            </a:lvl2pPr>
            <a:lvl3pPr marL="671983" indent="-335992" defTabSz="1219170">
              <a:lnSpc>
                <a:spcPct val="100000"/>
              </a:lnSpc>
              <a:spcBef>
                <a:spcPts val="800"/>
              </a:spcBef>
              <a:spcAft>
                <a:spcPts val="800"/>
              </a:spcAft>
              <a:buFont typeface="Courier New" panose="02070309020205020404" pitchFamily="49" charset="0"/>
              <a:buChar char="o"/>
              <a:defRPr sz="1867" b="0" i="0">
                <a:ea typeface="Calibri" panose="020F0502020204030204" pitchFamily="34" charset="0"/>
                <a:cs typeface="Calibri" panose="020F0502020204030204" pitchFamily="34" charset="0"/>
              </a:defRPr>
            </a:lvl3pPr>
            <a:lvl4pPr marL="2133547"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4pPr>
            <a:lvl5pPr marL="2743131"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5pPr>
            <a:lvl6pPr marL="3352716" indent="-304792" defTabSz="1219170">
              <a:lnSpc>
                <a:spcPct val="90000"/>
              </a:lnSpc>
              <a:spcBef>
                <a:spcPts val="667"/>
              </a:spcBef>
              <a:buFont typeface="Arial" panose="020B0604020202020204" pitchFamily="34" charset="0"/>
              <a:buChar char="•"/>
              <a:defRPr sz="2400"/>
            </a:lvl6pPr>
            <a:lvl7pPr marL="3962301" indent="-304792" defTabSz="1219170">
              <a:lnSpc>
                <a:spcPct val="90000"/>
              </a:lnSpc>
              <a:spcBef>
                <a:spcPts val="667"/>
              </a:spcBef>
              <a:buFont typeface="Arial" panose="020B0604020202020204" pitchFamily="34" charset="0"/>
              <a:buChar char="•"/>
              <a:defRPr sz="2400"/>
            </a:lvl7pPr>
            <a:lvl8pPr marL="4571886" indent="-304792" defTabSz="1219170">
              <a:lnSpc>
                <a:spcPct val="90000"/>
              </a:lnSpc>
              <a:spcBef>
                <a:spcPts val="667"/>
              </a:spcBef>
              <a:buFont typeface="Arial" panose="020B0604020202020204" pitchFamily="34" charset="0"/>
              <a:buChar char="•"/>
              <a:defRPr sz="2400"/>
            </a:lvl8pPr>
            <a:lvl9pPr marL="5181470" indent="-304792" defTabSz="1219170">
              <a:lnSpc>
                <a:spcPct val="90000"/>
              </a:lnSpc>
              <a:spcBef>
                <a:spcPts val="667"/>
              </a:spcBef>
              <a:buFont typeface="Arial" panose="020B0604020202020204" pitchFamily="34" charset="0"/>
              <a:buChar char="•"/>
              <a:defRPr sz="2400"/>
            </a:lvl9pPr>
          </a:lstStyle>
          <a:p>
            <a:pPr marL="0" marR="0" lvl="0" indent="0" algn="l" defTabSz="121917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gradFill>
                  <a:gsLst>
                    <a:gs pos="0">
                      <a:srgbClr val="009CBE">
                        <a:lumMod val="60000"/>
                        <a:lumOff val="40000"/>
                      </a:srgbClr>
                    </a:gs>
                    <a:gs pos="53000">
                      <a:srgbClr val="418DFF"/>
                    </a:gs>
                    <a:gs pos="100000">
                      <a:srgbClr val="8353D2"/>
                    </a:gs>
                  </a:gsLst>
                  <a:lin ang="1200000" scaled="0"/>
                </a:gradFill>
                <a:effectLst/>
                <a:uLnTx/>
                <a:uFillTx/>
                <a:latin typeface="Calibri Bold"/>
                <a:ea typeface="Source Sans Pro" panose="020B0503030403020204" pitchFamily="34" charset="0"/>
                <a:cs typeface="Calibri" panose="020F0502020204030204" pitchFamily="34" charset="0"/>
              </a:rPr>
              <a:t>Custom per Use Case</a:t>
            </a:r>
          </a:p>
        </p:txBody>
      </p:sp>
      <p:sp>
        <p:nvSpPr>
          <p:cNvPr id="25" name="Text Placeholder 2">
            <a:extLst>
              <a:ext uri="{FF2B5EF4-FFF2-40B4-BE49-F238E27FC236}">
                <a16:creationId xmlns:a16="http://schemas.microsoft.com/office/drawing/2014/main" id="{6796925F-B486-5172-766D-CAB8CE0B6B44}"/>
              </a:ext>
            </a:extLst>
          </p:cNvPr>
          <p:cNvSpPr txBox="1">
            <a:spLocks/>
          </p:cNvSpPr>
          <p:nvPr/>
        </p:nvSpPr>
        <p:spPr>
          <a:xfrm>
            <a:off x="7761115" y="1578448"/>
            <a:ext cx="3963916" cy="318421"/>
          </a:xfrm>
          <a:prstGeom prst="rect">
            <a:avLst/>
          </a:prstGeom>
        </p:spPr>
        <p:txBody>
          <a:bodyPr lIns="0" anchor="b">
            <a:noAutofit/>
          </a:bodyPr>
          <a:lstStyle>
            <a:defPPr>
              <a:defRPr lang="en-US"/>
            </a:defPPr>
            <a:lvl1pPr indent="0" defTabSz="1219170">
              <a:lnSpc>
                <a:spcPts val="1600"/>
              </a:lnSpc>
              <a:spcBef>
                <a:spcPts val="0"/>
              </a:spcBef>
              <a:spcAft>
                <a:spcPts val="0"/>
              </a:spcAft>
              <a:buFont typeface="Arial" panose="020B0604020202020204" pitchFamily="34" charset="0"/>
              <a:buNone/>
              <a:defRPr sz="1600" b="1" i="0">
                <a:gradFill>
                  <a:gsLst>
                    <a:gs pos="0">
                      <a:schemeClr val="accent2"/>
                    </a:gs>
                    <a:gs pos="53000">
                      <a:schemeClr val="accent2">
                        <a:lumMod val="75000"/>
                      </a:schemeClr>
                    </a:gs>
                    <a:gs pos="100000">
                      <a:schemeClr val="accent4"/>
                    </a:gs>
                  </a:gsLst>
                  <a:lin ang="1200000" scaled="0"/>
                </a:gradFill>
                <a:latin typeface="Calibri Bold"/>
                <a:ea typeface="Source Sans Pro" panose="020B0503030403020204" pitchFamily="34" charset="0"/>
                <a:cs typeface="Calibri" panose="020F0502020204030204" pitchFamily="34" charset="0"/>
              </a:defRPr>
            </a:lvl1pPr>
            <a:lvl2pPr marL="338392" indent="-335992" defTabSz="1219170">
              <a:lnSpc>
                <a:spcPct val="100000"/>
              </a:lnSpc>
              <a:spcBef>
                <a:spcPts val="800"/>
              </a:spcBef>
              <a:spcAft>
                <a:spcPts val="800"/>
              </a:spcAft>
              <a:buClr>
                <a:schemeClr val="tx1"/>
              </a:buClr>
              <a:buFont typeface="Arial" panose="020B0604020202020204" pitchFamily="34" charset="0"/>
              <a:buChar char="•"/>
              <a:defRPr sz="2133" b="0" i="0">
                <a:ea typeface="Calibri" panose="020F0502020204030204" pitchFamily="34" charset="0"/>
                <a:cs typeface="Calibri" panose="020F0502020204030204" pitchFamily="34" charset="0"/>
              </a:defRPr>
            </a:lvl2pPr>
            <a:lvl3pPr marL="671983" indent="-335992" defTabSz="1219170">
              <a:lnSpc>
                <a:spcPct val="100000"/>
              </a:lnSpc>
              <a:spcBef>
                <a:spcPts val="800"/>
              </a:spcBef>
              <a:spcAft>
                <a:spcPts val="800"/>
              </a:spcAft>
              <a:buFont typeface="Courier New" panose="02070309020205020404" pitchFamily="49" charset="0"/>
              <a:buChar char="o"/>
              <a:defRPr sz="1867" b="0" i="0">
                <a:ea typeface="Calibri" panose="020F0502020204030204" pitchFamily="34" charset="0"/>
                <a:cs typeface="Calibri" panose="020F0502020204030204" pitchFamily="34" charset="0"/>
              </a:defRPr>
            </a:lvl3pPr>
            <a:lvl4pPr marL="2133547"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4pPr>
            <a:lvl5pPr marL="2743131"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5pPr>
            <a:lvl6pPr marL="3352716" indent="-304792" defTabSz="1219170">
              <a:lnSpc>
                <a:spcPct val="90000"/>
              </a:lnSpc>
              <a:spcBef>
                <a:spcPts val="667"/>
              </a:spcBef>
              <a:buFont typeface="Arial" panose="020B0604020202020204" pitchFamily="34" charset="0"/>
              <a:buChar char="•"/>
              <a:defRPr sz="2400"/>
            </a:lvl6pPr>
            <a:lvl7pPr marL="3962301" indent="-304792" defTabSz="1219170">
              <a:lnSpc>
                <a:spcPct val="90000"/>
              </a:lnSpc>
              <a:spcBef>
                <a:spcPts val="667"/>
              </a:spcBef>
              <a:buFont typeface="Arial" panose="020B0604020202020204" pitchFamily="34" charset="0"/>
              <a:buChar char="•"/>
              <a:defRPr sz="2400"/>
            </a:lvl7pPr>
            <a:lvl8pPr marL="4571886" indent="-304792" defTabSz="1219170">
              <a:lnSpc>
                <a:spcPct val="90000"/>
              </a:lnSpc>
              <a:spcBef>
                <a:spcPts val="667"/>
              </a:spcBef>
              <a:buFont typeface="Arial" panose="020B0604020202020204" pitchFamily="34" charset="0"/>
              <a:buChar char="•"/>
              <a:defRPr sz="2400"/>
            </a:lvl8pPr>
            <a:lvl9pPr marL="5181470" indent="-304792" defTabSz="1219170">
              <a:lnSpc>
                <a:spcPct val="90000"/>
              </a:lnSpc>
              <a:spcBef>
                <a:spcPts val="667"/>
              </a:spcBef>
              <a:buFont typeface="Arial" panose="020B0604020202020204" pitchFamily="34" charset="0"/>
              <a:buChar char="•"/>
              <a:defRPr sz="2400"/>
            </a:lvl9pPr>
          </a:lstStyle>
          <a:p>
            <a:pPr marL="0" marR="0" lvl="0" indent="0" algn="l" defTabSz="121917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gradFill>
                  <a:gsLst>
                    <a:gs pos="0">
                      <a:srgbClr val="009CBE">
                        <a:lumMod val="60000"/>
                        <a:lumOff val="40000"/>
                      </a:srgbClr>
                    </a:gs>
                    <a:gs pos="53000">
                      <a:srgbClr val="418DFF"/>
                    </a:gs>
                    <a:gs pos="100000">
                      <a:srgbClr val="8353D2"/>
                    </a:gs>
                  </a:gsLst>
                  <a:lin ang="1200000" scaled="0"/>
                </a:gradFill>
                <a:effectLst/>
                <a:uLnTx/>
                <a:uFillTx/>
                <a:latin typeface="Calibri Bold"/>
                <a:ea typeface="Source Sans Pro" panose="020B0503030403020204" pitchFamily="34" charset="0"/>
                <a:cs typeface="Calibri" panose="020F0502020204030204" pitchFamily="34" charset="0"/>
              </a:rPr>
              <a:t>Autonomous AI Workflows</a:t>
            </a:r>
          </a:p>
        </p:txBody>
      </p:sp>
      <p:cxnSp>
        <p:nvCxnSpPr>
          <p:cNvPr id="26" name="Straight Connector 25">
            <a:extLst>
              <a:ext uri="{FF2B5EF4-FFF2-40B4-BE49-F238E27FC236}">
                <a16:creationId xmlns:a16="http://schemas.microsoft.com/office/drawing/2014/main" id="{1CFD91C3-011F-AA1E-4B13-2475FFA408A6}"/>
              </a:ext>
            </a:extLst>
          </p:cNvPr>
          <p:cNvCxnSpPr>
            <a:cxnSpLocks/>
          </p:cNvCxnSpPr>
          <p:nvPr/>
        </p:nvCxnSpPr>
        <p:spPr>
          <a:xfrm>
            <a:off x="7256279" y="1596220"/>
            <a:ext cx="0" cy="35608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F3BC88-32CA-940B-591F-3D657FD6EC6A}"/>
              </a:ext>
            </a:extLst>
          </p:cNvPr>
          <p:cNvCxnSpPr>
            <a:cxnSpLocks/>
          </p:cNvCxnSpPr>
          <p:nvPr/>
        </p:nvCxnSpPr>
        <p:spPr>
          <a:xfrm flipH="1">
            <a:off x="0" y="1952301"/>
            <a:ext cx="1219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A09966-DE0E-9A0B-C9D1-26E923152949}"/>
              </a:ext>
            </a:extLst>
          </p:cNvPr>
          <p:cNvCxnSpPr>
            <a:cxnSpLocks/>
          </p:cNvCxnSpPr>
          <p:nvPr/>
        </p:nvCxnSpPr>
        <p:spPr>
          <a:xfrm flipH="1">
            <a:off x="0" y="1318359"/>
            <a:ext cx="1219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DECD0C0-51B8-8398-7FE1-D99A92DA3377}"/>
              </a:ext>
            </a:extLst>
          </p:cNvPr>
          <p:cNvCxnSpPr>
            <a:cxnSpLocks/>
          </p:cNvCxnSpPr>
          <p:nvPr/>
        </p:nvCxnSpPr>
        <p:spPr>
          <a:xfrm>
            <a:off x="460625" y="4537757"/>
            <a:ext cx="0" cy="162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92A332-91DA-8755-54FC-549C0606914A}"/>
              </a:ext>
            </a:extLst>
          </p:cNvPr>
          <p:cNvCxnSpPr>
            <a:cxnSpLocks/>
          </p:cNvCxnSpPr>
          <p:nvPr/>
        </p:nvCxnSpPr>
        <p:spPr>
          <a:xfrm flipH="1">
            <a:off x="460625" y="1317035"/>
            <a:ext cx="6343" cy="62562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15E624-3AAD-5655-CFF0-2E5FD23BD8D7}"/>
              </a:ext>
            </a:extLst>
          </p:cNvPr>
          <p:cNvCxnSpPr>
            <a:cxnSpLocks/>
          </p:cNvCxnSpPr>
          <p:nvPr/>
        </p:nvCxnSpPr>
        <p:spPr>
          <a:xfrm>
            <a:off x="11742653" y="4537757"/>
            <a:ext cx="0" cy="1620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49EAB2-48CE-9F80-1F0F-C1E3B9A5B32A}"/>
              </a:ext>
            </a:extLst>
          </p:cNvPr>
          <p:cNvCxnSpPr>
            <a:cxnSpLocks/>
          </p:cNvCxnSpPr>
          <p:nvPr/>
        </p:nvCxnSpPr>
        <p:spPr>
          <a:xfrm>
            <a:off x="11725031" y="1317035"/>
            <a:ext cx="0" cy="635266"/>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BA1AAD8-0921-5023-F91E-C8509E36CCEE}"/>
              </a:ext>
            </a:extLst>
          </p:cNvPr>
          <p:cNvSpPr txBox="1"/>
          <p:nvPr/>
        </p:nvSpPr>
        <p:spPr>
          <a:xfrm>
            <a:off x="109960" y="2129742"/>
            <a:ext cx="430887" cy="1296364"/>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Bold"/>
                <a:ea typeface="Calibri"/>
                <a:cs typeface="Arial"/>
              </a:rPr>
              <a:t>USE CASES</a:t>
            </a:r>
            <a:endParaRPr kumimoji="0" lang="en-US" sz="1600" b="0" i="0" u="none" strike="noStrike" kern="1200" cap="none" spc="0" normalizeH="0" baseline="0" noProof="0">
              <a:ln>
                <a:noFill/>
              </a:ln>
              <a:solidFill>
                <a:srgbClr val="000000"/>
              </a:solidFill>
              <a:effectLst/>
              <a:uLnTx/>
              <a:uFillTx/>
              <a:latin typeface="Calibri Bold"/>
              <a:ea typeface="Calibri"/>
              <a:cs typeface="Arial"/>
            </a:endParaRPr>
          </a:p>
        </p:txBody>
      </p:sp>
      <p:sp>
        <p:nvSpPr>
          <p:cNvPr id="5" name="Text Placeholder 2">
            <a:extLst>
              <a:ext uri="{FF2B5EF4-FFF2-40B4-BE49-F238E27FC236}">
                <a16:creationId xmlns:a16="http://schemas.microsoft.com/office/drawing/2014/main" id="{5C060BC9-92CA-A889-4E95-A4D0E0F36194}"/>
              </a:ext>
            </a:extLst>
          </p:cNvPr>
          <p:cNvSpPr txBox="1">
            <a:spLocks/>
          </p:cNvSpPr>
          <p:nvPr/>
        </p:nvSpPr>
        <p:spPr>
          <a:xfrm>
            <a:off x="3954469" y="1604361"/>
            <a:ext cx="2933213" cy="293640"/>
          </a:xfrm>
          <a:prstGeom prst="rect">
            <a:avLst/>
          </a:prstGeom>
        </p:spPr>
        <p:txBody>
          <a:bodyPr lIns="0" anchor="b">
            <a:noAutofit/>
          </a:bodyPr>
          <a:lstStyle>
            <a:defPPr>
              <a:defRPr lang="en-US"/>
            </a:defPPr>
            <a:lvl1pPr indent="0" defTabSz="1219170">
              <a:lnSpc>
                <a:spcPts val="1600"/>
              </a:lnSpc>
              <a:spcBef>
                <a:spcPts val="0"/>
              </a:spcBef>
              <a:spcAft>
                <a:spcPts val="0"/>
              </a:spcAft>
              <a:buFont typeface="Arial" panose="020B0604020202020204" pitchFamily="34" charset="0"/>
              <a:buNone/>
              <a:defRPr sz="1600" b="1" i="0">
                <a:gradFill>
                  <a:gsLst>
                    <a:gs pos="0">
                      <a:schemeClr val="accent2"/>
                    </a:gs>
                    <a:gs pos="53000">
                      <a:schemeClr val="accent2">
                        <a:lumMod val="75000"/>
                      </a:schemeClr>
                    </a:gs>
                    <a:gs pos="100000">
                      <a:schemeClr val="accent4"/>
                    </a:gs>
                  </a:gsLst>
                  <a:lin ang="1200000" scaled="0"/>
                </a:gradFill>
                <a:latin typeface="Calibri Bold"/>
                <a:ea typeface="Source Sans Pro" panose="020B0503030403020204" pitchFamily="34" charset="0"/>
                <a:cs typeface="Calibri" panose="020F0502020204030204" pitchFamily="34" charset="0"/>
              </a:defRPr>
            </a:lvl1pPr>
            <a:lvl2pPr marL="338392" indent="-335992" defTabSz="1219170">
              <a:lnSpc>
                <a:spcPct val="100000"/>
              </a:lnSpc>
              <a:spcBef>
                <a:spcPts val="800"/>
              </a:spcBef>
              <a:spcAft>
                <a:spcPts val="800"/>
              </a:spcAft>
              <a:buClr>
                <a:schemeClr val="tx1"/>
              </a:buClr>
              <a:buFont typeface="Arial" panose="020B0604020202020204" pitchFamily="34" charset="0"/>
              <a:buChar char="•"/>
              <a:defRPr sz="2133" b="0" i="0">
                <a:ea typeface="Calibri" panose="020F0502020204030204" pitchFamily="34" charset="0"/>
                <a:cs typeface="Calibri" panose="020F0502020204030204" pitchFamily="34" charset="0"/>
              </a:defRPr>
            </a:lvl2pPr>
            <a:lvl3pPr marL="671983" indent="-335992" defTabSz="1219170">
              <a:lnSpc>
                <a:spcPct val="100000"/>
              </a:lnSpc>
              <a:spcBef>
                <a:spcPts val="800"/>
              </a:spcBef>
              <a:spcAft>
                <a:spcPts val="800"/>
              </a:spcAft>
              <a:buFont typeface="Courier New" panose="02070309020205020404" pitchFamily="49" charset="0"/>
              <a:buChar char="o"/>
              <a:defRPr sz="1867" b="0" i="0">
                <a:ea typeface="Calibri" panose="020F0502020204030204" pitchFamily="34" charset="0"/>
                <a:cs typeface="Calibri" panose="020F0502020204030204" pitchFamily="34" charset="0"/>
              </a:defRPr>
            </a:lvl3pPr>
            <a:lvl4pPr marL="2133547"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4pPr>
            <a:lvl5pPr marL="2743131"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5pPr>
            <a:lvl6pPr marL="3352716" indent="-304792" defTabSz="1219170">
              <a:lnSpc>
                <a:spcPct val="90000"/>
              </a:lnSpc>
              <a:spcBef>
                <a:spcPts val="667"/>
              </a:spcBef>
              <a:buFont typeface="Arial" panose="020B0604020202020204" pitchFamily="34" charset="0"/>
              <a:buChar char="•"/>
              <a:defRPr sz="2400"/>
            </a:lvl6pPr>
            <a:lvl7pPr marL="3962301" indent="-304792" defTabSz="1219170">
              <a:lnSpc>
                <a:spcPct val="90000"/>
              </a:lnSpc>
              <a:spcBef>
                <a:spcPts val="667"/>
              </a:spcBef>
              <a:buFont typeface="Arial" panose="020B0604020202020204" pitchFamily="34" charset="0"/>
              <a:buChar char="•"/>
              <a:defRPr sz="2400"/>
            </a:lvl7pPr>
            <a:lvl8pPr marL="4571886" indent="-304792" defTabSz="1219170">
              <a:lnSpc>
                <a:spcPct val="90000"/>
              </a:lnSpc>
              <a:spcBef>
                <a:spcPts val="667"/>
              </a:spcBef>
              <a:buFont typeface="Arial" panose="020B0604020202020204" pitchFamily="34" charset="0"/>
              <a:buChar char="•"/>
              <a:defRPr sz="2400"/>
            </a:lvl8pPr>
            <a:lvl9pPr marL="5181470" indent="-304792" defTabSz="1219170">
              <a:lnSpc>
                <a:spcPct val="90000"/>
              </a:lnSpc>
              <a:spcBef>
                <a:spcPts val="667"/>
              </a:spcBef>
              <a:buFont typeface="Arial" panose="020B0604020202020204" pitchFamily="34" charset="0"/>
              <a:buChar char="•"/>
              <a:defRPr sz="2400"/>
            </a:lvl9pPr>
          </a:lstStyle>
          <a:p>
            <a:pPr marL="0" marR="0" lvl="0" indent="0" algn="l" defTabSz="1219170"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gradFill>
                  <a:gsLst>
                    <a:gs pos="0">
                      <a:srgbClr val="009CBE">
                        <a:lumMod val="60000"/>
                        <a:lumOff val="40000"/>
                      </a:srgbClr>
                    </a:gs>
                    <a:gs pos="53000">
                      <a:srgbClr val="418DFF"/>
                    </a:gs>
                    <a:gs pos="100000">
                      <a:srgbClr val="8353D2"/>
                    </a:gs>
                  </a:gsLst>
                  <a:lin ang="1200000" scaled="0"/>
                </a:gradFill>
                <a:effectLst/>
                <a:uLnTx/>
                <a:uFillTx/>
                <a:latin typeface="Calibri Bold"/>
                <a:ea typeface="Source Sans Pro" panose="020B0503030403020204" pitchFamily="34" charset="0"/>
                <a:cs typeface="Calibri" panose="020F0502020204030204" pitchFamily="34" charset="0"/>
              </a:rPr>
              <a:t>Task-Driven Interactive AI Agents</a:t>
            </a:r>
          </a:p>
        </p:txBody>
      </p:sp>
      <p:sp>
        <p:nvSpPr>
          <p:cNvPr id="6" name="TextBox 5">
            <a:extLst>
              <a:ext uri="{FF2B5EF4-FFF2-40B4-BE49-F238E27FC236}">
                <a16:creationId xmlns:a16="http://schemas.microsoft.com/office/drawing/2014/main" id="{00E643C0-B0F3-D683-60C1-CF3456B7EA7D}"/>
              </a:ext>
            </a:extLst>
          </p:cNvPr>
          <p:cNvSpPr txBox="1"/>
          <p:nvPr/>
        </p:nvSpPr>
        <p:spPr>
          <a:xfrm>
            <a:off x="3752211" y="4900942"/>
            <a:ext cx="2620147" cy="569387"/>
          </a:xfrm>
          <a:prstGeom prst="rect">
            <a:avLst/>
          </a:prstGeom>
          <a:noFill/>
        </p:spPr>
        <p:txBody>
          <a:bodyPr wrap="square" lIns="0" tIns="0" rIns="0" bIns="0" numCol="1" anchor="t">
            <a:spAutoFit/>
          </a:bodyPr>
          <a:lstStyle>
            <a:defPPr>
              <a:defRPr lang="en-US"/>
            </a:defPPr>
            <a:lvl1pPr marL="171450" indent="-171450">
              <a:lnSpc>
                <a:spcPct val="110000"/>
              </a:lnSpc>
              <a:spcBef>
                <a:spcPts val="600"/>
              </a:spcBef>
              <a:buFont typeface="Arial" panose="020B0604020202020204" pitchFamily="34" charset="0"/>
              <a:buChar char="•"/>
              <a:defRPr sz="1050">
                <a:solidFill>
                  <a:schemeClr val="bg1"/>
                </a:solidFill>
                <a:ea typeface="Human Sans" charset="0"/>
                <a:cs typeface="Human Sans" charset="0"/>
              </a:defRPr>
            </a:lvl1pPr>
          </a:lstStyle>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EPAM AI/Run</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GitHub Copilot Extensions</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Microsoft Copilot Studio Agents</a:t>
            </a:r>
          </a:p>
        </p:txBody>
      </p:sp>
      <p:sp>
        <p:nvSpPr>
          <p:cNvPr id="7" name="TextBox 6">
            <a:extLst>
              <a:ext uri="{FF2B5EF4-FFF2-40B4-BE49-F238E27FC236}">
                <a16:creationId xmlns:a16="http://schemas.microsoft.com/office/drawing/2014/main" id="{005FC090-5563-7AF6-4BA8-7DD348F18301}"/>
              </a:ext>
            </a:extLst>
          </p:cNvPr>
          <p:cNvSpPr txBox="1"/>
          <p:nvPr/>
        </p:nvSpPr>
        <p:spPr>
          <a:xfrm>
            <a:off x="7463123" y="4873275"/>
            <a:ext cx="4345931" cy="353943"/>
          </a:xfrm>
          <a:prstGeom prst="rect">
            <a:avLst/>
          </a:prstGeom>
          <a:noFill/>
        </p:spPr>
        <p:txBody>
          <a:bodyPr wrap="square" lIns="0" tIns="0" rIns="0" bIns="0" numCol="1" anchor="t">
            <a:spAutoFit/>
          </a:bodyPr>
          <a:lstStyle>
            <a:defPPr>
              <a:defRPr lang="en-US"/>
            </a:defPPr>
            <a:lvl1pPr marL="171450" indent="-171450">
              <a:lnSpc>
                <a:spcPct val="110000"/>
              </a:lnSpc>
              <a:spcBef>
                <a:spcPts val="600"/>
              </a:spcBef>
              <a:buFont typeface="Arial" panose="020B0604020202020204" pitchFamily="34" charset="0"/>
              <a:buChar char="•"/>
              <a:defRPr sz="1050">
                <a:solidFill>
                  <a:schemeClr val="bg1"/>
                </a:solidFill>
                <a:ea typeface="Human Sans" charset="0"/>
                <a:cs typeface="Human Sans" charset="0"/>
              </a:defRPr>
            </a:lvl1pPr>
          </a:lstStyle>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EPAM AI/Run </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Mostly custom solutions</a:t>
            </a:r>
          </a:p>
        </p:txBody>
      </p:sp>
      <p:sp>
        <p:nvSpPr>
          <p:cNvPr id="29" name="Rectangle 28">
            <a:extLst>
              <a:ext uri="{FF2B5EF4-FFF2-40B4-BE49-F238E27FC236}">
                <a16:creationId xmlns:a16="http://schemas.microsoft.com/office/drawing/2014/main" id="{9F4AC5D1-03D3-C910-BBF7-576F6461AAD2}"/>
              </a:ext>
            </a:extLst>
          </p:cNvPr>
          <p:cNvSpPr/>
          <p:nvPr/>
        </p:nvSpPr>
        <p:spPr bwMode="auto">
          <a:xfrm>
            <a:off x="6475019" y="5683657"/>
            <a:ext cx="179960" cy="361981"/>
          </a:xfrm>
          <a:prstGeom prst="rect">
            <a:avLst/>
          </a:prstGeom>
          <a:gradFill>
            <a:gsLst>
              <a:gs pos="0">
                <a:schemeClr val="accent4">
                  <a:alpha val="52560"/>
                </a:schemeClr>
              </a:gs>
              <a:gs pos="95000">
                <a:srgbClr val="FF4B9C">
                  <a:alpha val="26000"/>
                </a:srgbClr>
              </a:gs>
            </a:gsLst>
            <a:lin ang="2399828" scaled="1"/>
          </a:gradFill>
          <a:ln w="12700">
            <a:noFill/>
          </a:ln>
          <a:effectLst/>
        </p:spPr>
        <p:txBody>
          <a:bodyPr wrap="square" lIns="864000" tIns="0" rIns="237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a:ea typeface="Calibri"/>
              <a:cs typeface="Arial"/>
            </a:endParaRPr>
          </a:p>
        </p:txBody>
      </p:sp>
      <p:sp>
        <p:nvSpPr>
          <p:cNvPr id="170" name="TextBox 169">
            <a:extLst>
              <a:ext uri="{FF2B5EF4-FFF2-40B4-BE49-F238E27FC236}">
                <a16:creationId xmlns:a16="http://schemas.microsoft.com/office/drawing/2014/main" id="{42F26060-D8DA-45B6-7C72-07637FA93D56}"/>
              </a:ext>
            </a:extLst>
          </p:cNvPr>
          <p:cNvSpPr txBox="1"/>
          <p:nvPr/>
        </p:nvSpPr>
        <p:spPr>
          <a:xfrm rot="16200000">
            <a:off x="6283334" y="5694418"/>
            <a:ext cx="371651" cy="21659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Cost</a:t>
            </a:r>
          </a:p>
        </p:txBody>
      </p:sp>
      <p:sp>
        <p:nvSpPr>
          <p:cNvPr id="30" name="Rectangle 29">
            <a:extLst>
              <a:ext uri="{FF2B5EF4-FFF2-40B4-BE49-F238E27FC236}">
                <a16:creationId xmlns:a16="http://schemas.microsoft.com/office/drawing/2014/main" id="{3353D086-BC68-61EB-4FFE-268DEC450DBB}"/>
              </a:ext>
            </a:extLst>
          </p:cNvPr>
          <p:cNvSpPr/>
          <p:nvPr/>
        </p:nvSpPr>
        <p:spPr bwMode="auto">
          <a:xfrm>
            <a:off x="10597500" y="5685694"/>
            <a:ext cx="179960" cy="361981"/>
          </a:xfrm>
          <a:prstGeom prst="rect">
            <a:avLst/>
          </a:prstGeom>
          <a:gradFill>
            <a:gsLst>
              <a:gs pos="0">
                <a:schemeClr val="accent4">
                  <a:alpha val="52560"/>
                </a:schemeClr>
              </a:gs>
              <a:gs pos="95000">
                <a:srgbClr val="FF4B9C">
                  <a:alpha val="26000"/>
                </a:srgbClr>
              </a:gs>
            </a:gsLst>
            <a:lin ang="2399828" scaled="1"/>
          </a:gradFill>
          <a:ln w="12700">
            <a:noFill/>
          </a:ln>
          <a:effectLst/>
        </p:spPr>
        <p:txBody>
          <a:bodyPr wrap="square" lIns="864000" tIns="0" rIns="237600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a:ea typeface="Calibri"/>
              <a:cs typeface="Arial"/>
            </a:endParaRPr>
          </a:p>
        </p:txBody>
      </p:sp>
      <p:sp>
        <p:nvSpPr>
          <p:cNvPr id="139" name="Text Placeholder 4">
            <a:extLst>
              <a:ext uri="{FF2B5EF4-FFF2-40B4-BE49-F238E27FC236}">
                <a16:creationId xmlns:a16="http://schemas.microsoft.com/office/drawing/2014/main" id="{89B4A54B-121C-7862-D9C8-066B9A0CC14E}"/>
              </a:ext>
            </a:extLst>
          </p:cNvPr>
          <p:cNvSpPr txBox="1">
            <a:spLocks/>
          </p:cNvSpPr>
          <p:nvPr/>
        </p:nvSpPr>
        <p:spPr>
          <a:xfrm>
            <a:off x="3751816" y="2037414"/>
            <a:ext cx="3504463" cy="2400657"/>
          </a:xfrm>
          <a:prstGeom prst="rect">
            <a:avLst/>
          </a:prstGeom>
        </p:spPr>
        <p:txBody>
          <a:bodyPr wrap="square" lIns="0" tIns="0" rIns="0" bIns="0" anchor="t">
            <a:spAutoFit/>
          </a:bodyPr>
          <a:lstStyle>
            <a:defPPr>
              <a:defRPr lang="en-US"/>
            </a:defPPr>
            <a:lvl1pPr marL="285750" indent="-285750" defTabSz="1219170">
              <a:lnSpc>
                <a:spcPct val="110000"/>
              </a:lnSpc>
              <a:spcBef>
                <a:spcPts val="600"/>
              </a:spcBef>
              <a:spcAft>
                <a:spcPts val="0"/>
              </a:spcAft>
              <a:buFont typeface="Arial" panose="020B0604020202020204" pitchFamily="34" charset="0"/>
              <a:buChar char="•"/>
              <a:defRPr sz="1400" b="0" i="0">
                <a:solidFill>
                  <a:schemeClr val="bg1"/>
                </a:solidFill>
                <a:ea typeface="Human Sans" charset="0"/>
                <a:cs typeface="Human Sans" charset="0"/>
              </a:defRPr>
            </a:lvl1pPr>
            <a:lvl2pPr marL="338392" indent="-335992" defTabSz="1219170">
              <a:lnSpc>
                <a:spcPct val="100000"/>
              </a:lnSpc>
              <a:spcBef>
                <a:spcPts val="800"/>
              </a:spcBef>
              <a:spcAft>
                <a:spcPts val="800"/>
              </a:spcAft>
              <a:buClr>
                <a:schemeClr val="tx1"/>
              </a:buClr>
              <a:buFont typeface="Arial" panose="020B0604020202020204" pitchFamily="34" charset="0"/>
              <a:buChar char="•"/>
              <a:defRPr sz="2133" b="0" i="0">
                <a:ea typeface="Calibri" panose="020F0502020204030204" pitchFamily="34" charset="0"/>
                <a:cs typeface="Calibri" panose="020F0502020204030204" pitchFamily="34" charset="0"/>
              </a:defRPr>
            </a:lvl2pPr>
            <a:lvl3pPr marL="671983" indent="-335992" defTabSz="1219170">
              <a:lnSpc>
                <a:spcPct val="100000"/>
              </a:lnSpc>
              <a:spcBef>
                <a:spcPts val="800"/>
              </a:spcBef>
              <a:spcAft>
                <a:spcPts val="800"/>
              </a:spcAft>
              <a:buFont typeface="Courier New" panose="02070309020205020404" pitchFamily="49" charset="0"/>
              <a:buChar char="o"/>
              <a:defRPr sz="1867" b="0" i="0">
                <a:ea typeface="Calibri" panose="020F0502020204030204" pitchFamily="34" charset="0"/>
                <a:cs typeface="Calibri" panose="020F0502020204030204" pitchFamily="34" charset="0"/>
              </a:defRPr>
            </a:lvl3pPr>
            <a:lvl4pPr marL="2133547"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4pPr>
            <a:lvl5pPr marL="2743131" indent="-304792" defTabSz="1219170">
              <a:lnSpc>
                <a:spcPct val="110000"/>
              </a:lnSpc>
              <a:spcBef>
                <a:spcPts val="800"/>
              </a:spcBef>
              <a:spcAft>
                <a:spcPts val="0"/>
              </a:spcAft>
              <a:buFont typeface="Arial" panose="020B0604020202020204" pitchFamily="34" charset="0"/>
              <a:buChar char="•"/>
              <a:defRPr sz="2133" b="0" i="0">
                <a:ea typeface="Calibri" panose="020F0502020204030204" pitchFamily="34" charset="0"/>
                <a:cs typeface="Calibri" panose="020F0502020204030204" pitchFamily="34" charset="0"/>
              </a:defRPr>
            </a:lvl5pPr>
            <a:lvl6pPr marL="3352716" indent="-304792" defTabSz="1219170">
              <a:lnSpc>
                <a:spcPct val="90000"/>
              </a:lnSpc>
              <a:spcBef>
                <a:spcPts val="667"/>
              </a:spcBef>
              <a:buFont typeface="Arial" panose="020B0604020202020204" pitchFamily="34" charset="0"/>
              <a:buChar char="•"/>
              <a:defRPr sz="2400"/>
            </a:lvl6pPr>
            <a:lvl7pPr marL="3962301" indent="-304792" defTabSz="1219170">
              <a:lnSpc>
                <a:spcPct val="90000"/>
              </a:lnSpc>
              <a:spcBef>
                <a:spcPts val="667"/>
              </a:spcBef>
              <a:buFont typeface="Arial" panose="020B0604020202020204" pitchFamily="34" charset="0"/>
              <a:buChar char="•"/>
              <a:defRPr sz="2400"/>
            </a:lvl7pPr>
            <a:lvl8pPr marL="4571886" indent="-304792" defTabSz="1219170">
              <a:lnSpc>
                <a:spcPct val="90000"/>
              </a:lnSpc>
              <a:spcBef>
                <a:spcPts val="667"/>
              </a:spcBef>
              <a:buFont typeface="Arial" panose="020B0604020202020204" pitchFamily="34" charset="0"/>
              <a:buChar char="•"/>
              <a:defRPr sz="2400"/>
            </a:lvl8pPr>
            <a:lvl9pPr marL="5181470" indent="-304792" defTabSz="1219170">
              <a:lnSpc>
                <a:spcPct val="90000"/>
              </a:lnSpc>
              <a:spcBef>
                <a:spcPts val="667"/>
              </a:spcBef>
              <a:buFont typeface="Arial" panose="020B0604020202020204" pitchFamily="34" charset="0"/>
              <a:buChar char="•"/>
              <a:defRPr sz="2400"/>
            </a:lvl9pPr>
          </a:lstStyle>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050" b="1" i="0" u="none" strike="noStrike" kern="1200" cap="none" spc="0" normalizeH="0" baseline="0" noProof="0">
                <a:ln>
                  <a:noFill/>
                </a:ln>
                <a:solidFill>
                  <a:srgbClr val="8353D2"/>
                </a:solidFill>
                <a:effectLst/>
                <a:uLnTx/>
                <a:uFillTx/>
                <a:latin typeface="Calibri" panose="020F0502020204030204" pitchFamily="34" charset="0"/>
                <a:ea typeface="Calibri" panose="020F0502020204030204" pitchFamily="34" charset="0"/>
                <a:cs typeface="Calibri" panose="020F0502020204030204" pitchFamily="34" charset="0"/>
              </a:rPr>
              <a:t>High-Code:</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Guided code migration involving significant paradigm shifts (e.g., AngularJS to Angular/</a:t>
            </a:r>
            <a:r>
              <a:rPr kumimoji="0" lang="en-US" sz="900" b="0" i="0" u="none" strike="noStrike" kern="1200" cap="none" spc="0" normalizeH="0" baseline="0" noProof="0" err="1">
                <a:ln>
                  <a:noFill/>
                </a:ln>
                <a:solidFill>
                  <a:srgbClr val="FFFFFF"/>
                </a:solidFill>
                <a:effectLst/>
                <a:uLnTx/>
                <a:uFillTx/>
                <a:latin typeface="Calibri"/>
                <a:cs typeface="Calibri"/>
              </a:rPr>
              <a:t>React.js</a:t>
            </a:r>
            <a:r>
              <a:rPr kumimoji="0" lang="en-US" sz="900" b="0" i="0" u="none" strike="noStrike" kern="1200" cap="none" spc="0" normalizeH="0" baseline="0" noProof="0">
                <a:ln>
                  <a:noFill/>
                </a:ln>
                <a:solidFill>
                  <a:srgbClr val="FFFFFF"/>
                </a:solidFill>
                <a:effectLst/>
                <a:uLnTx/>
                <a:uFillTx/>
                <a:latin typeface="Calibri"/>
                <a:cs typeface="Calibri"/>
              </a:rPr>
              <a:t>)</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Test generation in environments with client-specific logic and frameworks that out-of-the-box AI Tools cannot recognize</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Code exploration</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Guidance and suggestions for where to make changes</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Business requirements generation</a:t>
            </a:r>
          </a:p>
          <a:p>
            <a:pPr marL="0" marR="0" lvl="0" indent="0" algn="l" defTabSz="121917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050" b="1" i="0" u="none" strike="noStrike" kern="1200" cap="none" spc="0" normalizeH="0" baseline="0" noProof="0">
                <a:ln>
                  <a:noFill/>
                </a:ln>
                <a:solidFill>
                  <a:srgbClr val="8353D2"/>
                </a:solidFill>
                <a:effectLst/>
                <a:uLnTx/>
                <a:uFillTx/>
                <a:latin typeface="Calibri" panose="020F0502020204030204" pitchFamily="34" charset="0"/>
                <a:ea typeface="Calibri" panose="020F0502020204030204" pitchFamily="34" charset="0"/>
                <a:cs typeface="Calibri" panose="020F0502020204030204" pitchFamily="34" charset="0"/>
              </a:rPr>
              <a:t>Low/No-Code:</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Onboarding through interaction with the code</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Troubleshooting and bug investigation</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Calibri"/>
                <a:cs typeface="Calibri"/>
              </a:rPr>
              <a:t>Code review and PR assistance</a:t>
            </a:r>
          </a:p>
        </p:txBody>
      </p:sp>
      <p:sp>
        <p:nvSpPr>
          <p:cNvPr id="49" name="TextBox 48">
            <a:extLst>
              <a:ext uri="{FF2B5EF4-FFF2-40B4-BE49-F238E27FC236}">
                <a16:creationId xmlns:a16="http://schemas.microsoft.com/office/drawing/2014/main" id="{43DE8F86-68DE-3FB9-D63A-57EACC4EDB33}"/>
              </a:ext>
            </a:extLst>
          </p:cNvPr>
          <p:cNvSpPr txBox="1"/>
          <p:nvPr/>
        </p:nvSpPr>
        <p:spPr>
          <a:xfrm>
            <a:off x="6464389" y="5240503"/>
            <a:ext cx="2331578" cy="168829"/>
          </a:xfrm>
          <a:prstGeom prst="rect">
            <a:avLst/>
          </a:prstGeom>
          <a:noFill/>
        </p:spPr>
        <p:txBody>
          <a:bodyPr wrap="square" lIns="0" tIns="0" rIns="0" bIns="0" numCol="1" anchor="t">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8353D2"/>
                </a:solidFill>
                <a:effectLst/>
                <a:uLnTx/>
                <a:uFillTx/>
                <a:latin typeface="Calibri"/>
                <a:ea typeface="Human Sans" charset="0"/>
                <a:cs typeface="Human Sans" charset="0"/>
              </a:rPr>
              <a:t>Low/No-code</a:t>
            </a:r>
          </a:p>
        </p:txBody>
      </p:sp>
      <p:sp>
        <p:nvSpPr>
          <p:cNvPr id="51" name="TextBox 50">
            <a:extLst>
              <a:ext uri="{FF2B5EF4-FFF2-40B4-BE49-F238E27FC236}">
                <a16:creationId xmlns:a16="http://schemas.microsoft.com/office/drawing/2014/main" id="{49384C63-4714-43D8-1E44-BC1F06DC397A}"/>
              </a:ext>
            </a:extLst>
          </p:cNvPr>
          <p:cNvSpPr txBox="1"/>
          <p:nvPr/>
        </p:nvSpPr>
        <p:spPr>
          <a:xfrm>
            <a:off x="6454411" y="4812691"/>
            <a:ext cx="2331578" cy="168829"/>
          </a:xfrm>
          <a:prstGeom prst="rect">
            <a:avLst/>
          </a:prstGeom>
          <a:noFill/>
        </p:spPr>
        <p:txBody>
          <a:bodyPr wrap="square" lIns="0" tIns="0" rIns="0" bIns="0" numCol="1" anchor="t">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8353D2"/>
                </a:solidFill>
                <a:effectLst/>
                <a:uLnTx/>
                <a:uFillTx/>
                <a:latin typeface="Calibri"/>
                <a:ea typeface="Human Sans" charset="0"/>
                <a:cs typeface="Human Sans" charset="0"/>
              </a:rPr>
              <a:t>High-Code</a:t>
            </a:r>
          </a:p>
        </p:txBody>
      </p:sp>
      <p:cxnSp>
        <p:nvCxnSpPr>
          <p:cNvPr id="53" name="Straight Connector 52">
            <a:extLst>
              <a:ext uri="{FF2B5EF4-FFF2-40B4-BE49-F238E27FC236}">
                <a16:creationId xmlns:a16="http://schemas.microsoft.com/office/drawing/2014/main" id="{D9F866A9-4633-EFB5-77F7-BA2959E8EF0E}"/>
              </a:ext>
            </a:extLst>
          </p:cNvPr>
          <p:cNvCxnSpPr>
            <a:cxnSpLocks/>
          </p:cNvCxnSpPr>
          <p:nvPr/>
        </p:nvCxnSpPr>
        <p:spPr>
          <a:xfrm flipH="1">
            <a:off x="6360864" y="5003172"/>
            <a:ext cx="131683" cy="20468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9D79DA-1A80-F9BB-077D-9C38E3EBC3E4}"/>
              </a:ext>
            </a:extLst>
          </p:cNvPr>
          <p:cNvCxnSpPr>
            <a:cxnSpLocks/>
            <a:endCxn id="29" idx="0"/>
          </p:cNvCxnSpPr>
          <p:nvPr/>
        </p:nvCxnSpPr>
        <p:spPr>
          <a:xfrm flipH="1">
            <a:off x="6564999" y="5419383"/>
            <a:ext cx="111286" cy="264274"/>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5831B55-4BC2-A9DD-82FD-440E7466F7B6}"/>
              </a:ext>
            </a:extLst>
          </p:cNvPr>
          <p:cNvSpPr txBox="1"/>
          <p:nvPr/>
        </p:nvSpPr>
        <p:spPr>
          <a:xfrm>
            <a:off x="10634333" y="5276320"/>
            <a:ext cx="2331578" cy="168829"/>
          </a:xfrm>
          <a:prstGeom prst="rect">
            <a:avLst/>
          </a:prstGeom>
          <a:noFill/>
        </p:spPr>
        <p:txBody>
          <a:bodyPr wrap="square" lIns="0" tIns="0" rIns="0" bIns="0" numCol="1" anchor="t">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8353D2"/>
                </a:solidFill>
                <a:effectLst/>
                <a:uLnTx/>
                <a:uFillTx/>
                <a:latin typeface="Calibri"/>
                <a:ea typeface="Human Sans" charset="0"/>
                <a:cs typeface="Human Sans" charset="0"/>
              </a:rPr>
              <a:t>Low/No-Code</a:t>
            </a:r>
          </a:p>
        </p:txBody>
      </p:sp>
      <p:sp>
        <p:nvSpPr>
          <p:cNvPr id="61" name="TextBox 60">
            <a:extLst>
              <a:ext uri="{FF2B5EF4-FFF2-40B4-BE49-F238E27FC236}">
                <a16:creationId xmlns:a16="http://schemas.microsoft.com/office/drawing/2014/main" id="{EEB3F27F-3273-D47D-A1B0-7056F518E775}"/>
              </a:ext>
            </a:extLst>
          </p:cNvPr>
          <p:cNvSpPr txBox="1"/>
          <p:nvPr/>
        </p:nvSpPr>
        <p:spPr>
          <a:xfrm>
            <a:off x="10679954" y="4622922"/>
            <a:ext cx="2331578" cy="168829"/>
          </a:xfrm>
          <a:prstGeom prst="rect">
            <a:avLst/>
          </a:prstGeom>
          <a:noFill/>
        </p:spPr>
        <p:txBody>
          <a:bodyPr wrap="square" lIns="0" tIns="0" rIns="0" bIns="0" numCol="1" anchor="t">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8353D2"/>
                </a:solidFill>
                <a:effectLst/>
                <a:uLnTx/>
                <a:uFillTx/>
                <a:latin typeface="Calibri"/>
                <a:ea typeface="Human Sans" charset="0"/>
                <a:cs typeface="Human Sans" charset="0"/>
              </a:rPr>
              <a:t>High-Code</a:t>
            </a:r>
          </a:p>
        </p:txBody>
      </p:sp>
      <p:cxnSp>
        <p:nvCxnSpPr>
          <p:cNvPr id="62" name="Straight Connector 61">
            <a:extLst>
              <a:ext uri="{FF2B5EF4-FFF2-40B4-BE49-F238E27FC236}">
                <a16:creationId xmlns:a16="http://schemas.microsoft.com/office/drawing/2014/main" id="{2D22B468-1A9F-E8B5-7DA1-772E38AC6B95}"/>
              </a:ext>
            </a:extLst>
          </p:cNvPr>
          <p:cNvCxnSpPr>
            <a:cxnSpLocks/>
          </p:cNvCxnSpPr>
          <p:nvPr/>
        </p:nvCxnSpPr>
        <p:spPr>
          <a:xfrm flipH="1">
            <a:off x="10505810" y="4750058"/>
            <a:ext cx="137739" cy="11475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104AFA-1E03-722E-564F-D2216E8DAE42}"/>
              </a:ext>
            </a:extLst>
          </p:cNvPr>
          <p:cNvCxnSpPr>
            <a:cxnSpLocks/>
          </p:cNvCxnSpPr>
          <p:nvPr/>
        </p:nvCxnSpPr>
        <p:spPr>
          <a:xfrm flipH="1">
            <a:off x="10709339" y="5493832"/>
            <a:ext cx="88214" cy="165523"/>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F7BF33E9-8B50-7C6F-F6CA-469F85F5E126}"/>
              </a:ext>
            </a:extLst>
          </p:cNvPr>
          <p:cNvSpPr/>
          <p:nvPr/>
        </p:nvSpPr>
        <p:spPr bwMode="auto">
          <a:xfrm>
            <a:off x="2737466" y="5795753"/>
            <a:ext cx="372276" cy="249701"/>
          </a:xfrm>
          <a:prstGeom prst="rect">
            <a:avLst/>
          </a:prstGeom>
          <a:solidFill>
            <a:schemeClr val="accent2">
              <a:alpha val="50000"/>
            </a:schemeClr>
          </a:solidFill>
        </p:spPr>
        <p:txBody>
          <a:bodyPr wrap="none" lIns="3024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8F6FF"/>
              </a:solidFill>
              <a:effectLst/>
              <a:uLnTx/>
              <a:uFillTx/>
              <a:latin typeface="Calibri"/>
              <a:ea typeface="Calibri"/>
              <a:cs typeface="Arial"/>
            </a:endParaRPr>
          </a:p>
        </p:txBody>
      </p:sp>
      <p:sp>
        <p:nvSpPr>
          <p:cNvPr id="150" name="TextBox 149">
            <a:extLst>
              <a:ext uri="{FF2B5EF4-FFF2-40B4-BE49-F238E27FC236}">
                <a16:creationId xmlns:a16="http://schemas.microsoft.com/office/drawing/2014/main" id="{58A5426C-CF61-E644-7956-49ED13937506}"/>
              </a:ext>
            </a:extLst>
          </p:cNvPr>
          <p:cNvSpPr txBox="1"/>
          <p:nvPr/>
        </p:nvSpPr>
        <p:spPr>
          <a:xfrm rot="16200000">
            <a:off x="2831346" y="5749286"/>
            <a:ext cx="192287" cy="216590"/>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Human Sans" charset="0"/>
                <a:cs typeface="Human Sans" charset="0"/>
              </a:rPr>
              <a:t>Quality</a:t>
            </a:r>
          </a:p>
        </p:txBody>
      </p:sp>
    </p:spTree>
    <p:extLst>
      <p:ext uri="{BB962C8B-B14F-4D97-AF65-F5344CB8AC3E}">
        <p14:creationId xmlns:p14="http://schemas.microsoft.com/office/powerpoint/2010/main" val="408401245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DEE31B8-D43D-10BA-19EB-F794285CC006}"/>
            </a:ext>
          </a:extLst>
        </p:cNvPr>
        <p:cNvGrpSpPr/>
        <p:nvPr/>
      </p:nvGrpSpPr>
      <p:grpSpPr>
        <a:xfrm>
          <a:off x="0" y="0"/>
          <a:ext cx="0" cy="0"/>
          <a:chOff x="0" y="0"/>
          <a:chExt cx="0" cy="0"/>
        </a:xfrm>
      </p:grpSpPr>
      <p:sp>
        <p:nvSpPr>
          <p:cNvPr id="48" name="Title 47">
            <a:extLst>
              <a:ext uri="{FF2B5EF4-FFF2-40B4-BE49-F238E27FC236}">
                <a16:creationId xmlns:a16="http://schemas.microsoft.com/office/drawing/2014/main" id="{7D7D6849-504E-7847-D5B5-4D4096B3C6C3}"/>
              </a:ext>
            </a:extLst>
          </p:cNvPr>
          <p:cNvSpPr>
            <a:spLocks noGrp="1"/>
          </p:cNvSpPr>
          <p:nvPr>
            <p:ph type="title"/>
          </p:nvPr>
        </p:nvSpPr>
        <p:spPr>
          <a:xfrm>
            <a:off x="457200" y="723900"/>
            <a:ext cx="11274552" cy="457200"/>
          </a:xfrm>
        </p:spPr>
        <p:txBody>
          <a:bodyPr/>
          <a:lstStyle/>
          <a:p>
            <a:r>
              <a:rPr lang="en-US"/>
              <a:t>Code Assistants Leaderboard</a:t>
            </a:r>
            <a:endParaRPr lang="en-GE"/>
          </a:p>
        </p:txBody>
      </p:sp>
      <p:sp>
        <p:nvSpPr>
          <p:cNvPr id="50" name="Text Placeholder 49">
            <a:extLst>
              <a:ext uri="{FF2B5EF4-FFF2-40B4-BE49-F238E27FC236}">
                <a16:creationId xmlns:a16="http://schemas.microsoft.com/office/drawing/2014/main" id="{FB57DEE5-80E9-EC18-B02F-CBD44C4943B7}"/>
              </a:ext>
            </a:extLst>
          </p:cNvPr>
          <p:cNvSpPr>
            <a:spLocks noGrp="1"/>
          </p:cNvSpPr>
          <p:nvPr>
            <p:ph type="body" sz="quarter" idx="15"/>
          </p:nvPr>
        </p:nvSpPr>
        <p:spPr>
          <a:xfrm>
            <a:off x="457199" y="382589"/>
            <a:ext cx="5273749" cy="210568"/>
          </a:xfrm>
        </p:spPr>
        <p:txBody>
          <a:bodyPr/>
          <a:lstStyle/>
          <a:p>
            <a:r>
              <a:rPr lang="en-US"/>
              <a:t>Practical Use Cases of AI for Software Development</a:t>
            </a:r>
          </a:p>
        </p:txBody>
      </p:sp>
      <p:sp>
        <p:nvSpPr>
          <p:cNvPr id="185" name="TextBox 184">
            <a:extLst>
              <a:ext uri="{FF2B5EF4-FFF2-40B4-BE49-F238E27FC236}">
                <a16:creationId xmlns:a16="http://schemas.microsoft.com/office/drawing/2014/main" id="{E571B779-1F27-96EB-F58E-17C8EE7062D8}"/>
              </a:ext>
            </a:extLst>
          </p:cNvPr>
          <p:cNvSpPr txBox="1"/>
          <p:nvPr/>
        </p:nvSpPr>
        <p:spPr>
          <a:xfrm>
            <a:off x="7279574" y="6840187"/>
            <a:ext cx="65" cy="2769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E" sz="1800" b="0" i="0" u="none" strike="noStrike" kern="1200" cap="none" spc="0" normalizeH="0" baseline="0" noProof="0">
              <a:ln>
                <a:noFill/>
              </a:ln>
              <a:solidFill>
                <a:srgbClr val="000000"/>
              </a:solidFill>
              <a:effectLst/>
              <a:uLnTx/>
              <a:uFillTx/>
              <a:latin typeface="Calibri"/>
              <a:ea typeface="Calibri"/>
              <a:cs typeface="Arial"/>
            </a:endParaRPr>
          </a:p>
        </p:txBody>
      </p:sp>
      <p:graphicFrame>
        <p:nvGraphicFramePr>
          <p:cNvPr id="2" name="Table 1">
            <a:extLst>
              <a:ext uri="{FF2B5EF4-FFF2-40B4-BE49-F238E27FC236}">
                <a16:creationId xmlns:a16="http://schemas.microsoft.com/office/drawing/2014/main" id="{73DED341-E5FA-1567-9782-399B2F94EC2B}"/>
              </a:ext>
            </a:extLst>
          </p:cNvPr>
          <p:cNvGraphicFramePr>
            <a:graphicFrameLocks noGrp="1"/>
          </p:cNvGraphicFramePr>
          <p:nvPr/>
        </p:nvGraphicFramePr>
        <p:xfrm>
          <a:off x="457200" y="1194880"/>
          <a:ext cx="11302409" cy="4953527"/>
        </p:xfrm>
        <a:graphic>
          <a:graphicData uri="http://schemas.openxmlformats.org/drawingml/2006/table">
            <a:tbl>
              <a:tblPr/>
              <a:tblGrid>
                <a:gridCol w="1917174">
                  <a:extLst>
                    <a:ext uri="{9D8B030D-6E8A-4147-A177-3AD203B41FA5}">
                      <a16:colId xmlns:a16="http://schemas.microsoft.com/office/drawing/2014/main" val="2073108355"/>
                    </a:ext>
                  </a:extLst>
                </a:gridCol>
                <a:gridCol w="6716463">
                  <a:extLst>
                    <a:ext uri="{9D8B030D-6E8A-4147-A177-3AD203B41FA5}">
                      <a16:colId xmlns:a16="http://schemas.microsoft.com/office/drawing/2014/main" val="3315080143"/>
                    </a:ext>
                  </a:extLst>
                </a:gridCol>
                <a:gridCol w="616689">
                  <a:extLst>
                    <a:ext uri="{9D8B030D-6E8A-4147-A177-3AD203B41FA5}">
                      <a16:colId xmlns:a16="http://schemas.microsoft.com/office/drawing/2014/main" val="2260193419"/>
                    </a:ext>
                  </a:extLst>
                </a:gridCol>
                <a:gridCol w="1190846">
                  <a:extLst>
                    <a:ext uri="{9D8B030D-6E8A-4147-A177-3AD203B41FA5}">
                      <a16:colId xmlns:a16="http://schemas.microsoft.com/office/drawing/2014/main" val="1612938244"/>
                    </a:ext>
                  </a:extLst>
                </a:gridCol>
                <a:gridCol w="861237">
                  <a:extLst>
                    <a:ext uri="{9D8B030D-6E8A-4147-A177-3AD203B41FA5}">
                      <a16:colId xmlns:a16="http://schemas.microsoft.com/office/drawing/2014/main" val="540089193"/>
                    </a:ext>
                  </a:extLst>
                </a:gridCol>
              </a:tblGrid>
              <a:tr h="736391">
                <a:tc>
                  <a:txBody>
                    <a:bodyPr/>
                    <a:lstStyle/>
                    <a:p>
                      <a:r>
                        <a:rPr lang="en-US" sz="1150" b="1">
                          <a:solidFill>
                            <a:schemeClr val="bg2"/>
                          </a:solidFill>
                          <a:effectLst/>
                        </a:rPr>
                        <a:t>Category</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r>
                        <a:rPr lang="en-US" sz="1150" b="1">
                          <a:solidFill>
                            <a:schemeClr val="bg2"/>
                          </a:solidFill>
                          <a:effectLst/>
                        </a:rPr>
                        <a:t>Executive Summary on Code Assistant Research</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150" b="1">
                          <a:solidFill>
                            <a:schemeClr val="bg2"/>
                          </a:solidFill>
                          <a:effectLst/>
                        </a:rPr>
                        <a:t>Final</a:t>
                      </a:r>
                      <a:br>
                        <a:rPr lang="en-US" sz="1150" b="1">
                          <a:solidFill>
                            <a:schemeClr val="bg2"/>
                          </a:solidFill>
                          <a:effectLst/>
                        </a:rPr>
                      </a:br>
                      <a:r>
                        <a:rPr lang="en-US" sz="1150" b="1">
                          <a:solidFill>
                            <a:schemeClr val="bg2"/>
                          </a:solidFill>
                          <a:effectLst/>
                        </a:rPr>
                        <a:t>Score </a:t>
                      </a:r>
                      <a:endParaRPr lang="ru-RU" sz="1150" b="1">
                        <a:solidFill>
                          <a:schemeClr val="bg2"/>
                        </a:solidFill>
                        <a:effectLst/>
                      </a:endParaRP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150" b="1">
                          <a:solidFill>
                            <a:schemeClr val="bg2"/>
                          </a:solidFill>
                          <a:effectLst/>
                        </a:rPr>
                        <a:t>Low Complexity</a:t>
                      </a:r>
                      <a:endParaRPr lang="ru-RU" sz="1150" b="1">
                        <a:solidFill>
                          <a:schemeClr val="bg2"/>
                        </a:solidFill>
                        <a:effectLst/>
                      </a:endParaRPr>
                    </a:p>
                    <a:p>
                      <a:pPr algn="ctr"/>
                      <a:r>
                        <a:rPr lang="en-US" sz="1150" b="1">
                          <a:solidFill>
                            <a:schemeClr val="bg2"/>
                          </a:solidFill>
                          <a:effectLst/>
                        </a:rPr>
                        <a:t> Only</a:t>
                      </a:r>
                      <a:r>
                        <a:rPr lang="ru-RU" sz="1150" b="1">
                          <a:solidFill>
                            <a:schemeClr val="bg2"/>
                          </a:solidFill>
                          <a:effectLst/>
                        </a:rPr>
                        <a:t> </a:t>
                      </a:r>
                      <a:endParaRPr lang="en-US" sz="1150" b="1">
                        <a:solidFill>
                          <a:schemeClr val="bg2"/>
                        </a:solidFill>
                        <a:effectLst/>
                      </a:endParaRPr>
                    </a:p>
                    <a:p>
                      <a:pPr algn="ctr"/>
                      <a:r>
                        <a:rPr lang="ru-RU" sz="1150" b="1">
                          <a:solidFill>
                            <a:schemeClr val="bg2"/>
                          </a:solidFill>
                          <a:effectLst/>
                        </a:rPr>
                        <a:t>(144 </a:t>
                      </a:r>
                      <a:r>
                        <a:rPr lang="en-US" sz="1150" b="1">
                          <a:solidFill>
                            <a:schemeClr val="bg2"/>
                          </a:solidFill>
                          <a:effectLst/>
                        </a:rPr>
                        <a:t>tests)</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150" b="1">
                          <a:solidFill>
                            <a:schemeClr val="bg2"/>
                          </a:solidFill>
                          <a:effectLst/>
                        </a:rPr>
                        <a:t>Medium Complexity Only</a:t>
                      </a:r>
                    </a:p>
                    <a:p>
                      <a:pPr algn="ctr"/>
                      <a:r>
                        <a:rPr lang="en-US" sz="1150" b="1">
                          <a:solidFill>
                            <a:schemeClr val="bg2"/>
                          </a:solidFill>
                          <a:effectLst/>
                        </a:rPr>
                        <a:t>(25 tests)</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98075032"/>
                  </a:ext>
                </a:extLst>
              </a:tr>
              <a:tr h="771355">
                <a:tc>
                  <a:txBody>
                    <a:bodyPr/>
                    <a:lstStyle/>
                    <a:p>
                      <a:r>
                        <a:rPr lang="en-US" sz="1400" b="1" u="none">
                          <a:solidFill>
                            <a:schemeClr val="accent2">
                              <a:lumMod val="60000"/>
                              <a:lumOff val="40000"/>
                            </a:schemeClr>
                          </a:solidFill>
                          <a:effectLst/>
                        </a:rPr>
                        <a:t>GitHub Copilot + GPT-4o</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r>
                        <a:rPr lang="en-US" sz="1050">
                          <a:solidFill>
                            <a:schemeClr val="bg2"/>
                          </a:solidFill>
                          <a:effectLst/>
                        </a:rPr>
                        <a:t>Appeared to be the best in code-completions and very good at chat tests (but not the best). As of Spring 25 has agentic feature in very heavy development/experimental state. Also lacking some enterprise features like standalone deployment. Improved plugins for JetBrains tools and full Visual Studio - they almost caught on VS Code</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88%</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89%</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80%</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07588909"/>
                  </a:ext>
                </a:extLst>
              </a:tr>
              <a:tr h="877870">
                <a:tc>
                  <a:txBody>
                    <a:bodyPr/>
                    <a:lstStyle/>
                    <a:p>
                      <a:r>
                        <a:rPr lang="en-US" sz="1400" b="1" u="none">
                          <a:solidFill>
                            <a:schemeClr val="accent2">
                              <a:lumMod val="60000"/>
                              <a:lumOff val="40000"/>
                            </a:schemeClr>
                          </a:solidFill>
                          <a:effectLst/>
                        </a:rPr>
                        <a:t>Cursor + Claude 3.7 Sonnet</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r>
                        <a:rPr lang="en-US" sz="1050">
                          <a:solidFill>
                            <a:schemeClr val="bg2"/>
                          </a:solidFill>
                          <a:effectLst/>
                        </a:rPr>
                        <a:t>A landmark of how standalone </a:t>
                      </a:r>
                      <a:r>
                        <a:rPr lang="en-US" sz="1050" err="1">
                          <a:solidFill>
                            <a:schemeClr val="bg2"/>
                          </a:solidFill>
                          <a:effectLst/>
                        </a:rPr>
                        <a:t>GenAI</a:t>
                      </a:r>
                      <a:r>
                        <a:rPr lang="en-US" sz="1050">
                          <a:solidFill>
                            <a:schemeClr val="bg2"/>
                          </a:solidFill>
                          <a:effectLst/>
                        </a:rPr>
                        <a:t>-enabled IDE may look like in the future. VS Code-based only - which may pose significant limitations for enterprise developers (Java, .NET, front-end) - in such cases may represent an interface to AI features including the agent. Has the most capable agentic feature, although this feature isn't ideal - can solve small to medium tasks with moderate complexity.</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87%</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88%</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80%</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224207958"/>
                  </a:ext>
                </a:extLst>
              </a:tr>
              <a:tr h="877870">
                <a:tc>
                  <a:txBody>
                    <a:bodyPr/>
                    <a:lstStyle/>
                    <a:p>
                      <a:r>
                        <a:rPr lang="en-US" sz="1400" b="1" u="none">
                          <a:solidFill>
                            <a:schemeClr val="accent2">
                              <a:lumMod val="60000"/>
                              <a:lumOff val="40000"/>
                            </a:schemeClr>
                          </a:solidFill>
                          <a:effectLst/>
                        </a:rPr>
                        <a:t>Cursor + Gemini-2.5-pro-exp-03-25</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r>
                        <a:rPr lang="en-US" sz="1050">
                          <a:solidFill>
                            <a:schemeClr val="bg2"/>
                          </a:solidFill>
                          <a:effectLst/>
                        </a:rPr>
                        <a:t>A landmark of how standalone GenAI-enabled IDE may look like in the future. VS Code-based only - which may pose significant limitations for enterprise developers (Java, .NET, front-end) - in such cases may represent an interface to AI features including the agent. Has the most capable agentic feature, although this feature isn't ideal - can solve small to medium tasks with moderate complexity.</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87%</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87%</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88%</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285181280"/>
                  </a:ext>
                </a:extLst>
              </a:tr>
              <a:tr h="877870">
                <a:tc>
                  <a:txBody>
                    <a:bodyPr/>
                    <a:lstStyle/>
                    <a:p>
                      <a:r>
                        <a:rPr lang="en-US" sz="1400" b="1" u="none">
                          <a:solidFill>
                            <a:schemeClr val="accent2">
                              <a:lumMod val="60000"/>
                              <a:lumOff val="40000"/>
                            </a:schemeClr>
                          </a:solidFill>
                          <a:effectLst/>
                        </a:rPr>
                        <a:t>Cursor + GPT-4o</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r>
                        <a:rPr lang="en-US" sz="1050">
                          <a:solidFill>
                            <a:schemeClr val="bg2"/>
                          </a:solidFill>
                          <a:effectLst/>
                        </a:rPr>
                        <a:t>A landmark of how standalone GenAI-enabled IDE may look like in the future. VS Code-based only - which may pose significant limitations for enterprise developers (Java, .NET, front-end) - in such cases may represent an interface to AI features including the agent. Has the most capable agentic feature, although this feature isn't ideal - can solve small to medium tasks with moderate complexity.</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82%</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83%</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76%</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383189234"/>
                  </a:ext>
                </a:extLst>
              </a:tr>
              <a:tr h="792658">
                <a:tc>
                  <a:txBody>
                    <a:bodyPr/>
                    <a:lstStyle/>
                    <a:p>
                      <a:r>
                        <a:rPr lang="fr-FR" sz="1400" b="1" u="none">
                          <a:solidFill>
                            <a:schemeClr val="accent2">
                              <a:lumMod val="60000"/>
                              <a:lumOff val="40000"/>
                            </a:schemeClr>
                          </a:solidFill>
                          <a:effectLst/>
                        </a:rPr>
                        <a:t>Cody (Sourcegraph) + Claude 3.7 Sonnet</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r>
                        <a:rPr lang="en-US" sz="1050">
                          <a:solidFill>
                            <a:schemeClr val="bg2"/>
                          </a:solidFill>
                          <a:effectLst/>
                        </a:rPr>
                        <a:t>Quality is good - a bit worse then leaders but almost on par with Cursor + GPT-4o. Provides very wide spectrum of enterprise features like standalone deployment, very wide support of IDE plugins, prompt library, code insights, code search etc. Agentic interface is in heavy development but already is of moderate usefulness/quality</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80%</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81%</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tc>
                  <a:txBody>
                    <a:bodyPr/>
                    <a:lstStyle/>
                    <a:p>
                      <a:pPr algn="ctr"/>
                      <a:r>
                        <a:rPr lang="en-US" sz="1050">
                          <a:solidFill>
                            <a:schemeClr val="bg2"/>
                          </a:solidFill>
                          <a:effectLst/>
                        </a:rPr>
                        <a:t>80%</a:t>
                      </a:r>
                    </a:p>
                  </a:txBody>
                  <a:tcPr marL="45720" marR="45720" marT="27432" marB="27432" anchor="ctr">
                    <a:lnL w="12700" cap="flat" cmpd="sng" algn="ctr">
                      <a:solidFill>
                        <a:schemeClr val="accent2">
                          <a:lumMod val="40000"/>
                          <a:lumOff val="60000"/>
                        </a:schemeClr>
                      </a:solidFill>
                      <a:prstDash val="solid"/>
                      <a:round/>
                      <a:headEnd type="none" w="med" len="med"/>
                      <a:tailEnd type="none" w="med" len="med"/>
                    </a:lnL>
                    <a:lnR w="12700" cap="flat" cmpd="sng" algn="ctr">
                      <a:solidFill>
                        <a:schemeClr val="accent2">
                          <a:lumMod val="40000"/>
                          <a:lumOff val="60000"/>
                        </a:schemeClr>
                      </a:solidFill>
                      <a:prstDash val="solid"/>
                      <a:round/>
                      <a:headEnd type="none" w="med" len="med"/>
                      <a:tailEnd type="none" w="med" len="med"/>
                    </a:lnR>
                    <a:lnT w="12700" cap="flat" cmpd="sng" algn="ctr">
                      <a:solidFill>
                        <a:schemeClr val="accent2">
                          <a:lumMod val="40000"/>
                          <a:lumOff val="60000"/>
                        </a:schemeClr>
                      </a:solidFill>
                      <a:prstDash val="solid"/>
                      <a:round/>
                      <a:headEnd type="none" w="med" len="med"/>
                      <a:tailEnd type="none" w="med" len="med"/>
                    </a:lnT>
                    <a:lnB w="12700" cap="flat" cmpd="sng" algn="ctr">
                      <a:solidFill>
                        <a:schemeClr val="accent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036988067"/>
                  </a:ext>
                </a:extLst>
              </a:tr>
            </a:tbl>
          </a:graphicData>
        </a:graphic>
      </p:graphicFrame>
      <p:sp>
        <p:nvSpPr>
          <p:cNvPr id="6" name="TextBox 5">
            <a:extLst>
              <a:ext uri="{FF2B5EF4-FFF2-40B4-BE49-F238E27FC236}">
                <a16:creationId xmlns:a16="http://schemas.microsoft.com/office/drawing/2014/main" id="{919A807B-D8B5-E1FC-8B77-5E210A2DB8AF}"/>
              </a:ext>
            </a:extLst>
          </p:cNvPr>
          <p:cNvSpPr txBox="1"/>
          <p:nvPr/>
        </p:nvSpPr>
        <p:spPr>
          <a:xfrm>
            <a:off x="457199" y="6162187"/>
            <a:ext cx="7678102"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A0A0A0"/>
                </a:solidFill>
                <a:effectLst/>
                <a:uLnTx/>
                <a:uFillTx/>
                <a:latin typeface="Calibri"/>
                <a:ea typeface="Calibri"/>
                <a:cs typeface="Arial"/>
                <a:hlinkClick r:id="rId3">
                  <a:extLst>
                    <a:ext uri="{A12FA001-AC4F-418D-AE19-62706E023703}">
                      <ahyp:hlinkClr xmlns:ahyp="http://schemas.microsoft.com/office/drawing/2018/hyperlinkcolor" val="tx"/>
                    </a:ext>
                  </a:extLst>
                </a:hlinkClick>
              </a:rPr>
              <a:t>Source</a:t>
            </a:r>
            <a:r>
              <a:rPr kumimoji="0" lang="en-US" sz="900" b="0" i="0" u="sng" strike="noStrike" kern="1200" cap="none" spc="0" normalizeH="0" baseline="0" noProof="0">
                <a:ln>
                  <a:noFill/>
                </a:ln>
                <a:solidFill>
                  <a:srgbClr val="A0A0A0"/>
                </a:solidFill>
                <a:effectLst/>
                <a:uLnTx/>
                <a:uFillTx/>
                <a:latin typeface="Calibri"/>
                <a:ea typeface="Calibri"/>
                <a:cs typeface="Arial"/>
                <a:hlinkClick r:id="rId3">
                  <a:extLst>
                    <a:ext uri="{A12FA001-AC4F-418D-AE19-62706E023703}">
                      <ahyp:hlinkClr xmlns:ahyp="http://schemas.microsoft.com/office/drawing/2018/hyperlinkcolor" val="tx"/>
                    </a:ext>
                  </a:extLst>
                </a:hlinkClick>
              </a:rPr>
              <a:t>:</a:t>
            </a:r>
            <a:r>
              <a:rPr kumimoji="0" lang="en-US" sz="900" b="0" i="0" u="sng" strike="noStrike" kern="1200" cap="none" spc="0" normalizeH="0" baseline="0" noProof="0">
                <a:ln>
                  <a:noFill/>
                </a:ln>
                <a:solidFill>
                  <a:srgbClr val="A0A0A0"/>
                </a:solidFill>
                <a:effectLst/>
                <a:uLnTx/>
                <a:uFillTx/>
                <a:latin typeface="Calibri"/>
                <a:ea typeface="Calibri"/>
                <a:cs typeface="Arial"/>
              </a:rPr>
              <a:t> </a:t>
            </a:r>
            <a:r>
              <a:rPr kumimoji="0" lang="en-US" sz="900" b="0" i="0" u="none" strike="noStrike" kern="1200" cap="none" spc="0" normalizeH="0" baseline="0" noProof="0">
                <a:ln>
                  <a:noFill/>
                </a:ln>
                <a:solidFill>
                  <a:srgbClr val="A0A0A0"/>
                </a:solidFill>
                <a:effectLst/>
                <a:uLnTx/>
                <a:uFillTx/>
                <a:latin typeface="Calibri"/>
                <a:ea typeface="Calibri"/>
                <a:cs typeface="Arial"/>
                <a:hlinkClick r:id="rId3">
                  <a:extLst>
                    <a:ext uri="{A12FA001-AC4F-418D-AE19-62706E023703}">
                      <ahyp:hlinkClr xmlns:ahyp="http://schemas.microsoft.com/office/drawing/2018/hyperlinkcolor" val="tx"/>
                    </a:ext>
                  </a:extLst>
                </a:hlinkClick>
              </a:rPr>
              <a:t>github.com</a:t>
            </a:r>
            <a:endParaRPr kumimoji="0" lang="en-US" sz="900" b="0" i="0" u="none" strike="noStrike" kern="1200" cap="none" spc="0" normalizeH="0" baseline="0" noProof="0">
              <a:ln>
                <a:noFill/>
              </a:ln>
              <a:solidFill>
                <a:srgbClr val="A0A0A0"/>
              </a:solidFill>
              <a:effectLst/>
              <a:uLnTx/>
              <a:uFillTx/>
              <a:latin typeface="Calibri"/>
              <a:ea typeface="Calibri"/>
              <a:cs typeface="Arial"/>
            </a:endParaRPr>
          </a:p>
        </p:txBody>
      </p:sp>
    </p:spTree>
    <p:extLst>
      <p:ext uri="{BB962C8B-B14F-4D97-AF65-F5344CB8AC3E}">
        <p14:creationId xmlns:p14="http://schemas.microsoft.com/office/powerpoint/2010/main" val="6459523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101CE23-23EC-E2CC-27CC-0B9A5F9E5886}"/>
              </a:ext>
            </a:extLst>
          </p:cNvPr>
          <p:cNvSpPr/>
          <p:nvPr/>
        </p:nvSpPr>
        <p:spPr bwMode="auto">
          <a:xfrm>
            <a:off x="457201" y="1314773"/>
            <a:ext cx="11469188" cy="2535867"/>
          </a:xfrm>
          <a:prstGeom prst="rect">
            <a:avLst/>
          </a:prstGeom>
          <a:solidFill>
            <a:schemeClr val="accent1"/>
          </a:solidFill>
          <a:ln w="15875">
            <a:gradFill>
              <a:gsLst>
                <a:gs pos="0">
                  <a:schemeClr val="accent2"/>
                </a:gs>
                <a:gs pos="49000">
                  <a:schemeClr val="accent2">
                    <a:lumMod val="75000"/>
                  </a:schemeClr>
                </a:gs>
                <a:gs pos="99000">
                  <a:schemeClr val="accent4">
                    <a:lumMod val="75000"/>
                  </a:schemeClr>
                </a:gs>
              </a:gsLst>
              <a:lin ang="3000000" scaled="0"/>
            </a:gradFill>
          </a:ln>
          <a:effectLst/>
        </p:spPr>
        <p:txBody>
          <a:bodyPr wrap="square" lIns="0" tIns="0" rIns="0" bIns="0" rtlCol="0" anchor="ctr"/>
          <a:lstStyle/>
          <a:p>
            <a:pPr marL="0" marR="0" lvl="0" indent="0" algn="ctr" defTabSz="914400" rtl="0" eaLnBrk="1" fontAlgn="auto" latinLnBrk="0" hangingPunct="1">
              <a:lnSpc>
                <a:spcPct val="100000"/>
              </a:lnSpc>
              <a:spcBef>
                <a:spcPts val="0"/>
              </a:spcBef>
              <a:spcAft>
                <a:spcPts val="20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Calibri"/>
              <a:cs typeface="Calibri" panose="020F0502020204030204" pitchFamily="34" charset="0"/>
            </a:endParaRPr>
          </a:p>
        </p:txBody>
      </p:sp>
      <p:sp>
        <p:nvSpPr>
          <p:cNvPr id="2" name="Title 1">
            <a:extLst>
              <a:ext uri="{FF2B5EF4-FFF2-40B4-BE49-F238E27FC236}">
                <a16:creationId xmlns:a16="http://schemas.microsoft.com/office/drawing/2014/main" id="{8E37E4B4-93AB-846A-5B52-C9549CDFB4FE}"/>
              </a:ext>
            </a:extLst>
          </p:cNvPr>
          <p:cNvSpPr>
            <a:spLocks noGrp="1"/>
          </p:cNvSpPr>
          <p:nvPr>
            <p:ph type="title"/>
          </p:nvPr>
        </p:nvSpPr>
        <p:spPr/>
        <p:txBody>
          <a:bodyPr/>
          <a:lstStyle/>
          <a:p>
            <a:r>
              <a:rPr lang="en-US"/>
              <a:t>The “Year of Agents”</a:t>
            </a:r>
          </a:p>
        </p:txBody>
      </p:sp>
      <p:sp>
        <p:nvSpPr>
          <p:cNvPr id="5" name="Text Placeholder 4">
            <a:extLst>
              <a:ext uri="{FF2B5EF4-FFF2-40B4-BE49-F238E27FC236}">
                <a16:creationId xmlns:a16="http://schemas.microsoft.com/office/drawing/2014/main" id="{A4984BA8-F84B-3FF0-8359-F9735D0D4B64}"/>
              </a:ext>
            </a:extLst>
          </p:cNvPr>
          <p:cNvSpPr>
            <a:spLocks noGrp="1"/>
          </p:cNvSpPr>
          <p:nvPr>
            <p:ph type="body" sz="quarter" idx="15"/>
          </p:nvPr>
        </p:nvSpPr>
        <p:spPr/>
        <p:txBody>
          <a:bodyPr/>
          <a:lstStyle/>
          <a:p>
            <a:endParaRPr lang="en-GE"/>
          </a:p>
        </p:txBody>
      </p:sp>
      <p:sp>
        <p:nvSpPr>
          <p:cNvPr id="7" name="TextBox 6">
            <a:extLst>
              <a:ext uri="{FF2B5EF4-FFF2-40B4-BE49-F238E27FC236}">
                <a16:creationId xmlns:a16="http://schemas.microsoft.com/office/drawing/2014/main" id="{B5DDA955-4225-4662-B81F-F2B33AEF0FDC}"/>
              </a:ext>
            </a:extLst>
          </p:cNvPr>
          <p:cNvSpPr txBox="1"/>
          <p:nvPr/>
        </p:nvSpPr>
        <p:spPr>
          <a:xfrm>
            <a:off x="6279040" y="4718437"/>
            <a:ext cx="25577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Google Sans Text"/>
                <a:ea typeface="Calibri"/>
                <a:cs typeface="Arial"/>
              </a:rPr>
              <a:t>We’ve gone from experimentation to seeing </a:t>
            </a:r>
            <a:r>
              <a:rPr kumimoji="0" lang="en-US" sz="1200" b="1" i="1" u="sng" strike="noStrike" kern="1200" cap="none" spc="0" normalizeH="0" baseline="0" noProof="0">
                <a:ln>
                  <a:noFill/>
                </a:ln>
                <a:solidFill>
                  <a:srgbClr val="FFFFFF"/>
                </a:solidFill>
                <a:effectLst/>
                <a:uLnTx/>
                <a:uFillTx/>
                <a:latin typeface="Google Sans Text"/>
                <a:ea typeface="Calibri"/>
                <a:cs typeface="Arial"/>
                <a:hlinkClick r:id="rId3">
                  <a:extLst>
                    <a:ext uri="{A12FA001-AC4F-418D-AE19-62706E023703}">
                      <ahyp:hlinkClr xmlns:ahyp="http://schemas.microsoft.com/office/drawing/2018/hyperlinkcolor" val="tx"/>
                    </a:ext>
                  </a:extLst>
                </a:hlinkClick>
              </a:rPr>
              <a:t>hundreds of gen AI agents come to life</a:t>
            </a:r>
            <a:r>
              <a:rPr kumimoji="0" lang="en-US" sz="1200" b="1" i="1" u="none" strike="noStrike" kern="1200" cap="none" spc="0" normalizeH="0" baseline="0" noProof="0">
                <a:ln>
                  <a:noFill/>
                </a:ln>
                <a:solidFill>
                  <a:srgbClr val="FFFFFF"/>
                </a:solidFill>
                <a:effectLst/>
                <a:uLnTx/>
                <a:uFillTx/>
                <a:latin typeface="Google Sans Text"/>
                <a:ea typeface="Calibri"/>
                <a:cs typeface="Arial"/>
              </a:rPr>
              <a:t> in the real world</a:t>
            </a:r>
            <a:r>
              <a:rPr kumimoji="0" lang="en-US" sz="1200" b="0" i="1" u="none" strike="noStrike" kern="1200" cap="none" spc="0" normalizeH="0" baseline="0" noProof="0">
                <a:ln>
                  <a:noFill/>
                </a:ln>
                <a:solidFill>
                  <a:srgbClr val="FFFFFF"/>
                </a:solidFill>
                <a:effectLst/>
                <a:uLnTx/>
                <a:uFillTx/>
                <a:latin typeface="Google Sans Text"/>
                <a:ea typeface="Calibri"/>
                <a:cs typeface="Arial"/>
              </a:rPr>
              <a:t>. </a:t>
            </a:r>
            <a:endParaRPr kumimoji="0" lang="en-US" sz="1200" b="0" i="1" u="none" strike="noStrike" kern="1200" cap="none" spc="0" normalizeH="0" baseline="0" noProof="0">
              <a:ln>
                <a:noFill/>
              </a:ln>
              <a:solidFill>
                <a:srgbClr val="FFFFFF"/>
              </a:solidFill>
              <a:effectLst/>
              <a:uLnTx/>
              <a:uFillTx/>
              <a:latin typeface="Calibri"/>
              <a:ea typeface="Calibri"/>
              <a:cs typeface="Arial"/>
            </a:endParaRPr>
          </a:p>
        </p:txBody>
      </p:sp>
      <p:sp>
        <p:nvSpPr>
          <p:cNvPr id="9" name="TextBox 8">
            <a:extLst>
              <a:ext uri="{FF2B5EF4-FFF2-40B4-BE49-F238E27FC236}">
                <a16:creationId xmlns:a16="http://schemas.microsoft.com/office/drawing/2014/main" id="{FBF5E907-C027-1765-4709-6084A46DBC4F}"/>
              </a:ext>
            </a:extLst>
          </p:cNvPr>
          <p:cNvSpPr txBox="1"/>
          <p:nvPr/>
        </p:nvSpPr>
        <p:spPr>
          <a:xfrm>
            <a:off x="7180886" y="4164782"/>
            <a:ext cx="134455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418DFF"/>
                </a:solidFill>
                <a:effectLst/>
                <a:uLnTx/>
                <a:uFillTx/>
                <a:latin typeface="Calibri"/>
                <a:ea typeface="Calibri"/>
                <a:cs typeface="Arial"/>
                <a:hlinkClick r:id="rId4">
                  <a:extLst>
                    <a:ext uri="{A12FA001-AC4F-418D-AE19-62706E023703}">
                      <ahyp:hlinkClr xmlns:ahyp="http://schemas.microsoft.com/office/drawing/2018/hyperlinkcolor" val="tx"/>
                    </a:ext>
                  </a:extLst>
                </a:hlinkClick>
              </a:rPr>
              <a:t>Google Cloud Blog</a:t>
            </a:r>
            <a:r>
              <a:rPr kumimoji="0" lang="en-US" sz="1100" b="1" i="1" u="none" strike="noStrike" kern="1200" cap="none" spc="0" normalizeH="0" baseline="0" noProof="0">
                <a:ln>
                  <a:noFill/>
                </a:ln>
                <a:solidFill>
                  <a:srgbClr val="418DFF"/>
                </a:solidFill>
                <a:effectLst/>
                <a:uLnTx/>
                <a:uFillTx/>
                <a:latin typeface="Calibri"/>
                <a:ea typeface="Calibri"/>
                <a:cs typeface="Arial"/>
              </a:rPr>
              <a:t> </a:t>
            </a:r>
          </a:p>
        </p:txBody>
      </p:sp>
      <p:pic>
        <p:nvPicPr>
          <p:cNvPr id="1026" name="Picture 2" descr="Google Cloud Logo - Google Cloud Platform is gaining Cloud Filestore to offer a file">
            <a:extLst>
              <a:ext uri="{FF2B5EF4-FFF2-40B4-BE49-F238E27FC236}">
                <a16:creationId xmlns:a16="http://schemas.microsoft.com/office/drawing/2014/main" id="{B974992A-B4D9-2CFB-3A50-E410AF61EC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tretch/>
        </p:blipFill>
        <p:spPr bwMode="auto">
          <a:xfrm>
            <a:off x="6362859" y="4048255"/>
            <a:ext cx="728981" cy="494665"/>
          </a:xfrm>
          <a:prstGeom prst="round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073BB89-F472-E2EB-A3C3-057F79D79E82}"/>
              </a:ext>
            </a:extLst>
          </p:cNvPr>
          <p:cNvSpPr txBox="1"/>
          <p:nvPr/>
        </p:nvSpPr>
        <p:spPr>
          <a:xfrm>
            <a:off x="569713" y="4718437"/>
            <a:ext cx="255779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Google Sans Text"/>
                <a:ea typeface="Calibri"/>
                <a:cs typeface="Arial"/>
              </a:rPr>
              <a:t>Nvidia CEO Jensen Huang stressed upon the </a:t>
            </a:r>
            <a:r>
              <a:rPr kumimoji="0" lang="en-US" sz="1200" b="1" i="1" u="none" strike="noStrike" kern="1200" cap="none" spc="0" normalizeH="0" baseline="0" noProof="0">
                <a:ln>
                  <a:noFill/>
                </a:ln>
                <a:solidFill>
                  <a:srgbClr val="FFFFFF"/>
                </a:solidFill>
                <a:effectLst/>
                <a:uLnTx/>
                <a:uFillTx/>
                <a:latin typeface="Google Sans Text"/>
                <a:ea typeface="Calibri"/>
                <a:cs typeface="Arial"/>
              </a:rPr>
              <a:t>significance of agentic AI</a:t>
            </a:r>
            <a:r>
              <a:rPr kumimoji="0" lang="en-US" sz="1200" b="0" i="1" u="none" strike="noStrike" kern="1200" cap="none" spc="0" normalizeH="0" baseline="0" noProof="0">
                <a:ln>
                  <a:noFill/>
                </a:ln>
                <a:solidFill>
                  <a:srgbClr val="FFFFFF"/>
                </a:solidFill>
                <a:effectLst/>
                <a:uLnTx/>
                <a:uFillTx/>
                <a:latin typeface="Google Sans Text"/>
                <a:ea typeface="Calibri"/>
                <a:cs typeface="Arial"/>
              </a:rPr>
              <a:t>, that could eventually </a:t>
            </a:r>
            <a:r>
              <a:rPr kumimoji="0" lang="en-US" sz="1200" b="1" i="1" u="none" strike="noStrike" kern="1200" cap="none" spc="0" normalizeH="0" baseline="0" noProof="0">
                <a:ln>
                  <a:noFill/>
                </a:ln>
                <a:solidFill>
                  <a:srgbClr val="FFFFFF"/>
                </a:solidFill>
                <a:effectLst/>
                <a:uLnTx/>
                <a:uFillTx/>
                <a:latin typeface="Google Sans Text"/>
                <a:ea typeface="Calibri"/>
                <a:cs typeface="Arial"/>
              </a:rPr>
              <a:t>revolutionize the workforce </a:t>
            </a:r>
            <a:r>
              <a:rPr kumimoji="0" lang="en-US" sz="1200" b="0" i="1" u="none" strike="noStrike" kern="1200" cap="none" spc="0" normalizeH="0" baseline="0" noProof="0">
                <a:ln>
                  <a:noFill/>
                </a:ln>
                <a:solidFill>
                  <a:srgbClr val="FFFFFF"/>
                </a:solidFill>
                <a:effectLst/>
                <a:uLnTx/>
                <a:uFillTx/>
                <a:latin typeface="Google Sans Text"/>
                <a:ea typeface="Calibri"/>
                <a:cs typeface="Arial"/>
              </a:rPr>
              <a:t>and provide a </a:t>
            </a:r>
            <a:r>
              <a:rPr kumimoji="0" lang="en-US" sz="1200" b="1" i="1" u="none" strike="noStrike" kern="1200" cap="none" spc="0" normalizeH="0" baseline="0" noProof="0">
                <a:ln>
                  <a:noFill/>
                </a:ln>
                <a:solidFill>
                  <a:srgbClr val="FFFFFF"/>
                </a:solidFill>
                <a:effectLst/>
                <a:uLnTx/>
                <a:uFillTx/>
                <a:latin typeface="Google Sans Text"/>
                <a:ea typeface="Calibri"/>
                <a:cs typeface="Arial"/>
              </a:rPr>
              <a:t>major boom for those companies who are deeply invested into agentic AI </a:t>
            </a:r>
            <a:r>
              <a:rPr kumimoji="0" lang="en-US" sz="1200" b="0" i="1" u="none" strike="noStrike" kern="1200" cap="none" spc="0" normalizeH="0" baseline="0" noProof="0">
                <a:ln>
                  <a:noFill/>
                </a:ln>
                <a:solidFill>
                  <a:srgbClr val="FFFFFF"/>
                </a:solidFill>
                <a:effectLst/>
                <a:uLnTx/>
                <a:uFillTx/>
                <a:latin typeface="Google Sans Text"/>
                <a:ea typeface="Calibri"/>
                <a:cs typeface="Arial"/>
              </a:rPr>
              <a:t>research and development.</a:t>
            </a:r>
          </a:p>
        </p:txBody>
      </p:sp>
      <p:pic>
        <p:nvPicPr>
          <p:cNvPr id="2050" name="Picture 2" descr="Logos &amp; Brand Guidelines | NVIDIA">
            <a:extLst>
              <a:ext uri="{FF2B5EF4-FFF2-40B4-BE49-F238E27FC236}">
                <a16:creationId xmlns:a16="http://schemas.microsoft.com/office/drawing/2014/main" id="{7C2B328F-67AD-FDBE-3D76-9A0A3474605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70538" y="4096036"/>
            <a:ext cx="708467" cy="399103"/>
          </a:xfrm>
          <a:prstGeom prst="round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0FA6C63-CB9B-211E-7B06-04DE36159548}"/>
              </a:ext>
            </a:extLst>
          </p:cNvPr>
          <p:cNvSpPr txBox="1"/>
          <p:nvPr/>
        </p:nvSpPr>
        <p:spPr>
          <a:xfrm>
            <a:off x="1488360" y="4164782"/>
            <a:ext cx="139762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418DFF"/>
                </a:solidFill>
                <a:effectLst/>
                <a:uLnTx/>
                <a:uFillTx/>
                <a:latin typeface="Calibri"/>
                <a:ea typeface="Calibri"/>
                <a:cs typeface="Arial"/>
                <a:hlinkClick r:id="rId7">
                  <a:extLst>
                    <a:ext uri="{A12FA001-AC4F-418D-AE19-62706E023703}">
                      <ahyp:hlinkClr xmlns:ahyp="http://schemas.microsoft.com/office/drawing/2018/hyperlinkcolor" val="tx"/>
                    </a:ext>
                  </a:extLst>
                </a:hlinkClick>
              </a:rPr>
              <a:t>CES 2025 Keynote </a:t>
            </a:r>
            <a:endParaRPr kumimoji="0" lang="en-US" sz="1100" b="1" i="1" u="none" strike="noStrike" kern="1200" cap="none" spc="0" normalizeH="0" baseline="0" noProof="0">
              <a:ln>
                <a:noFill/>
              </a:ln>
              <a:solidFill>
                <a:srgbClr val="418DFF"/>
              </a:solidFill>
              <a:effectLst/>
              <a:uLnTx/>
              <a:uFillTx/>
              <a:latin typeface="Calibri"/>
              <a:ea typeface="Calibri"/>
              <a:cs typeface="Arial"/>
            </a:endParaRPr>
          </a:p>
        </p:txBody>
      </p:sp>
      <p:sp>
        <p:nvSpPr>
          <p:cNvPr id="15" name="TextBox 14">
            <a:extLst>
              <a:ext uri="{FF2B5EF4-FFF2-40B4-BE49-F238E27FC236}">
                <a16:creationId xmlns:a16="http://schemas.microsoft.com/office/drawing/2014/main" id="{B5292A35-A85E-4CE9-409D-F6736EBD7C27}"/>
              </a:ext>
            </a:extLst>
          </p:cNvPr>
          <p:cNvSpPr txBox="1"/>
          <p:nvPr/>
        </p:nvSpPr>
        <p:spPr>
          <a:xfrm>
            <a:off x="3478887" y="4718437"/>
            <a:ext cx="255779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Calibri"/>
                <a:ea typeface="Calibri"/>
                <a:cs typeface="Arial"/>
              </a:rPr>
              <a:t>Industry is approaching the next stage of AI development, with enterprises globally focusing heavily on agentic AI adoption.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Calibri"/>
                <a:ea typeface="Calibri"/>
                <a:cs typeface="Arial"/>
              </a:rPr>
              <a:t>Microsoft’s </a:t>
            </a:r>
            <a:r>
              <a:rPr kumimoji="0" lang="en-US" sz="1200" b="1" i="1" u="none" strike="noStrike" kern="1200" cap="none" spc="0" normalizeH="0" baseline="0" noProof="0">
                <a:ln>
                  <a:noFill/>
                </a:ln>
                <a:solidFill>
                  <a:srgbClr val="FFFFFF"/>
                </a:solidFill>
                <a:effectLst/>
                <a:uLnTx/>
                <a:uFillTx/>
                <a:latin typeface="Calibri"/>
                <a:ea typeface="Calibri"/>
                <a:cs typeface="Arial"/>
              </a:rPr>
              <a:t>focus in the year ahead will be on building out its agentic AI capabilities</a:t>
            </a:r>
            <a:endParaRPr kumimoji="0" lang="en-US" sz="1200" b="0" i="1" u="none" strike="noStrike" kern="1200" cap="none" spc="0" normalizeH="0" baseline="0" noProof="0">
              <a:ln>
                <a:noFill/>
              </a:ln>
              <a:solidFill>
                <a:srgbClr val="FFFFFF"/>
              </a:solidFill>
              <a:effectLst/>
              <a:uLnTx/>
              <a:uFillTx/>
              <a:latin typeface="Calibri"/>
              <a:ea typeface="Calibri"/>
              <a:cs typeface="Arial"/>
            </a:endParaRPr>
          </a:p>
        </p:txBody>
      </p:sp>
      <p:sp>
        <p:nvSpPr>
          <p:cNvPr id="17" name="TextBox 16">
            <a:extLst>
              <a:ext uri="{FF2B5EF4-FFF2-40B4-BE49-F238E27FC236}">
                <a16:creationId xmlns:a16="http://schemas.microsoft.com/office/drawing/2014/main" id="{3CDDB50C-82C1-F73E-ED93-AD1E8F91AB26}"/>
              </a:ext>
            </a:extLst>
          </p:cNvPr>
          <p:cNvSpPr txBox="1"/>
          <p:nvPr/>
        </p:nvSpPr>
        <p:spPr>
          <a:xfrm>
            <a:off x="4678638" y="4164782"/>
            <a:ext cx="137071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418DFF"/>
                </a:solidFill>
                <a:effectLst/>
                <a:uLnTx/>
                <a:uFillTx/>
                <a:latin typeface="Calibri"/>
                <a:ea typeface="Calibri"/>
                <a:cs typeface="Arial"/>
                <a:hlinkClick r:id="rId8">
                  <a:extLst>
                    <a:ext uri="{A12FA001-AC4F-418D-AE19-62706E023703}">
                      <ahyp:hlinkClr xmlns:ahyp="http://schemas.microsoft.com/office/drawing/2018/hyperlinkcolor" val="tx"/>
                    </a:ext>
                  </a:extLst>
                </a:hlinkClick>
              </a:rPr>
              <a:t>Microsoft CEO Note</a:t>
            </a:r>
            <a:endParaRPr kumimoji="0" lang="en-US" sz="1100" b="1" i="1" u="none" strike="noStrike" kern="1200" cap="none" spc="0" normalizeH="0" baseline="0" noProof="0">
              <a:ln>
                <a:noFill/>
              </a:ln>
              <a:solidFill>
                <a:srgbClr val="418DFF"/>
              </a:solidFill>
              <a:effectLst/>
              <a:uLnTx/>
              <a:uFillTx/>
              <a:latin typeface="Calibri"/>
              <a:ea typeface="Calibri"/>
              <a:cs typeface="Arial"/>
            </a:endParaRPr>
          </a:p>
        </p:txBody>
      </p:sp>
      <p:grpSp>
        <p:nvGrpSpPr>
          <p:cNvPr id="6" name="Group 5">
            <a:extLst>
              <a:ext uri="{FF2B5EF4-FFF2-40B4-BE49-F238E27FC236}">
                <a16:creationId xmlns:a16="http://schemas.microsoft.com/office/drawing/2014/main" id="{12B6B71A-31AD-41D0-4926-71E663569E0A}"/>
              </a:ext>
            </a:extLst>
          </p:cNvPr>
          <p:cNvGrpSpPr/>
          <p:nvPr/>
        </p:nvGrpSpPr>
        <p:grpSpPr>
          <a:xfrm>
            <a:off x="3542883" y="4099379"/>
            <a:ext cx="1052393" cy="392416"/>
            <a:chOff x="3517727" y="3991647"/>
            <a:chExt cx="1052393" cy="392416"/>
          </a:xfrm>
        </p:grpSpPr>
        <p:sp>
          <p:nvSpPr>
            <p:cNvPr id="19" name="Rectangle: Rounded Corners 18">
              <a:extLst>
                <a:ext uri="{FF2B5EF4-FFF2-40B4-BE49-F238E27FC236}">
                  <a16:creationId xmlns:a16="http://schemas.microsoft.com/office/drawing/2014/main" id="{2720C092-E141-269D-96BB-8566A6772BB8}"/>
                </a:ext>
              </a:extLst>
            </p:cNvPr>
            <p:cNvSpPr/>
            <p:nvPr/>
          </p:nvSpPr>
          <p:spPr bwMode="auto">
            <a:xfrm>
              <a:off x="3540938" y="3991647"/>
              <a:ext cx="1006195" cy="392416"/>
            </a:xfrm>
            <a:prstGeom prst="roundRect">
              <a:avLst/>
            </a:prstGeom>
            <a:solidFill>
              <a:schemeClr val="accent1"/>
            </a:solidFill>
            <a:ln>
              <a:solidFill>
                <a:schemeClr val="bg1"/>
              </a:solid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18DFF"/>
                </a:solidFill>
                <a:effectLst/>
                <a:uLnTx/>
                <a:uFillTx/>
                <a:latin typeface="Calibri Light" panose="020F0302020204030204" pitchFamily="34" charset="0"/>
                <a:ea typeface="Human Sans ExtraLight" charset="0"/>
                <a:cs typeface="Human Sans ExtraLight" charset="0"/>
              </a:endParaRPr>
            </a:p>
          </p:txBody>
        </p:sp>
        <p:pic>
          <p:nvPicPr>
            <p:cNvPr id="18" name="Picture 4" descr="Microsoft-Logo-White - Vyopta">
              <a:extLst>
                <a:ext uri="{FF2B5EF4-FFF2-40B4-BE49-F238E27FC236}">
                  <a16:creationId xmlns:a16="http://schemas.microsoft.com/office/drawing/2014/main" id="{9A976A96-0D23-0CF5-58FF-661FCAA7DD52}"/>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517727" y="3994129"/>
              <a:ext cx="1052393" cy="387453"/>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15F133FC-F97C-BCAD-D1AD-6393258C8AF3}"/>
              </a:ext>
            </a:extLst>
          </p:cNvPr>
          <p:cNvSpPr txBox="1"/>
          <p:nvPr/>
        </p:nvSpPr>
        <p:spPr>
          <a:xfrm>
            <a:off x="8956277" y="4718437"/>
            <a:ext cx="25577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Google Sans Text"/>
                <a:ea typeface="Calibri"/>
                <a:cs typeface="Arial"/>
              </a:rPr>
              <a:t>Amazon launches </a:t>
            </a:r>
            <a:r>
              <a:rPr kumimoji="0" lang="en-US" sz="1200" b="0" i="1" u="none" strike="noStrike" kern="1200" cap="none" spc="0" normalizeH="0" baseline="0" noProof="0">
                <a:ln>
                  <a:noFill/>
                </a:ln>
                <a:solidFill>
                  <a:srgbClr val="F9F9FB"/>
                </a:solidFill>
                <a:effectLst/>
                <a:uLnTx/>
                <a:uFillTx/>
                <a:latin typeface="Amazon Ember Display"/>
                <a:ea typeface="Calibri"/>
                <a:cs typeface="Arial"/>
              </a:rPr>
              <a:t>the </a:t>
            </a:r>
            <a:r>
              <a:rPr kumimoji="0" lang="en-US" sz="1200" b="1" i="1" u="none" strike="noStrike" kern="1200" cap="none" spc="0" normalizeH="0" baseline="0" noProof="0">
                <a:ln>
                  <a:noFill/>
                </a:ln>
                <a:solidFill>
                  <a:srgbClr val="F9F9FB"/>
                </a:solidFill>
                <a:effectLst/>
                <a:uLnTx/>
                <a:uFillTx/>
                <a:latin typeface="Amazon Ember Display"/>
                <a:ea typeface="Calibri"/>
                <a:cs typeface="Arial"/>
              </a:rPr>
              <a:t>first generative AI–powered assistant for transforming .NET, mainframe, VMware, and Java workloads </a:t>
            </a:r>
            <a:r>
              <a:rPr kumimoji="0" lang="en-US" sz="1200" b="0" i="1" u="none" strike="noStrike" kern="1200" cap="none" spc="0" normalizeH="0" baseline="0" noProof="0">
                <a:ln>
                  <a:noFill/>
                </a:ln>
                <a:solidFill>
                  <a:srgbClr val="F9F9FB"/>
                </a:solidFill>
                <a:effectLst/>
                <a:uLnTx/>
                <a:uFillTx/>
                <a:latin typeface="Amazon Ember Display"/>
                <a:ea typeface="Calibri"/>
                <a:cs typeface="Arial"/>
              </a:rPr>
              <a:t>accelerating </a:t>
            </a:r>
            <a:r>
              <a:rPr kumimoji="0" lang="en-US" sz="1200" b="0" i="1" u="none" strike="noStrike" kern="1200" cap="none" spc="0" normalizeH="0" baseline="0" noProof="0">
                <a:ln>
                  <a:noFill/>
                </a:ln>
                <a:solidFill>
                  <a:srgbClr val="FFFFFF"/>
                </a:solidFill>
                <a:effectLst/>
                <a:uLnTx/>
                <a:uFillTx/>
                <a:latin typeface="Calibri"/>
                <a:ea typeface="Calibri"/>
                <a:cs typeface="Arial"/>
              </a:rPr>
              <a:t>large-scale transformation of enterprise workloads with domain-expert generative AI agents</a:t>
            </a:r>
          </a:p>
        </p:txBody>
      </p:sp>
      <p:sp>
        <p:nvSpPr>
          <p:cNvPr id="24" name="TextBox 23">
            <a:extLst>
              <a:ext uri="{FF2B5EF4-FFF2-40B4-BE49-F238E27FC236}">
                <a16:creationId xmlns:a16="http://schemas.microsoft.com/office/drawing/2014/main" id="{820E3587-8123-A147-066C-AB6A739E7997}"/>
              </a:ext>
            </a:extLst>
          </p:cNvPr>
          <p:cNvSpPr txBox="1"/>
          <p:nvPr/>
        </p:nvSpPr>
        <p:spPr>
          <a:xfrm>
            <a:off x="9715615" y="4087617"/>
            <a:ext cx="1487384" cy="430887"/>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418DFF"/>
                </a:solidFill>
                <a:effectLst/>
                <a:uLnTx/>
                <a:uFillTx/>
                <a:latin typeface="Calibri"/>
                <a:ea typeface="Calibri"/>
                <a:cs typeface="Arial"/>
                <a:hlinkClick r:id="rId10">
                  <a:extLst>
                    <a:ext uri="{A12FA001-AC4F-418D-AE19-62706E023703}">
                      <ahyp:hlinkClr xmlns:ahyp="http://schemas.microsoft.com/office/drawing/2018/hyperlinkcolor" val="tx"/>
                    </a:ext>
                  </a:extLst>
                </a:hlinkClick>
              </a:rPr>
              <a:t>Amazon Q Developer: Transform</a:t>
            </a:r>
            <a:endParaRPr kumimoji="0" lang="en-US" sz="1100" b="1" i="1" u="none" strike="noStrike" kern="1200" cap="none" spc="0" normalizeH="0" baseline="0" noProof="0">
              <a:ln>
                <a:noFill/>
              </a:ln>
              <a:solidFill>
                <a:srgbClr val="418DFF"/>
              </a:solidFill>
              <a:effectLst/>
              <a:uLnTx/>
              <a:uFillTx/>
              <a:latin typeface="Calibri"/>
              <a:ea typeface="Calibri"/>
              <a:cs typeface="Arial"/>
            </a:endParaRPr>
          </a:p>
        </p:txBody>
      </p:sp>
      <p:grpSp>
        <p:nvGrpSpPr>
          <p:cNvPr id="28" name="Group 27">
            <a:extLst>
              <a:ext uri="{FF2B5EF4-FFF2-40B4-BE49-F238E27FC236}">
                <a16:creationId xmlns:a16="http://schemas.microsoft.com/office/drawing/2014/main" id="{D839F6C7-BEC5-D766-4D95-67ECF157C7EC}"/>
              </a:ext>
            </a:extLst>
          </p:cNvPr>
          <p:cNvGrpSpPr/>
          <p:nvPr/>
        </p:nvGrpSpPr>
        <p:grpSpPr>
          <a:xfrm>
            <a:off x="9049989" y="4104480"/>
            <a:ext cx="576580" cy="382215"/>
            <a:chOff x="-1978660" y="248920"/>
            <a:chExt cx="818600" cy="542650"/>
          </a:xfrm>
        </p:grpSpPr>
        <p:sp>
          <p:nvSpPr>
            <p:cNvPr id="27" name="Rectangle: Rounded Corners 26">
              <a:extLst>
                <a:ext uri="{FF2B5EF4-FFF2-40B4-BE49-F238E27FC236}">
                  <a16:creationId xmlns:a16="http://schemas.microsoft.com/office/drawing/2014/main" id="{3C965822-44C0-989E-7E0C-9809842896BB}"/>
                </a:ext>
              </a:extLst>
            </p:cNvPr>
            <p:cNvSpPr/>
            <p:nvPr/>
          </p:nvSpPr>
          <p:spPr bwMode="auto">
            <a:xfrm>
              <a:off x="-1978660" y="248920"/>
              <a:ext cx="818600" cy="542650"/>
            </a:xfrm>
            <a:prstGeom prst="roundRect">
              <a:avLst/>
            </a:prstGeom>
            <a:solidFill>
              <a:schemeClr val="bg1"/>
            </a:soli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18DFF"/>
                </a:solidFill>
                <a:effectLst/>
                <a:uLnTx/>
                <a:uFillTx/>
                <a:latin typeface="Calibri Light" panose="020F0302020204030204" pitchFamily="34" charset="0"/>
                <a:ea typeface="Human Sans ExtraLight" charset="0"/>
                <a:cs typeface="Human Sans ExtraLight" charset="0"/>
              </a:endParaRPr>
            </a:p>
          </p:txBody>
        </p:sp>
        <p:pic>
          <p:nvPicPr>
            <p:cNvPr id="2052" name="Picture 4" descr="The History Of The Amazon Logo - Hatchwise">
              <a:extLst>
                <a:ext uri="{FF2B5EF4-FFF2-40B4-BE49-F238E27FC236}">
                  <a16:creationId xmlns:a16="http://schemas.microsoft.com/office/drawing/2014/main" id="{A5A0982A-2AFA-13DA-3DBA-835A3E4E9023}"/>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1928010" y="352871"/>
              <a:ext cx="705134" cy="396638"/>
            </a:xfrm>
            <a:prstGeom prst="roundRect">
              <a:avLst/>
            </a:prstGeom>
            <a:noFill/>
            <a:extLst>
              <a:ext uri="{909E8E84-426E-40DD-AFC4-6F175D3DCCD1}">
                <a14:hiddenFill xmlns:a14="http://schemas.microsoft.com/office/drawing/2010/main">
                  <a:solidFill>
                    <a:srgbClr val="FFFFFF"/>
                  </a:solidFill>
                </a14:hiddenFill>
              </a:ext>
            </a:extLst>
          </p:spPr>
        </p:pic>
      </p:grpSp>
      <p:pic>
        <p:nvPicPr>
          <p:cNvPr id="2054" name="Picture 6" descr="Discover the Growing Role of AI Agents in Crypto - Crypto News Flash">
            <a:extLst>
              <a:ext uri="{FF2B5EF4-FFF2-40B4-BE49-F238E27FC236}">
                <a16:creationId xmlns:a16="http://schemas.microsoft.com/office/drawing/2014/main" id="{0272B381-7834-1320-40DA-168103E4313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tretch/>
        </p:blipFill>
        <p:spPr bwMode="auto">
          <a:xfrm>
            <a:off x="457200" y="1314773"/>
            <a:ext cx="2396796" cy="2531803"/>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le 15">
            <a:extLst>
              <a:ext uri="{FF2B5EF4-FFF2-40B4-BE49-F238E27FC236}">
                <a16:creationId xmlns:a16="http://schemas.microsoft.com/office/drawing/2014/main" id="{3C111BE4-8836-B0E7-A939-8FACBE47B617}"/>
              </a:ext>
            </a:extLst>
          </p:cNvPr>
          <p:cNvSpPr/>
          <p:nvPr/>
        </p:nvSpPr>
        <p:spPr bwMode="auto">
          <a:xfrm>
            <a:off x="8238368" y="1457342"/>
            <a:ext cx="3575345" cy="2265810"/>
          </a:xfrm>
          <a:prstGeom prst="roundRect">
            <a:avLst>
              <a:gd name="adj" fmla="val 7854"/>
            </a:avLst>
          </a:prstGeom>
          <a:solidFill>
            <a:schemeClr val="accent2">
              <a:lumMod val="75000"/>
            </a:schemeClr>
          </a:solidFill>
          <a:ln>
            <a:noFill/>
          </a:ln>
          <a:effectLst>
            <a:outerShdw blurRad="50800" dist="38100" dir="2700000" algn="tl" rotWithShape="0">
              <a:prstClr val="black">
                <a:alpha val="4000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pic>
        <p:nvPicPr>
          <p:cNvPr id="43" name="Picture 2" descr="gartner-logo-white - FCI Cyber | Zero Trust Cybersecurity">
            <a:extLst>
              <a:ext uri="{FF2B5EF4-FFF2-40B4-BE49-F238E27FC236}">
                <a16:creationId xmlns:a16="http://schemas.microsoft.com/office/drawing/2014/main" id="{0C2DA13E-3E26-4778-ED5D-0E45F96A96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5374" y="1457221"/>
            <a:ext cx="924453" cy="21172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015B7DB-D4A4-429B-6B7F-68F35AC9A3FE}"/>
              </a:ext>
            </a:extLst>
          </p:cNvPr>
          <p:cNvSpPr txBox="1"/>
          <p:nvPr/>
        </p:nvSpPr>
        <p:spPr>
          <a:xfrm>
            <a:off x="6660266" y="1996717"/>
            <a:ext cx="1379634"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Calibri"/>
                <a:ea typeface="Calibri"/>
                <a:cs typeface="Arial"/>
              </a:rPr>
              <a:t>AI agents are on track to reach the top of the Gartner Hype Cycle in 2025. </a:t>
            </a:r>
          </a:p>
        </p:txBody>
      </p:sp>
      <p:sp>
        <p:nvSpPr>
          <p:cNvPr id="31" name="TextBox 30">
            <a:extLst>
              <a:ext uri="{FF2B5EF4-FFF2-40B4-BE49-F238E27FC236}">
                <a16:creationId xmlns:a16="http://schemas.microsoft.com/office/drawing/2014/main" id="{E308AB2A-DF50-4235-6EAF-FBEBEB2FF5D0}"/>
              </a:ext>
            </a:extLst>
          </p:cNvPr>
          <p:cNvSpPr txBox="1"/>
          <p:nvPr/>
        </p:nvSpPr>
        <p:spPr>
          <a:xfrm>
            <a:off x="8409661" y="2393211"/>
            <a:ext cx="3329940" cy="118494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a:ea typeface="Calibri"/>
                <a:cs typeface="Arial"/>
              </a:rPr>
              <a:t>Companies are gravitating to more advanced AI solutions.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In the next 24 months, more companies expect to build custom AI solutions tailored directly to industry needs and business processes, including custom copilots and </a:t>
            </a:r>
            <a:r>
              <a:rPr kumimoji="0" lang="en-US" sz="1100" b="1" i="0" u="none" strike="noStrike" kern="1200" cap="none" spc="0" normalizeH="0" baseline="0" noProof="0">
                <a:ln>
                  <a:noFill/>
                </a:ln>
                <a:solidFill>
                  <a:srgbClr val="FFFFFF"/>
                </a:solidFill>
                <a:effectLst/>
                <a:uLnTx/>
                <a:uFillTx/>
                <a:latin typeface="Calibri"/>
                <a:ea typeface="Calibri"/>
                <a:cs typeface="Arial"/>
              </a:rPr>
              <a:t>AI agents</a:t>
            </a:r>
            <a:r>
              <a:rPr kumimoji="0" lang="en-US" sz="1100" b="0" i="0" u="none" strike="noStrike" kern="1200" cap="none" spc="0" normalizeH="0" baseline="0" noProof="0">
                <a:ln>
                  <a:noFill/>
                </a:ln>
                <a:solidFill>
                  <a:srgbClr val="FFFFFF"/>
                </a:solidFill>
                <a:effectLst/>
                <a:uLnTx/>
                <a:uFillTx/>
                <a:latin typeface="Calibri"/>
                <a:ea typeface="Calibri"/>
                <a:cs typeface="Arial"/>
              </a:rPr>
              <a:t>.</a:t>
            </a:r>
          </a:p>
        </p:txBody>
      </p:sp>
      <p:sp>
        <p:nvSpPr>
          <p:cNvPr id="40" name="TextBox 39">
            <a:extLst>
              <a:ext uri="{FF2B5EF4-FFF2-40B4-BE49-F238E27FC236}">
                <a16:creationId xmlns:a16="http://schemas.microsoft.com/office/drawing/2014/main" id="{55416B7C-1B8A-4E9C-356E-3E2A0D9ED48D}"/>
              </a:ext>
            </a:extLst>
          </p:cNvPr>
          <p:cNvSpPr txBox="1"/>
          <p:nvPr/>
        </p:nvSpPr>
        <p:spPr>
          <a:xfrm>
            <a:off x="8413229" y="1961475"/>
            <a:ext cx="3236228"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Bold"/>
                <a:ea typeface="Calibri"/>
                <a:cs typeface="Arial"/>
              </a:rPr>
              <a:t>IDC’S 2024 AI OPPORTUNITY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a:ea typeface="Calibri"/>
                <a:cs typeface="Arial"/>
              </a:rPr>
              <a:t>Sponsored by Microsoft</a:t>
            </a:r>
          </a:p>
        </p:txBody>
      </p:sp>
      <p:pic>
        <p:nvPicPr>
          <p:cNvPr id="41" name="Picture 4" descr="Microsoft-Logo-White - Vyopta">
            <a:extLst>
              <a:ext uri="{FF2B5EF4-FFF2-40B4-BE49-F238E27FC236}">
                <a16:creationId xmlns:a16="http://schemas.microsoft.com/office/drawing/2014/main" id="{FF99478F-8EF6-ED8B-6095-B127D4536519}"/>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9360453" y="1568645"/>
            <a:ext cx="1052393" cy="38745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EA2EAB13-5ACA-09B2-6765-4E3CD8619FAB}"/>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3216186" y="1815499"/>
            <a:ext cx="3275028" cy="1844605"/>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2062" name="Picture 14" descr="idc-logo-White - Computer Solutions &amp; Software International LLC">
            <a:extLst>
              <a:ext uri="{FF2B5EF4-FFF2-40B4-BE49-F238E27FC236}">
                <a16:creationId xmlns:a16="http://schemas.microsoft.com/office/drawing/2014/main" id="{68F19E46-E8E1-B0C8-926D-62C8537ADFE7}"/>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8531827" y="1657337"/>
            <a:ext cx="786958" cy="21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50057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8895C-D7E4-0396-27E0-3AC8830F168E}"/>
            </a:ext>
          </a:extLst>
        </p:cNvPr>
        <p:cNvGrpSpPr/>
        <p:nvPr/>
      </p:nvGrpSpPr>
      <p:grpSpPr>
        <a:xfrm>
          <a:off x="0" y="0"/>
          <a:ext cx="0" cy="0"/>
          <a:chOff x="0" y="0"/>
          <a:chExt cx="0" cy="0"/>
        </a:xfrm>
      </p:grpSpPr>
      <p:pic>
        <p:nvPicPr>
          <p:cNvPr id="16" name="Picture Placeholder 15" descr="A blue and black background&#10;&#10;AI-generated content may be incorrect.">
            <a:extLst>
              <a:ext uri="{FF2B5EF4-FFF2-40B4-BE49-F238E27FC236}">
                <a16:creationId xmlns:a16="http://schemas.microsoft.com/office/drawing/2014/main" id="{6FEF3F6E-2D70-C24D-F3CC-77138F40CA0E}"/>
              </a:ext>
            </a:extLst>
          </p:cNvPr>
          <p:cNvPicPr>
            <a:picLocks noGrp="1" noChangeAspect="1"/>
          </p:cNvPicPr>
          <p:nvPr>
            <p:ph type="pic" sz="quarter" idx="24"/>
          </p:nvPr>
        </p:nvPicPr>
        <p:blipFill>
          <a:blip r:embed="rId2"/>
          <a:stretch>
            <a:fillRect/>
          </a:stretch>
        </p:blipFill>
        <p:spPr/>
      </p:pic>
      <p:sp>
        <p:nvSpPr>
          <p:cNvPr id="2" name="Rectangle 1">
            <a:extLst>
              <a:ext uri="{FF2B5EF4-FFF2-40B4-BE49-F238E27FC236}">
                <a16:creationId xmlns:a16="http://schemas.microsoft.com/office/drawing/2014/main" id="{97653F3B-3CBF-AD32-C5D4-ED4CAFB46EED}"/>
              </a:ext>
            </a:extLst>
          </p:cNvPr>
          <p:cNvSpPr/>
          <p:nvPr/>
        </p:nvSpPr>
        <p:spPr bwMode="auto">
          <a:xfrm>
            <a:off x="0" y="0"/>
            <a:ext cx="12191999" cy="6858000"/>
          </a:xfrm>
          <a:prstGeom prst="rect">
            <a:avLst/>
          </a:prstGeom>
          <a:gradFill>
            <a:gsLst>
              <a:gs pos="0">
                <a:schemeClr val="tx1"/>
              </a:gs>
              <a:gs pos="53000">
                <a:schemeClr val="tx1"/>
              </a:gs>
              <a:gs pos="100000">
                <a:schemeClr val="tx1">
                  <a:alpha val="15616"/>
                </a:schemeClr>
              </a:gs>
            </a:gsLst>
            <a:lin ang="0" scaled="0"/>
          </a:gradFill>
          <a:ln>
            <a:noFill/>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6FAC44DC-F304-D471-83AA-B43F23063E71}"/>
              </a:ext>
            </a:extLst>
          </p:cNvPr>
          <p:cNvSpPr>
            <a:spLocks noGrp="1"/>
          </p:cNvSpPr>
          <p:nvPr>
            <p:ph type="title"/>
          </p:nvPr>
        </p:nvSpPr>
        <p:spPr/>
        <p:txBody>
          <a:bodyPr/>
          <a:lstStyle/>
          <a:p>
            <a:r>
              <a:rPr lang="ru-RU" b="1"/>
              <a:t>T</a:t>
            </a:r>
            <a:r>
              <a:rPr lang="en-US" b="1"/>
              <a:t>hank you</a:t>
            </a:r>
          </a:p>
        </p:txBody>
      </p:sp>
      <p:sp>
        <p:nvSpPr>
          <p:cNvPr id="4" name="Text Placeholder 3">
            <a:extLst>
              <a:ext uri="{FF2B5EF4-FFF2-40B4-BE49-F238E27FC236}">
                <a16:creationId xmlns:a16="http://schemas.microsoft.com/office/drawing/2014/main" id="{B6F6E681-A63F-D71C-4755-1F8BB6730782}"/>
              </a:ext>
            </a:extLst>
          </p:cNvPr>
          <p:cNvSpPr>
            <a:spLocks noGrp="1"/>
          </p:cNvSpPr>
          <p:nvPr>
            <p:ph type="body" sz="quarter" idx="12"/>
          </p:nvPr>
        </p:nvSpPr>
        <p:spPr/>
        <p:txBody>
          <a:bodyPr/>
          <a:lstStyle/>
          <a:p>
            <a:r>
              <a:rPr lang="en-US"/>
              <a:t>AI/Run Team</a:t>
            </a:r>
          </a:p>
        </p:txBody>
      </p:sp>
      <p:sp>
        <p:nvSpPr>
          <p:cNvPr id="5" name="Text Placeholder 4">
            <a:extLst>
              <a:ext uri="{FF2B5EF4-FFF2-40B4-BE49-F238E27FC236}">
                <a16:creationId xmlns:a16="http://schemas.microsoft.com/office/drawing/2014/main" id="{4E208BE2-0C76-FDBF-CA98-24D932B1901F}"/>
              </a:ext>
            </a:extLst>
          </p:cNvPr>
          <p:cNvSpPr>
            <a:spLocks noGrp="1"/>
          </p:cNvSpPr>
          <p:nvPr>
            <p:ph type="body" sz="quarter" idx="13"/>
          </p:nvPr>
        </p:nvSpPr>
        <p:spPr/>
        <p:txBody>
          <a:bodyPr/>
          <a:lstStyle/>
          <a:p>
            <a:r>
              <a:rPr lang="en-US"/>
              <a:t>WFBAISDLC@epam.com</a:t>
            </a:r>
          </a:p>
        </p:txBody>
      </p:sp>
      <p:sp>
        <p:nvSpPr>
          <p:cNvPr id="6" name="Text Placeholder 5">
            <a:extLst>
              <a:ext uri="{FF2B5EF4-FFF2-40B4-BE49-F238E27FC236}">
                <a16:creationId xmlns:a16="http://schemas.microsoft.com/office/drawing/2014/main" id="{8F9FAE34-C7B6-051A-1F87-53F2C681DC5E}"/>
              </a:ext>
            </a:extLst>
          </p:cNvPr>
          <p:cNvSpPr>
            <a:spLocks noGrp="1"/>
          </p:cNvSpPr>
          <p:nvPr>
            <p:ph type="body" sz="quarter" idx="14"/>
          </p:nvPr>
        </p:nvSpPr>
        <p:spPr/>
        <p:txBody>
          <a:bodyPr/>
          <a:lstStyle/>
          <a:p>
            <a:r>
              <a:rPr lang="en-US"/>
              <a:t>Please reach out to us</a:t>
            </a:r>
          </a:p>
        </p:txBody>
      </p:sp>
      <p:sp>
        <p:nvSpPr>
          <p:cNvPr id="7" name="Text Placeholder 6">
            <a:extLst>
              <a:ext uri="{FF2B5EF4-FFF2-40B4-BE49-F238E27FC236}">
                <a16:creationId xmlns:a16="http://schemas.microsoft.com/office/drawing/2014/main" id="{A1EA4021-2562-3B76-F028-9E73372710F5}"/>
              </a:ext>
            </a:extLst>
          </p:cNvPr>
          <p:cNvSpPr>
            <a:spLocks noGrp="1"/>
          </p:cNvSpPr>
          <p:nvPr>
            <p:ph type="body" sz="quarter" idx="15"/>
          </p:nvPr>
        </p:nvSpPr>
        <p:spPr/>
        <p:txBody>
          <a:bodyPr/>
          <a:lstStyle/>
          <a:p>
            <a:r>
              <a:rPr lang="en-US"/>
              <a:t>WFBAISDLCPresales@epam.com</a:t>
            </a:r>
          </a:p>
        </p:txBody>
      </p:sp>
      <p:sp>
        <p:nvSpPr>
          <p:cNvPr id="8" name="Text Placeholder 7">
            <a:extLst>
              <a:ext uri="{FF2B5EF4-FFF2-40B4-BE49-F238E27FC236}">
                <a16:creationId xmlns:a16="http://schemas.microsoft.com/office/drawing/2014/main" id="{D1B68C05-3516-1C78-1BF0-7BCA7ED6DD80}"/>
              </a:ext>
            </a:extLst>
          </p:cNvPr>
          <p:cNvSpPr>
            <a:spLocks noGrp="1"/>
          </p:cNvSpPr>
          <p:nvPr>
            <p:ph type="body" sz="quarter" idx="16"/>
          </p:nvPr>
        </p:nvSpPr>
        <p:spPr/>
        <p:txBody>
          <a:bodyPr/>
          <a:lstStyle/>
          <a:p>
            <a:endParaRPr lang="en-US"/>
          </a:p>
        </p:txBody>
      </p:sp>
      <p:sp>
        <p:nvSpPr>
          <p:cNvPr id="9" name="Text Placeholder 8">
            <a:extLst>
              <a:ext uri="{FF2B5EF4-FFF2-40B4-BE49-F238E27FC236}">
                <a16:creationId xmlns:a16="http://schemas.microsoft.com/office/drawing/2014/main" id="{F30BC122-C7C7-B8EC-AEFC-46E0C6BD16B4}"/>
              </a:ext>
            </a:extLst>
          </p:cNvPr>
          <p:cNvSpPr>
            <a:spLocks noGrp="1"/>
          </p:cNvSpPr>
          <p:nvPr>
            <p:ph type="body" sz="quarter" idx="17"/>
          </p:nvPr>
        </p:nvSpPr>
        <p:spPr/>
        <p:txBody>
          <a:bodyPr/>
          <a:lstStyle/>
          <a:p>
            <a:endParaRPr lang="en-US"/>
          </a:p>
        </p:txBody>
      </p:sp>
      <p:pic>
        <p:nvPicPr>
          <p:cNvPr id="11" name="Graphic 10">
            <a:extLst>
              <a:ext uri="{FF2B5EF4-FFF2-40B4-BE49-F238E27FC236}">
                <a16:creationId xmlns:a16="http://schemas.microsoft.com/office/drawing/2014/main" id="{B07E7227-209D-DC20-250A-DB5C86DADF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009" y="6341080"/>
            <a:ext cx="1068733" cy="368855"/>
          </a:xfrm>
          <a:prstGeom prst="rect">
            <a:avLst/>
          </a:prstGeom>
        </p:spPr>
      </p:pic>
    </p:spTree>
    <p:extLst>
      <p:ext uri="{BB962C8B-B14F-4D97-AF65-F5344CB8AC3E}">
        <p14:creationId xmlns:p14="http://schemas.microsoft.com/office/powerpoint/2010/main" val="1658374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E074FAF-D5EF-9CC9-203D-DF26B87E8B8B}"/>
              </a:ext>
            </a:extLst>
          </p:cNvPr>
          <p:cNvSpPr>
            <a:spLocks/>
          </p:cNvSpPr>
          <p:nvPr/>
        </p:nvSpPr>
        <p:spPr bwMode="auto">
          <a:xfrm>
            <a:off x="0" y="1432994"/>
            <a:ext cx="12192000" cy="919808"/>
          </a:xfrm>
          <a:prstGeom prst="rect">
            <a:avLst/>
          </a:prstGeom>
          <a:gradFill>
            <a:gsLst>
              <a:gs pos="100000">
                <a:schemeClr val="tx1">
                  <a:lumMod val="95000"/>
                  <a:lumOff val="5000"/>
                </a:schemeClr>
              </a:gs>
              <a:gs pos="0">
                <a:schemeClr val="tx1">
                  <a:lumMod val="85000"/>
                  <a:lumOff val="15000"/>
                </a:schemeClr>
              </a:gs>
            </a:gsLst>
            <a:lin ang="1200000" scaled="0"/>
          </a:gradFill>
          <a:ln w="6350">
            <a:noFill/>
          </a:ln>
          <a:effectLst/>
        </p:spPr>
        <p:txBody>
          <a:bodyPr vert="vert270" wrap="none"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Light" panose="020F0302020204030204" pitchFamily="34" charset="0"/>
              <a:ea typeface="Calibri"/>
              <a:cs typeface="Arial"/>
            </a:endParaRPr>
          </a:p>
        </p:txBody>
      </p:sp>
      <p:sp>
        <p:nvSpPr>
          <p:cNvPr id="2" name="Title 1">
            <a:extLst>
              <a:ext uri="{FF2B5EF4-FFF2-40B4-BE49-F238E27FC236}">
                <a16:creationId xmlns:a16="http://schemas.microsoft.com/office/drawing/2014/main" id="{F46102A7-39A4-3EBE-1977-39A7A8FD942A}"/>
              </a:ext>
            </a:extLst>
          </p:cNvPr>
          <p:cNvSpPr>
            <a:spLocks noGrp="1"/>
          </p:cNvSpPr>
          <p:nvPr>
            <p:ph type="title"/>
          </p:nvPr>
        </p:nvSpPr>
        <p:spPr/>
        <p:txBody>
          <a:bodyPr/>
          <a:lstStyle/>
          <a:p>
            <a:r>
              <a:rPr lang="en-US" dirty="0"/>
              <a:t>AI Production Adoption, Strategy Consolidation, and Measurable Outcomes Focus Area </a:t>
            </a:r>
          </a:p>
        </p:txBody>
      </p:sp>
      <p:sp>
        <p:nvSpPr>
          <p:cNvPr id="4" name="Text Placeholder 3">
            <a:extLst>
              <a:ext uri="{FF2B5EF4-FFF2-40B4-BE49-F238E27FC236}">
                <a16:creationId xmlns:a16="http://schemas.microsoft.com/office/drawing/2014/main" id="{78A28361-C46F-EF5F-7A77-0A21F37A27E8}"/>
              </a:ext>
            </a:extLst>
          </p:cNvPr>
          <p:cNvSpPr>
            <a:spLocks noGrp="1"/>
          </p:cNvSpPr>
          <p:nvPr>
            <p:ph type="body" sz="quarter" idx="15"/>
          </p:nvPr>
        </p:nvSpPr>
        <p:spPr/>
        <p:txBody>
          <a:bodyPr/>
          <a:lstStyle/>
          <a:p>
            <a:endParaRPr lang="en-GE"/>
          </a:p>
        </p:txBody>
      </p:sp>
      <p:grpSp>
        <p:nvGrpSpPr>
          <p:cNvPr id="14" name="Group 13">
            <a:extLst>
              <a:ext uri="{FF2B5EF4-FFF2-40B4-BE49-F238E27FC236}">
                <a16:creationId xmlns:a16="http://schemas.microsoft.com/office/drawing/2014/main" id="{C5ED3AFF-5D6E-D7A2-0026-DC081324AF50}"/>
              </a:ext>
            </a:extLst>
          </p:cNvPr>
          <p:cNvGrpSpPr/>
          <p:nvPr/>
        </p:nvGrpSpPr>
        <p:grpSpPr>
          <a:xfrm>
            <a:off x="5867400" y="2707462"/>
            <a:ext cx="5864352" cy="3455509"/>
            <a:chOff x="56450" y="1889760"/>
            <a:chExt cx="5864352" cy="3455509"/>
          </a:xfrm>
        </p:grpSpPr>
        <p:sp>
          <p:nvSpPr>
            <p:cNvPr id="7" name="Rounded Rectangle 15">
              <a:extLst>
                <a:ext uri="{FF2B5EF4-FFF2-40B4-BE49-F238E27FC236}">
                  <a16:creationId xmlns:a16="http://schemas.microsoft.com/office/drawing/2014/main" id="{D4098FC1-6E14-121D-E73A-8D284392D5EC}"/>
                </a:ext>
              </a:extLst>
            </p:cNvPr>
            <p:cNvSpPr/>
            <p:nvPr/>
          </p:nvSpPr>
          <p:spPr bwMode="auto">
            <a:xfrm>
              <a:off x="56450" y="1889760"/>
              <a:ext cx="5864352" cy="3455509"/>
            </a:xfrm>
            <a:prstGeom prst="roundRect">
              <a:avLst>
                <a:gd name="adj" fmla="val 4334"/>
              </a:avLst>
            </a:prstGeom>
            <a:solidFill>
              <a:schemeClr val="accent2">
                <a:lumMod val="75000"/>
              </a:schemeClr>
            </a:solidFill>
            <a:ln>
              <a:noFill/>
            </a:ln>
            <a:effectLst>
              <a:outerShdw blurRad="50800" dist="38100" dir="2700000" algn="tl" rotWithShape="0">
                <a:prstClr val="black">
                  <a:alpha val="40000"/>
                </a:prstClr>
              </a:outerShdw>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1" name="TextBox 10">
              <a:extLst>
                <a:ext uri="{FF2B5EF4-FFF2-40B4-BE49-F238E27FC236}">
                  <a16:creationId xmlns:a16="http://schemas.microsoft.com/office/drawing/2014/main" id="{933F61CA-2D66-28CA-A44A-C028AFA64727}"/>
                </a:ext>
              </a:extLst>
            </p:cNvPr>
            <p:cNvSpPr txBox="1"/>
            <p:nvPr/>
          </p:nvSpPr>
          <p:spPr>
            <a:xfrm>
              <a:off x="56450" y="2558826"/>
              <a:ext cx="5864352" cy="2564805"/>
            </a:xfrm>
            <a:prstGeom prst="rect">
              <a:avLst/>
            </a:prstGeom>
            <a:noFill/>
          </p:spPr>
          <p:txBody>
            <a:bodyPr wrap="square" lIns="288000" rIns="28800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a:ea typeface="Calibri"/>
                  <a:cs typeface="Arial"/>
                </a:rPr>
                <a:t>Integrating AI agents throughout a developer’s entire workflow will be immensely challenging.</a:t>
              </a:r>
              <a:endParaRPr kumimoji="0" lang="en-US" sz="1200" b="0" i="1" u="none" strike="noStrike" kern="1200" cap="none" spc="0" normalizeH="0" baseline="0" noProof="0" dirty="0">
                <a:ln>
                  <a:noFill/>
                </a:ln>
                <a:solidFill>
                  <a:srgbClr val="FFFFFF"/>
                </a:solidFill>
                <a:effectLst/>
                <a:uLnTx/>
                <a:uFillTx/>
                <a:latin typeface="Calibri"/>
                <a:ea typeface="Calibri"/>
                <a:cs typeface="Arial"/>
              </a:endParaRP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Calibri"/>
                  <a:ea typeface="Calibri"/>
                  <a:cs typeface="Arial"/>
                </a:rPr>
                <a:t>Recommendations:</a:t>
              </a:r>
              <a:endParaRPr kumimoji="0" lang="en-US" sz="1200" b="0" i="0" u="none" strike="noStrike" kern="1200" cap="none" spc="0" normalizeH="0" baseline="0" noProof="0" dirty="0">
                <a:ln>
                  <a:noFill/>
                </a:ln>
                <a:solidFill>
                  <a:srgbClr val="FFFFFF"/>
                </a:solidFill>
                <a:effectLst/>
                <a:uLnTx/>
                <a:uFillTx/>
                <a:latin typeface="Calibri"/>
                <a:ea typeface="Calibri"/>
                <a:cs typeface="Arial"/>
              </a:endParaRPr>
            </a:p>
            <a:p>
              <a:pPr marL="141750" marR="0" lvl="0" indent="-141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FFFFFF"/>
                  </a:solidFill>
                  <a:effectLst/>
                  <a:uLnTx/>
                  <a:uFillTx/>
                  <a:latin typeface="Calibri"/>
                  <a:ea typeface="Calibri"/>
                  <a:cs typeface="Arial"/>
                </a:rPr>
                <a:t>Enhance developer experience by </a:t>
              </a:r>
              <a:r>
                <a:rPr kumimoji="0" lang="en-US" sz="1200" b="1" i="1" u="none" strike="noStrike" kern="1200" cap="none" spc="0" normalizeH="0" baseline="0" noProof="0" dirty="0">
                  <a:ln>
                    <a:noFill/>
                  </a:ln>
                  <a:solidFill>
                    <a:srgbClr val="FFFFFF"/>
                  </a:solidFill>
                  <a:effectLst/>
                  <a:uLnTx/>
                  <a:uFillTx/>
                  <a:latin typeface="Calibri"/>
                  <a:ea typeface="Calibri"/>
                  <a:cs typeface="Arial"/>
                </a:rPr>
                <a:t>IMPLEMENTING A PILOT </a:t>
              </a:r>
              <a:r>
                <a:rPr kumimoji="0" lang="en-US" sz="1200" b="0" i="1" u="none" strike="noStrike" kern="1200" cap="none" spc="0" normalizeH="0" baseline="0" noProof="0" dirty="0">
                  <a:ln>
                    <a:noFill/>
                  </a:ln>
                  <a:solidFill>
                    <a:srgbClr val="FFFFFF"/>
                  </a:solidFill>
                  <a:effectLst/>
                  <a:uLnTx/>
                  <a:uFillTx/>
                  <a:latin typeface="Calibri"/>
                  <a:ea typeface="Calibri"/>
                  <a:cs typeface="Arial"/>
                </a:rPr>
                <a:t>that focuses on one phase of the SDLC where developers will work with an AI agent.</a:t>
              </a:r>
            </a:p>
            <a:p>
              <a:pPr marL="141750" marR="0" lvl="0" indent="-141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FFFFFF"/>
                  </a:solidFill>
                  <a:effectLst/>
                  <a:uLnTx/>
                  <a:uFillTx/>
                  <a:latin typeface="Calibri"/>
                  <a:ea typeface="Calibri"/>
                  <a:cs typeface="Arial"/>
                </a:rPr>
                <a:t>Integrate AI agents </a:t>
              </a:r>
              <a:r>
                <a:rPr kumimoji="0" lang="en-US" sz="1200" b="1" i="1" u="none" strike="noStrike" kern="1200" cap="none" spc="0" normalizeH="0" baseline="0" noProof="0" dirty="0">
                  <a:ln>
                    <a:noFill/>
                  </a:ln>
                  <a:solidFill>
                    <a:srgbClr val="FFFFFF"/>
                  </a:solidFill>
                  <a:effectLst/>
                  <a:uLnTx/>
                  <a:uFillTx/>
                  <a:latin typeface="Calibri"/>
                  <a:ea typeface="Calibri"/>
                  <a:cs typeface="Arial"/>
                </a:rPr>
                <a:t>STRATEGICALLY</a:t>
              </a:r>
              <a:r>
                <a:rPr kumimoji="0" lang="en-US" sz="1200" b="0" i="1" u="none" strike="noStrike" kern="1200" cap="none" spc="0" normalizeH="0" baseline="0" noProof="0" dirty="0">
                  <a:ln>
                    <a:noFill/>
                  </a:ln>
                  <a:solidFill>
                    <a:srgbClr val="FFFFFF"/>
                  </a:solidFill>
                  <a:effectLst/>
                  <a:uLnTx/>
                  <a:uFillTx/>
                  <a:latin typeface="Calibri"/>
                  <a:ea typeface="Calibri"/>
                  <a:cs typeface="Arial"/>
                </a:rPr>
                <a:t> to enhance elements of developer experience. </a:t>
              </a:r>
              <a:r>
                <a:rPr kumimoji="0" lang="en-US" sz="1200" b="1" i="1" u="none" strike="noStrike" kern="1200" cap="none" spc="0" normalizeH="0" baseline="0" noProof="0" dirty="0">
                  <a:ln>
                    <a:noFill/>
                  </a:ln>
                  <a:solidFill>
                    <a:srgbClr val="FFFFFF"/>
                  </a:solidFill>
                  <a:effectLst/>
                  <a:uLnTx/>
                  <a:uFillTx/>
                  <a:latin typeface="Calibri"/>
                  <a:ea typeface="Calibri"/>
                  <a:cs typeface="Arial"/>
                </a:rPr>
                <a:t>PRIORITIZE ADOPTION OF TOOLS </a:t>
              </a:r>
              <a:r>
                <a:rPr kumimoji="0" lang="en-US" sz="1200" b="0" i="1" u="none" strike="noStrike" kern="1200" cap="none" spc="0" normalizeH="0" baseline="0" noProof="0" dirty="0">
                  <a:ln>
                    <a:noFill/>
                  </a:ln>
                  <a:solidFill>
                    <a:srgbClr val="FFFFFF"/>
                  </a:solidFill>
                  <a:effectLst/>
                  <a:uLnTx/>
                  <a:uFillTx/>
                  <a:latin typeface="Calibri"/>
                  <a:ea typeface="Calibri"/>
                  <a:cs typeface="Arial"/>
                </a:rPr>
                <a:t>that address your developer’s top friction points.</a:t>
              </a:r>
            </a:p>
            <a:p>
              <a:pPr marL="141750" marR="0" lvl="0" indent="-141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1" i="1" u="none" strike="noStrike" kern="1200" cap="none" spc="0" normalizeH="0" baseline="0" noProof="0" dirty="0">
                  <a:ln>
                    <a:noFill/>
                  </a:ln>
                  <a:solidFill>
                    <a:srgbClr val="FFFFFF"/>
                  </a:solidFill>
                  <a:effectLst/>
                  <a:uLnTx/>
                  <a:uFillTx/>
                  <a:latin typeface="Calibri"/>
                  <a:ea typeface="Calibri"/>
                  <a:cs typeface="Arial"/>
                </a:rPr>
                <a:t>MEASURE THE IMPACT OF AI AGENTS </a:t>
              </a:r>
              <a:r>
                <a:rPr kumimoji="0" lang="en-US" sz="1200" b="0" i="1" u="none" strike="noStrike" kern="1200" cap="none" spc="0" normalizeH="0" baseline="0" noProof="0" dirty="0">
                  <a:ln>
                    <a:noFill/>
                  </a:ln>
                  <a:solidFill>
                    <a:srgbClr val="FFFFFF"/>
                  </a:solidFill>
                  <a:effectLst/>
                  <a:uLnTx/>
                  <a:uFillTx/>
                  <a:latin typeface="Calibri"/>
                  <a:ea typeface="Calibri"/>
                  <a:cs typeface="Arial"/>
                </a:rPr>
                <a:t>on developer productivity and satisfaction by defining relevant key performance indicators (KPIs).</a:t>
              </a:r>
            </a:p>
            <a:p>
              <a:pPr marL="141750" marR="0" lvl="0" indent="-141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FFFFFF"/>
                  </a:solidFill>
                  <a:effectLst/>
                  <a:uLnTx/>
                  <a:uFillTx/>
                  <a:latin typeface="Calibri"/>
                  <a:ea typeface="Calibri"/>
                  <a:cs typeface="Arial"/>
                </a:rPr>
                <a:t>Conduct regular reviews to measure the business impact of AI agents, and adjust your approach for using AI agents based on developer feedback and performance data.</a:t>
              </a:r>
            </a:p>
          </p:txBody>
        </p:sp>
        <p:sp>
          <p:nvSpPr>
            <p:cNvPr id="13" name="TextBox 12">
              <a:extLst>
                <a:ext uri="{FF2B5EF4-FFF2-40B4-BE49-F238E27FC236}">
                  <a16:creationId xmlns:a16="http://schemas.microsoft.com/office/drawing/2014/main" id="{6E77E71B-C79E-9996-9C5C-D77913ECEA72}"/>
                </a:ext>
              </a:extLst>
            </p:cNvPr>
            <p:cNvSpPr txBox="1"/>
            <p:nvPr/>
          </p:nvSpPr>
          <p:spPr>
            <a:xfrm>
              <a:off x="1439782" y="2218786"/>
              <a:ext cx="422579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Roboto-Regular"/>
                  <a:ea typeface="Calibri"/>
                  <a:cs typeface="Arial"/>
                </a:rPr>
                <a:t>How AI Agents Will Disrupt Software Engineering, Sept 24, 2024</a:t>
              </a:r>
              <a:endParaRPr kumimoji="0" lang="en-US" sz="1100" b="0" i="0" u="none" strike="noStrike" kern="1200" cap="none" spc="0" normalizeH="0" baseline="0" noProof="0">
                <a:ln>
                  <a:noFill/>
                </a:ln>
                <a:solidFill>
                  <a:srgbClr val="FFFFFF"/>
                </a:solidFill>
                <a:effectLst/>
                <a:uLnTx/>
                <a:uFillTx/>
                <a:latin typeface="Calibri"/>
                <a:ea typeface="Calibri"/>
                <a:cs typeface="Arial"/>
              </a:endParaRPr>
            </a:p>
          </p:txBody>
        </p:sp>
        <p:pic>
          <p:nvPicPr>
            <p:cNvPr id="3074" name="Picture 2" descr="gartner-logo-white - FCI Cyber | Zero Trust Cybersecurity">
              <a:extLst>
                <a:ext uri="{FF2B5EF4-FFF2-40B4-BE49-F238E27FC236}">
                  <a16:creationId xmlns:a16="http://schemas.microsoft.com/office/drawing/2014/main" id="{42C3C467-5282-53E9-F362-54EAFFADA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70" y="2200544"/>
              <a:ext cx="999047" cy="228814"/>
            </a:xfrm>
            <a:prstGeom prst="rect">
              <a:avLst/>
            </a:prstGeom>
            <a:noFill/>
            <a:extLst>
              <a:ext uri="{909E8E84-426E-40DD-AFC4-6F175D3DCCD1}">
                <a14:hiddenFill xmlns:a14="http://schemas.microsoft.com/office/drawing/2010/main">
                  <a:solidFill>
                    <a:srgbClr val="FFFFFF"/>
                  </a:solidFill>
                </a14:hiddenFill>
              </a:ext>
            </a:extLst>
          </p:spPr>
        </p:pic>
      </p:grpSp>
      <p:pic>
        <p:nvPicPr>
          <p:cNvPr id="3080" name="Picture 8" descr="Forrester Logo Black and White – Brands Logos">
            <a:extLst>
              <a:ext uri="{FF2B5EF4-FFF2-40B4-BE49-F238E27FC236}">
                <a16:creationId xmlns:a16="http://schemas.microsoft.com/office/drawing/2014/main" id="{BC79BC58-B959-D29E-9934-B2E3EDC9CD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1" t="31410" r="641" b="33333"/>
          <a:stretch/>
        </p:blipFill>
        <p:spPr bwMode="auto">
          <a:xfrm>
            <a:off x="457200" y="1593263"/>
            <a:ext cx="1699752" cy="59927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B4FC27A-3BD6-C305-0C10-857258EFAD39}"/>
              </a:ext>
            </a:extLst>
          </p:cNvPr>
          <p:cNvSpPr txBox="1"/>
          <p:nvPr/>
        </p:nvSpPr>
        <p:spPr>
          <a:xfrm>
            <a:off x="2749619" y="1723621"/>
            <a:ext cx="7268811" cy="338554"/>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Implementation challenges will stall </a:t>
            </a:r>
            <a:r>
              <a:rPr kumimoji="0" lang="en-US" sz="1600" b="1" i="0" u="none" strike="noStrike" kern="1200" cap="none" spc="0" normalizeH="0" baseline="0" noProof="0">
                <a:ln>
                  <a:noFill/>
                </a:ln>
                <a:solidFill>
                  <a:srgbClr val="418DFF"/>
                </a:solidFill>
                <a:effectLst/>
                <a:uLnTx/>
                <a:uFillTx/>
                <a:latin typeface="Calibri"/>
                <a:ea typeface="Calibri"/>
                <a:cs typeface="Arial"/>
              </a:rPr>
              <a:t>more than 50% </a:t>
            </a:r>
            <a:r>
              <a:rPr kumimoji="0" lang="en-US" sz="1600" b="1" i="0" u="none" strike="noStrike" kern="1200" cap="none" spc="0" normalizeH="0" baseline="0" noProof="0">
                <a:ln>
                  <a:noFill/>
                </a:ln>
                <a:solidFill>
                  <a:srgbClr val="FFFFFF"/>
                </a:solidFill>
                <a:effectLst/>
                <a:uLnTx/>
                <a:uFillTx/>
                <a:latin typeface="Calibri"/>
                <a:ea typeface="Calibri"/>
                <a:cs typeface="Arial"/>
              </a:rPr>
              <a:t>of agentic and AI agent efforts.</a:t>
            </a:r>
          </a:p>
        </p:txBody>
      </p:sp>
      <p:sp>
        <p:nvSpPr>
          <p:cNvPr id="22" name="TextBox 21">
            <a:extLst>
              <a:ext uri="{FF2B5EF4-FFF2-40B4-BE49-F238E27FC236}">
                <a16:creationId xmlns:a16="http://schemas.microsoft.com/office/drawing/2014/main" id="{53356072-36B0-FE9A-7091-3C610DD6A75C}"/>
              </a:ext>
            </a:extLst>
          </p:cNvPr>
          <p:cNvSpPr txBox="1"/>
          <p:nvPr/>
        </p:nvSpPr>
        <p:spPr>
          <a:xfrm>
            <a:off x="10611097" y="1782286"/>
            <a:ext cx="441804" cy="221223"/>
          </a:xfrm>
          <a:prstGeom prst="rect">
            <a:avLst/>
          </a:prstGeom>
          <a:noFill/>
        </p:spPr>
        <p:txBody>
          <a:bodyPr wrap="none"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1" u="none" strike="noStrike" kern="1200" cap="none" spc="0" normalizeH="0" baseline="0" noProof="0">
                <a:ln>
                  <a:noFill/>
                </a:ln>
                <a:solidFill>
                  <a:srgbClr val="418DFF"/>
                </a:solidFill>
                <a:effectLst/>
                <a:uLnTx/>
                <a:uFillTx/>
                <a:latin typeface="Calibri"/>
                <a:ea typeface="Human Sans" charset="0"/>
                <a:cs typeface="Human Sans" charset="0"/>
                <a:hlinkClick r:id="rId5">
                  <a:extLst>
                    <a:ext uri="{A12FA001-AC4F-418D-AE19-62706E023703}">
                      <ahyp:hlinkClr xmlns:ahyp="http://schemas.microsoft.com/office/drawing/2018/hyperlinkcolor" val="tx"/>
                    </a:ext>
                  </a:extLst>
                </a:hlinkClick>
              </a:rPr>
              <a:t>Source</a:t>
            </a:r>
            <a:endParaRPr kumimoji="0" lang="en-US" sz="1200" b="0" i="1" u="none" strike="noStrike" kern="1200" cap="none" spc="0" normalizeH="0" baseline="0" noProof="0">
              <a:ln>
                <a:noFill/>
              </a:ln>
              <a:solidFill>
                <a:srgbClr val="418DFF"/>
              </a:solidFill>
              <a:effectLst/>
              <a:uLnTx/>
              <a:uFillTx/>
              <a:latin typeface="Calibri"/>
              <a:ea typeface="Human Sans" charset="0"/>
              <a:cs typeface="Human Sans" charset="0"/>
            </a:endParaRPr>
          </a:p>
        </p:txBody>
      </p:sp>
      <p:grpSp>
        <p:nvGrpSpPr>
          <p:cNvPr id="30" name="Group 29">
            <a:extLst>
              <a:ext uri="{FF2B5EF4-FFF2-40B4-BE49-F238E27FC236}">
                <a16:creationId xmlns:a16="http://schemas.microsoft.com/office/drawing/2014/main" id="{08F11022-AB4C-1A94-4016-6F66FB54C3E5}"/>
              </a:ext>
            </a:extLst>
          </p:cNvPr>
          <p:cNvGrpSpPr/>
          <p:nvPr/>
        </p:nvGrpSpPr>
        <p:grpSpPr>
          <a:xfrm>
            <a:off x="477456" y="2895026"/>
            <a:ext cx="4916346" cy="3094800"/>
            <a:chOff x="477456" y="2842223"/>
            <a:chExt cx="4916346" cy="3094800"/>
          </a:xfrm>
        </p:grpSpPr>
        <p:pic>
          <p:nvPicPr>
            <p:cNvPr id="25" name="Picture 14" descr="idc-logo-White - Computer Solutions &amp; Software International LLC">
              <a:extLst>
                <a:ext uri="{FF2B5EF4-FFF2-40B4-BE49-F238E27FC236}">
                  <a16:creationId xmlns:a16="http://schemas.microsoft.com/office/drawing/2014/main" id="{E349CC65-A3DF-8BD8-BACB-74080334DC0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44130" y="2842223"/>
              <a:ext cx="960387" cy="2563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C2C55EB-1A9C-1A26-C285-5ED429C17E12}"/>
                </a:ext>
              </a:extLst>
            </p:cNvPr>
            <p:cNvSpPr txBox="1"/>
            <p:nvPr/>
          </p:nvSpPr>
          <p:spPr>
            <a:xfrm>
              <a:off x="477456" y="3251041"/>
              <a:ext cx="3701005" cy="338554"/>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a:ea typeface="Calibri"/>
                  <a:cs typeface="Arial"/>
                </a:rPr>
                <a:t>IDC Chief Research Officer: </a:t>
              </a:r>
            </a:p>
          </p:txBody>
        </p:sp>
        <p:sp>
          <p:nvSpPr>
            <p:cNvPr id="29" name="TextBox 28">
              <a:extLst>
                <a:ext uri="{FF2B5EF4-FFF2-40B4-BE49-F238E27FC236}">
                  <a16:creationId xmlns:a16="http://schemas.microsoft.com/office/drawing/2014/main" id="{24057281-C40A-2BDE-C14C-90DF2B6CE2E6}"/>
                </a:ext>
              </a:extLst>
            </p:cNvPr>
            <p:cNvSpPr txBox="1"/>
            <p:nvPr/>
          </p:nvSpPr>
          <p:spPr>
            <a:xfrm>
              <a:off x="489030" y="3597921"/>
              <a:ext cx="4904772" cy="233910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In 2024 organizations have conducted an average of </a:t>
              </a:r>
              <a:r>
                <a:rPr kumimoji="0" lang="en-US" sz="1400" b="1" i="0" u="none" strike="noStrike" kern="1200" cap="none" spc="0" normalizeH="0" baseline="0" noProof="0">
                  <a:ln>
                    <a:noFill/>
                  </a:ln>
                  <a:solidFill>
                    <a:srgbClr val="418DFF"/>
                  </a:solidFill>
                  <a:effectLst/>
                  <a:uLnTx/>
                  <a:uFillTx/>
                  <a:latin typeface="Calibri"/>
                  <a:ea typeface="Calibri"/>
                  <a:cs typeface="Arial"/>
                </a:rPr>
                <a:t>37 proofs of concept</a:t>
              </a:r>
              <a:r>
                <a:rPr kumimoji="0" lang="en-US" sz="1400" b="0" i="0" u="none" strike="noStrike" kern="1200" cap="none" spc="0" normalizeH="0" baseline="0" noProof="0">
                  <a:ln>
                    <a:noFill/>
                  </a:ln>
                  <a:solidFill>
                    <a:srgbClr val="FFFFFF"/>
                  </a:solidFill>
                  <a:effectLst/>
                  <a:uLnTx/>
                  <a:uFillTx/>
                  <a:latin typeface="Calibri"/>
                  <a:ea typeface="Calibri"/>
                  <a:cs typeface="Arial"/>
                </a:rPr>
                <a:t>, but </a:t>
              </a:r>
              <a:r>
                <a:rPr kumimoji="0" lang="en-US" sz="1400" b="1" i="0" u="none" strike="noStrike" kern="1200" cap="none" spc="0" normalizeH="0" baseline="0" noProof="0">
                  <a:ln>
                    <a:noFill/>
                  </a:ln>
                  <a:solidFill>
                    <a:srgbClr val="418DFF"/>
                  </a:solidFill>
                  <a:effectLst/>
                  <a:uLnTx/>
                  <a:uFillTx/>
                  <a:latin typeface="Calibri"/>
                  <a:ea typeface="Calibri"/>
                  <a:cs typeface="Arial"/>
                </a:rPr>
                <a:t>only about 5 </a:t>
              </a:r>
              <a:r>
                <a:rPr kumimoji="0" lang="en-US" sz="1400" b="0" i="0" u="none" strike="noStrike" kern="1200" cap="none" spc="0" normalizeH="0" baseline="0" noProof="0">
                  <a:ln>
                    <a:noFill/>
                  </a:ln>
                  <a:solidFill>
                    <a:srgbClr val="FFFFFF"/>
                  </a:solidFill>
                  <a:effectLst/>
                  <a:uLnTx/>
                  <a:uFillTx/>
                  <a:latin typeface="Calibri"/>
                  <a:ea typeface="Calibri"/>
                  <a:cs typeface="Arial"/>
                </a:rPr>
                <a:t>have moved into production. It’s been a year of intense experimentation.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What will it take to move from experimentation to adoption? The key areas are: </a:t>
              </a:r>
            </a:p>
            <a:p>
              <a:pPr marL="213750" marR="0" lvl="0" indent="-213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Enterprise AI strategy</a:t>
              </a:r>
            </a:p>
            <a:p>
              <a:pPr marL="213750" marR="0" lvl="0" indent="-213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Unified governance model </a:t>
              </a:r>
            </a:p>
            <a:p>
              <a:pPr marL="213750" marR="0" lvl="0" indent="-213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Calibri"/>
                  <a:ea typeface="Calibri"/>
                  <a:cs typeface="Arial"/>
                </a:rPr>
                <a:t>Managing the technology costs associated with GenAI“</a:t>
              </a:r>
            </a:p>
          </p:txBody>
        </p:sp>
      </p:grpSp>
    </p:spTree>
    <p:extLst>
      <p:ext uri="{BB962C8B-B14F-4D97-AF65-F5344CB8AC3E}">
        <p14:creationId xmlns:p14="http://schemas.microsoft.com/office/powerpoint/2010/main" val="135128164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E7629-CDBA-E51D-9784-8E6157E7D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FD807-B85F-A4D9-00C5-DFB7CD32DAC6}"/>
              </a:ext>
            </a:extLst>
          </p:cNvPr>
          <p:cNvSpPr>
            <a:spLocks noGrp="1"/>
          </p:cNvSpPr>
          <p:nvPr>
            <p:ph type="title"/>
          </p:nvPr>
        </p:nvSpPr>
        <p:spPr>
          <a:xfrm>
            <a:off x="457200" y="723900"/>
            <a:ext cx="6335485" cy="457200"/>
          </a:xfrm>
        </p:spPr>
        <p:txBody>
          <a:bodyPr/>
          <a:lstStyle/>
          <a:p>
            <a:r>
              <a:rPr lang="en-US" noProof="0" dirty="0"/>
              <a:t>AI Technologies and Trends – September 2025</a:t>
            </a:r>
          </a:p>
        </p:txBody>
      </p:sp>
      <p:sp>
        <p:nvSpPr>
          <p:cNvPr id="3" name="Text Placeholder 2">
            <a:extLst>
              <a:ext uri="{FF2B5EF4-FFF2-40B4-BE49-F238E27FC236}">
                <a16:creationId xmlns:a16="http://schemas.microsoft.com/office/drawing/2014/main" id="{9BCEE20B-A494-8E25-D776-3F8E68135B77}"/>
              </a:ext>
            </a:extLst>
          </p:cNvPr>
          <p:cNvSpPr>
            <a:spLocks noGrp="1"/>
          </p:cNvSpPr>
          <p:nvPr>
            <p:ph type="body" sz="quarter" idx="15"/>
          </p:nvPr>
        </p:nvSpPr>
        <p:spPr>
          <a:xfrm>
            <a:off x="457200" y="382447"/>
            <a:ext cx="3611880" cy="225706"/>
          </a:xfrm>
        </p:spPr>
        <p:txBody>
          <a:bodyPr/>
          <a:lstStyle/>
          <a:p>
            <a:r>
              <a:rPr lang="en-US" noProof="0"/>
              <a:t>AI ENGINEERING Future Outlook</a:t>
            </a:r>
          </a:p>
        </p:txBody>
      </p:sp>
      <p:sp>
        <p:nvSpPr>
          <p:cNvPr id="4" name="Rectangle 3">
            <a:extLst>
              <a:ext uri="{FF2B5EF4-FFF2-40B4-BE49-F238E27FC236}">
                <a16:creationId xmlns:a16="http://schemas.microsoft.com/office/drawing/2014/main" id="{693473DC-9D7D-63A7-7863-2F3C72CE4F65}"/>
              </a:ext>
            </a:extLst>
          </p:cNvPr>
          <p:cNvSpPr/>
          <p:nvPr/>
        </p:nvSpPr>
        <p:spPr bwMode="auto">
          <a:xfrm>
            <a:off x="8141343" y="1229817"/>
            <a:ext cx="3622081" cy="2474852"/>
          </a:xfrm>
          <a:prstGeom prst="rect">
            <a:avLst/>
          </a:prstGeom>
          <a:noFill/>
          <a:ln w="15875">
            <a:solidFill>
              <a:schemeClr val="tx1">
                <a:lumMod val="85000"/>
                <a:lumOff val="15000"/>
              </a:schemeClr>
            </a:solidFill>
          </a:ln>
        </p:spPr>
        <p:txBody>
          <a:bodyPr wrap="square" lIns="216000" tIns="648000" rIns="216000" bIns="108000" anchor="t">
            <a:noAutofit/>
          </a:bodyPr>
          <a:lstStyle/>
          <a:p>
            <a:pPr marL="171450" lvl="0" indent="-171450" defTabSz="1219170">
              <a:spcAft>
                <a:spcPts val="600"/>
              </a:spcAft>
              <a:buFont typeface="Arial" panose="020B0604020202020204" pitchFamily="34" charset="0"/>
              <a:buChar char="•"/>
              <a:defRPr/>
            </a:pPr>
            <a:r>
              <a:rPr lang="en-US" sz="900">
                <a:solidFill>
                  <a:srgbClr val="FFFFFF"/>
                </a:solidFill>
                <a:ea typeface="Calibri"/>
                <a:cs typeface="Arial"/>
              </a:rPr>
              <a:t>Support of AI Agents in popular in Enterprise IDEs, not only </a:t>
            </a:r>
            <a:r>
              <a:rPr lang="en-US" sz="900" err="1">
                <a:solidFill>
                  <a:srgbClr val="FFFFFF"/>
                </a:solidFill>
                <a:ea typeface="Calibri"/>
                <a:cs typeface="Arial"/>
              </a:rPr>
              <a:t>VSCode</a:t>
            </a:r>
            <a:r>
              <a:rPr lang="en-US" sz="900">
                <a:solidFill>
                  <a:srgbClr val="FFFFFF"/>
                </a:solidFill>
                <a:ea typeface="Calibri"/>
                <a:cs typeface="Arial"/>
              </a:rPr>
              <a:t> like ones (e.g. Windsurf </a:t>
            </a:r>
            <a:r>
              <a:rPr lang="en-US" sz="900">
                <a:solidFill>
                  <a:schemeClr val="accent2"/>
                </a:solidFill>
                <a:ea typeface="Calibri"/>
                <a:cs typeface="Arial"/>
              </a:rPr>
              <a:t>plugin for IntelliJ</a:t>
            </a:r>
            <a:r>
              <a:rPr lang="en-US" sz="900">
                <a:solidFill>
                  <a:srgbClr val="FFFFFF"/>
                </a:solidFill>
                <a:ea typeface="Calibri"/>
                <a:cs typeface="Arial"/>
              </a:rPr>
              <a:t>)</a:t>
            </a:r>
          </a:p>
          <a:p>
            <a:pPr marL="171450" lvl="0" indent="-171450" defTabSz="1219170">
              <a:spcAft>
                <a:spcPts val="600"/>
              </a:spcAft>
              <a:buFont typeface="Arial" panose="020B0604020202020204" pitchFamily="34" charset="0"/>
              <a:buChar char="•"/>
              <a:defRPr/>
            </a:pPr>
            <a:r>
              <a:rPr lang="en-US" sz="900">
                <a:solidFill>
                  <a:srgbClr val="FFFFFF"/>
                </a:solidFill>
                <a:ea typeface="Calibri"/>
                <a:cs typeface="Arial"/>
              </a:rPr>
              <a:t>Launch and advancements of </a:t>
            </a:r>
            <a:r>
              <a:rPr lang="en-US" sz="900">
                <a:solidFill>
                  <a:schemeClr val="accent2"/>
                </a:solidFill>
                <a:ea typeface="Calibri"/>
                <a:cs typeface="Arial"/>
              </a:rPr>
              <a:t>Background and Multi-device Agents</a:t>
            </a:r>
            <a:r>
              <a:rPr lang="en-US" sz="900">
                <a:solidFill>
                  <a:srgbClr val="61E2BB"/>
                </a:solidFill>
                <a:ea typeface="Calibri"/>
                <a:cs typeface="Arial"/>
              </a:rPr>
              <a:t> </a:t>
            </a:r>
            <a:r>
              <a:rPr lang="en-US" sz="900">
                <a:solidFill>
                  <a:srgbClr val="FFFFFF"/>
                </a:solidFill>
                <a:ea typeface="Calibri"/>
                <a:cs typeface="Arial"/>
              </a:rPr>
              <a:t>(Cursor) that allow to expand AI impact beyond coding use case.</a:t>
            </a:r>
          </a:p>
          <a:p>
            <a:pPr marL="171450" lvl="0" indent="-171450" defTabSz="1219170">
              <a:spcAft>
                <a:spcPts val="600"/>
              </a:spcAft>
              <a:buFont typeface="Arial" panose="020B0604020202020204" pitchFamily="34" charset="0"/>
              <a:buChar char="•"/>
              <a:defRPr/>
            </a:pPr>
            <a:r>
              <a:rPr lang="en-US" sz="900">
                <a:solidFill>
                  <a:srgbClr val="FFFFFF"/>
                </a:solidFill>
                <a:ea typeface="Calibri"/>
                <a:cs typeface="Arial"/>
              </a:rPr>
              <a:t>Transition </a:t>
            </a:r>
            <a:r>
              <a:rPr lang="en-US" sz="900">
                <a:solidFill>
                  <a:schemeClr val="accent2"/>
                </a:solidFill>
                <a:ea typeface="Calibri"/>
                <a:cs typeface="Arial"/>
              </a:rPr>
              <a:t>from dev centric IDE to </a:t>
            </a:r>
            <a:r>
              <a:rPr lang="en-US" sz="900">
                <a:solidFill>
                  <a:srgbClr val="FFFFFF"/>
                </a:solidFill>
                <a:ea typeface="Calibri"/>
                <a:cs typeface="Arial"/>
              </a:rPr>
              <a:t>a more </a:t>
            </a:r>
            <a:r>
              <a:rPr lang="en-US" sz="900">
                <a:solidFill>
                  <a:schemeClr val="accent2"/>
                </a:solidFill>
                <a:ea typeface="Calibri"/>
                <a:cs typeface="Arial"/>
              </a:rPr>
              <a:t>agent-like platform </a:t>
            </a:r>
            <a:r>
              <a:rPr lang="en-US" sz="900">
                <a:solidFill>
                  <a:srgbClr val="FFFFFF"/>
                </a:solidFill>
                <a:ea typeface="Calibri"/>
                <a:cs typeface="Arial"/>
              </a:rPr>
              <a:t>with features for workflow automation and multi-step collaboration (Windsurf)</a:t>
            </a:r>
            <a:endParaRPr lang="en-US" sz="900">
              <a:solidFill>
                <a:srgbClr val="FF0000"/>
              </a:solidFill>
              <a:ea typeface="Calibri"/>
              <a:cs typeface="Calibri"/>
            </a:endParaRPr>
          </a:p>
        </p:txBody>
      </p:sp>
      <p:sp>
        <p:nvSpPr>
          <p:cNvPr id="5" name="Rectangle 4">
            <a:extLst>
              <a:ext uri="{FF2B5EF4-FFF2-40B4-BE49-F238E27FC236}">
                <a16:creationId xmlns:a16="http://schemas.microsoft.com/office/drawing/2014/main" id="{0D82B92C-755F-6C05-DED2-98E3DDD63D68}"/>
              </a:ext>
            </a:extLst>
          </p:cNvPr>
          <p:cNvSpPr/>
          <p:nvPr/>
        </p:nvSpPr>
        <p:spPr bwMode="auto">
          <a:xfrm>
            <a:off x="4146770" y="1311848"/>
            <a:ext cx="3693945" cy="2392821"/>
          </a:xfrm>
          <a:prstGeom prst="rect">
            <a:avLst/>
          </a:prstGeom>
          <a:noFill/>
          <a:ln w="15875">
            <a:solidFill>
              <a:schemeClr val="tx1">
                <a:lumMod val="85000"/>
                <a:lumOff val="15000"/>
              </a:schemeClr>
            </a:solidFill>
          </a:ln>
        </p:spPr>
        <p:txBody>
          <a:bodyPr wrap="square" lIns="216000" tIns="648000" rIns="216000" bIns="108000" anchor="t">
            <a:noAutofit/>
          </a:bodyPr>
          <a:lstStyle/>
          <a:p>
            <a:pPr marL="171450" lvl="0" indent="-171450">
              <a:spcBef>
                <a:spcPts val="600"/>
              </a:spcBef>
              <a:buFont typeface="Arial" panose="020B0604020202020204" pitchFamily="34" charset="0"/>
              <a:buChar char="•"/>
              <a:defRPr/>
            </a:pPr>
            <a:r>
              <a:rPr lang="en-US" sz="900" dirty="0">
                <a:solidFill>
                  <a:srgbClr val="FFFFFF"/>
                </a:solidFill>
                <a:cs typeface="Arial"/>
              </a:rPr>
              <a:t>Ambient assistance is evolving from simple autocomplete to a more </a:t>
            </a:r>
            <a:r>
              <a:rPr lang="en-US" sz="900" dirty="0">
                <a:solidFill>
                  <a:schemeClr val="accent2">
                    <a:lumMod val="75000"/>
                  </a:schemeClr>
                </a:solidFill>
                <a:cs typeface="Arial"/>
              </a:rPr>
              <a:t>powerful interaction mode</a:t>
            </a:r>
            <a:r>
              <a:rPr lang="en-US" sz="900" dirty="0">
                <a:solidFill>
                  <a:srgbClr val="FFFFFF"/>
                </a:solidFill>
                <a:cs typeface="Arial"/>
              </a:rPr>
              <a:t>, where AI suggests edits without being explicitly prompted.</a:t>
            </a:r>
          </a:p>
          <a:p>
            <a:pPr marL="171450" lvl="0" indent="-171450">
              <a:spcBef>
                <a:spcPts val="600"/>
              </a:spcBef>
              <a:buFont typeface="Arial" panose="020B0604020202020204" pitchFamily="34" charset="0"/>
              <a:buChar char="•"/>
              <a:defRPr/>
            </a:pPr>
            <a:r>
              <a:rPr lang="en-US" sz="900" dirty="0">
                <a:solidFill>
                  <a:srgbClr val="FFFFFF"/>
                </a:solidFill>
                <a:cs typeface="Arial"/>
              </a:rPr>
              <a:t>GitHub Copilot has released </a:t>
            </a:r>
            <a:r>
              <a:rPr lang="en-US" sz="900" dirty="0">
                <a:solidFill>
                  <a:schemeClr val="accent2">
                    <a:lumMod val="75000"/>
                  </a:schemeClr>
                </a:solidFill>
                <a:cs typeface="Arial"/>
              </a:rPr>
              <a:t>Next Edit Suggestions </a:t>
            </a:r>
            <a:r>
              <a:rPr lang="en-US" sz="900" dirty="0">
                <a:solidFill>
                  <a:srgbClr val="FFFFFF"/>
                </a:solidFill>
                <a:cs typeface="Arial"/>
              </a:rPr>
              <a:t>in public preview for JetBrains IDEs.</a:t>
            </a:r>
          </a:p>
          <a:p>
            <a:pPr marL="171450" lvl="0" indent="-171450">
              <a:spcBef>
                <a:spcPts val="600"/>
              </a:spcBef>
              <a:buFont typeface="Arial" panose="020B0604020202020204" pitchFamily="34" charset="0"/>
              <a:buChar char="•"/>
              <a:defRPr/>
            </a:pPr>
            <a:r>
              <a:rPr lang="en-US" sz="900" dirty="0">
                <a:solidFill>
                  <a:srgbClr val="FFFFFF"/>
                </a:solidFill>
                <a:cs typeface="Arial"/>
              </a:rPr>
              <a:t>Cursor's Tab completion now suggests 21% fewer edits, with a </a:t>
            </a:r>
            <a:r>
              <a:rPr lang="en-US" sz="900" dirty="0">
                <a:solidFill>
                  <a:schemeClr val="accent2">
                    <a:lumMod val="75000"/>
                  </a:schemeClr>
                </a:solidFill>
                <a:cs typeface="Arial"/>
              </a:rPr>
              <a:t>28% higher acceptance rate</a:t>
            </a:r>
            <a:r>
              <a:rPr lang="en-US" sz="900" dirty="0">
                <a:solidFill>
                  <a:srgbClr val="FFFFFF"/>
                </a:solidFill>
                <a:cs typeface="Arial"/>
              </a:rPr>
              <a:t>.</a:t>
            </a:r>
          </a:p>
        </p:txBody>
      </p:sp>
      <p:sp>
        <p:nvSpPr>
          <p:cNvPr id="18" name="Rectangle 17">
            <a:extLst>
              <a:ext uri="{FF2B5EF4-FFF2-40B4-BE49-F238E27FC236}">
                <a16:creationId xmlns:a16="http://schemas.microsoft.com/office/drawing/2014/main" id="{9913BD7B-235D-9C55-F8E6-DEBBD3A068B0}"/>
              </a:ext>
            </a:extLst>
          </p:cNvPr>
          <p:cNvSpPr/>
          <p:nvPr/>
        </p:nvSpPr>
        <p:spPr bwMode="auto">
          <a:xfrm>
            <a:off x="436199" y="1283828"/>
            <a:ext cx="3443425" cy="2420841"/>
          </a:xfrm>
          <a:prstGeom prst="rect">
            <a:avLst/>
          </a:prstGeom>
          <a:noFill/>
          <a:ln w="15875">
            <a:solidFill>
              <a:schemeClr val="tx1">
                <a:lumMod val="85000"/>
                <a:lumOff val="15000"/>
              </a:schemeClr>
            </a:solidFill>
          </a:ln>
        </p:spPr>
        <p:txBody>
          <a:bodyPr wrap="square" lIns="216000" tIns="648000" rIns="216000" bIns="108000" anchor="t">
            <a:noAutofit/>
          </a:bodyPr>
          <a:lstStyle/>
          <a:p>
            <a:pPr marL="171450" indent="-171450" defTabSz="1219170">
              <a:spcAft>
                <a:spcPts val="600"/>
              </a:spcAft>
              <a:buFont typeface="Arial" panose="020B0604020202020204" pitchFamily="34" charset="0"/>
              <a:buChar char="•"/>
              <a:defRPr/>
            </a:pPr>
            <a:r>
              <a:rPr lang="en-US" sz="1100">
                <a:solidFill>
                  <a:srgbClr val="FFFFFF"/>
                </a:solidFill>
                <a:ea typeface="Calibri"/>
                <a:cs typeface="Arial"/>
              </a:rPr>
              <a:t>New research from Thinking Machines lab claims to achieve </a:t>
            </a:r>
            <a:r>
              <a:rPr lang="en-US" sz="1100">
                <a:solidFill>
                  <a:schemeClr val="accent2">
                    <a:lumMod val="75000"/>
                  </a:schemeClr>
                </a:solidFill>
                <a:ea typeface="Calibri"/>
                <a:cs typeface="Arial"/>
              </a:rPr>
              <a:t>deterministic LLM outputs</a:t>
            </a:r>
            <a:r>
              <a:rPr lang="en-US" sz="1100">
                <a:solidFill>
                  <a:srgbClr val="FFFFFF"/>
                </a:solidFill>
                <a:ea typeface="Calibri"/>
                <a:cs typeface="Arial"/>
              </a:rPr>
              <a:t>.</a:t>
            </a:r>
          </a:p>
          <a:p>
            <a:pPr marL="171450" indent="-171450" defTabSz="1219170">
              <a:spcAft>
                <a:spcPts val="600"/>
              </a:spcAft>
              <a:buFont typeface="Arial" panose="020B0604020202020204" pitchFamily="34" charset="0"/>
              <a:buChar char="•"/>
              <a:defRPr/>
            </a:pPr>
            <a:r>
              <a:rPr lang="en-US" sz="1100">
                <a:solidFill>
                  <a:srgbClr val="FFFFFF"/>
                </a:solidFill>
                <a:ea typeface="Calibri"/>
                <a:cs typeface="Arial"/>
              </a:rPr>
              <a:t>Deterministic LLMs would behave </a:t>
            </a:r>
            <a:r>
              <a:rPr lang="en-US" sz="1100">
                <a:solidFill>
                  <a:schemeClr val="accent2">
                    <a:lumMod val="75000"/>
                  </a:schemeClr>
                </a:solidFill>
                <a:ea typeface="Calibri"/>
                <a:cs typeface="Arial"/>
              </a:rPr>
              <a:t>more like traditional computer programs</a:t>
            </a:r>
            <a:r>
              <a:rPr lang="en-US" sz="1100">
                <a:solidFill>
                  <a:srgbClr val="FFFFFF"/>
                </a:solidFill>
                <a:ea typeface="Calibri"/>
                <a:cs typeface="Arial"/>
              </a:rPr>
              <a:t> and their outputs would be reproducible..</a:t>
            </a:r>
            <a:r>
              <a:rPr kumimoji="0" lang="en-US" sz="11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rPr>
              <a:t> </a:t>
            </a:r>
          </a:p>
          <a:p>
            <a:pPr marL="100800" marR="0" lvl="0" indent="-100800" algn="l" defTabSz="914400" rtl="0" eaLnBrk="1" fontAlgn="auto" latinLnBrk="0" hangingPunct="1">
              <a:lnSpc>
                <a:spcPct val="100000"/>
              </a:lnSpc>
              <a:spcBef>
                <a:spcPts val="0"/>
              </a:spcBef>
              <a:spcAft>
                <a:spcPts val="800"/>
              </a:spcAft>
              <a:buClr>
                <a:srgbClr val="FFFFFF"/>
              </a:buClr>
              <a:buSzTx/>
              <a:buFont typeface="Arial" panose="020B0604020202020204" pitchFamily="34" charset="0"/>
              <a:buChar char="•"/>
              <a:tabLst/>
              <a:defRPr/>
            </a:pPr>
            <a:endParaRPr kumimoji="0" lang="en-US" sz="9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24" name="TextBox 23">
            <a:extLst>
              <a:ext uri="{FF2B5EF4-FFF2-40B4-BE49-F238E27FC236}">
                <a16:creationId xmlns:a16="http://schemas.microsoft.com/office/drawing/2014/main" id="{863179FC-F6D5-8FF3-26CD-B3A6E730D89D}"/>
              </a:ext>
            </a:extLst>
          </p:cNvPr>
          <p:cNvSpPr txBox="1"/>
          <p:nvPr/>
        </p:nvSpPr>
        <p:spPr>
          <a:xfrm>
            <a:off x="11268635" y="-658906"/>
            <a:ext cx="65" cy="2769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E" sz="1800" b="0" i="0" u="none" strike="noStrike" kern="1200" cap="none" spc="0" normalizeH="0" baseline="0" noProof="0">
              <a:ln>
                <a:noFill/>
              </a:ln>
              <a:solidFill>
                <a:srgbClr val="000000"/>
              </a:solidFill>
              <a:effectLst/>
              <a:uLnTx/>
              <a:uFillTx/>
              <a:latin typeface="Calibri"/>
              <a:ea typeface="Calibri"/>
              <a:cs typeface="Arial"/>
            </a:endParaRPr>
          </a:p>
        </p:txBody>
      </p:sp>
      <p:sp>
        <p:nvSpPr>
          <p:cNvPr id="36" name="Rectangle 35">
            <a:extLst>
              <a:ext uri="{FF2B5EF4-FFF2-40B4-BE49-F238E27FC236}">
                <a16:creationId xmlns:a16="http://schemas.microsoft.com/office/drawing/2014/main" id="{40CCF7E5-E8BF-BE87-7AAC-116EFF50C66F}"/>
              </a:ext>
            </a:extLst>
          </p:cNvPr>
          <p:cNvSpPr/>
          <p:nvPr/>
        </p:nvSpPr>
        <p:spPr bwMode="auto">
          <a:xfrm>
            <a:off x="4130029" y="1222190"/>
            <a:ext cx="3693596" cy="503999"/>
          </a:xfrm>
          <a:prstGeom prst="rect">
            <a:avLst/>
          </a:prstGeom>
          <a:gradFill flip="none" rotWithShape="1">
            <a:gsLst>
              <a:gs pos="100000">
                <a:schemeClr val="accent2"/>
              </a:gs>
              <a:gs pos="49500">
                <a:schemeClr val="accent5"/>
              </a:gs>
            </a:gsLst>
            <a:lin ang="10800000" scaled="1"/>
            <a:tileRect/>
          </a:gradFill>
          <a:ln>
            <a:noFill/>
          </a:ln>
          <a:effectLst/>
        </p:spPr>
        <p:txBody>
          <a:bodyPr wrap="square" lIns="360000" tIns="0" rIns="360000" bIns="0" rtlCol="0" anchor="ctr"/>
          <a:lstStyle/>
          <a:p>
            <a:pPr lvl="0" algn="ctr">
              <a:defRPr/>
            </a:pPr>
            <a:r>
              <a:rPr lang="en-US" sz="1050" b="1" dirty="0">
                <a:solidFill>
                  <a:srgbClr val="000000"/>
                </a:solidFill>
                <a:latin typeface="Calibri"/>
                <a:cs typeface="Calibri"/>
              </a:rPr>
              <a:t>Ambient Assistance: From Autocomplete to Proactive Edits</a:t>
            </a:r>
          </a:p>
        </p:txBody>
      </p:sp>
      <p:sp>
        <p:nvSpPr>
          <p:cNvPr id="37" name="Rectangle 36">
            <a:extLst>
              <a:ext uri="{FF2B5EF4-FFF2-40B4-BE49-F238E27FC236}">
                <a16:creationId xmlns:a16="http://schemas.microsoft.com/office/drawing/2014/main" id="{D398D8EB-CFEF-E161-2067-E46CCB74D3AD}"/>
              </a:ext>
            </a:extLst>
          </p:cNvPr>
          <p:cNvSpPr/>
          <p:nvPr/>
        </p:nvSpPr>
        <p:spPr bwMode="auto">
          <a:xfrm>
            <a:off x="8131452" y="1212666"/>
            <a:ext cx="3640317" cy="503999"/>
          </a:xfrm>
          <a:prstGeom prst="rect">
            <a:avLst/>
          </a:prstGeom>
          <a:gradFill flip="none" rotWithShape="1">
            <a:gsLst>
              <a:gs pos="100000">
                <a:schemeClr val="accent2"/>
              </a:gs>
              <a:gs pos="49500">
                <a:schemeClr val="accent5"/>
              </a:gs>
            </a:gsLst>
            <a:lin ang="10800000" scaled="1"/>
            <a:tileRect/>
          </a:gradFill>
          <a:ln>
            <a:noFill/>
          </a:ln>
          <a:effectLst/>
        </p:spPr>
        <p:txBody>
          <a:bodyPr wrap="square" lIns="360000" tIns="0" rIns="360000" bIns="0" rtlCol="0" anchor="ctr"/>
          <a:lstStyle/>
          <a:p>
            <a:pPr lvl="0" algn="ctr">
              <a:defRPr/>
            </a:pPr>
            <a:r>
              <a:rPr lang="en-US" sz="1050" b="1">
                <a:solidFill>
                  <a:srgbClr val="000000"/>
                </a:solidFill>
                <a:latin typeface="Calibri"/>
                <a:cs typeface="Calibri"/>
              </a:rPr>
              <a:t>AI Code Assistants Expand Beyond Developer Role &amp; Enter the Enterprise</a:t>
            </a:r>
            <a:endParaRPr lang="ru-RU" sz="1050" b="1">
              <a:solidFill>
                <a:srgbClr val="000000"/>
              </a:solidFill>
              <a:latin typeface="Calibri"/>
              <a:cs typeface="Calibri"/>
            </a:endParaRPr>
          </a:p>
        </p:txBody>
      </p:sp>
      <p:sp>
        <p:nvSpPr>
          <p:cNvPr id="30" name="Rectangle 29">
            <a:extLst>
              <a:ext uri="{FF2B5EF4-FFF2-40B4-BE49-F238E27FC236}">
                <a16:creationId xmlns:a16="http://schemas.microsoft.com/office/drawing/2014/main" id="{06F24828-8CCC-553E-ED92-13FD1832C082}"/>
              </a:ext>
            </a:extLst>
          </p:cNvPr>
          <p:cNvSpPr/>
          <p:nvPr/>
        </p:nvSpPr>
        <p:spPr bwMode="auto">
          <a:xfrm>
            <a:off x="419458" y="1212666"/>
            <a:ext cx="3443425" cy="503999"/>
          </a:xfrm>
          <a:prstGeom prst="rect">
            <a:avLst/>
          </a:prstGeom>
          <a:gradFill flip="none" rotWithShape="1">
            <a:gsLst>
              <a:gs pos="100000">
                <a:schemeClr val="accent2"/>
              </a:gs>
              <a:gs pos="49500">
                <a:schemeClr val="accent5"/>
              </a:gs>
            </a:gsLst>
            <a:lin ang="10800000" scaled="1"/>
            <a:tileRect/>
          </a:gradFill>
          <a:ln>
            <a:noFill/>
          </a:ln>
          <a:effectLst/>
        </p:spPr>
        <p:txBody>
          <a:bodyPr wrap="square" lIns="360000" tIns="0" rIns="360000" bIns="0" rtlCol="0" anchor="ctr"/>
          <a:lstStyle/>
          <a:p>
            <a:pPr lvl="0" algn="ctr">
              <a:defRPr/>
            </a:pPr>
            <a:r>
              <a:rPr lang="en-GB" sz="1050" b="1" dirty="0">
                <a:solidFill>
                  <a:srgbClr val="000000"/>
                </a:solidFill>
                <a:latin typeface="Calibri"/>
                <a:cs typeface="Calibri"/>
              </a:rPr>
              <a:t>Towards Deterministic LLMs</a:t>
            </a:r>
          </a:p>
        </p:txBody>
      </p:sp>
      <p:sp>
        <p:nvSpPr>
          <p:cNvPr id="6" name="Rectangle 5">
            <a:extLst>
              <a:ext uri="{FF2B5EF4-FFF2-40B4-BE49-F238E27FC236}">
                <a16:creationId xmlns:a16="http://schemas.microsoft.com/office/drawing/2014/main" id="{7573693F-987D-98D6-CB83-34E45D707104}"/>
              </a:ext>
            </a:extLst>
          </p:cNvPr>
          <p:cNvSpPr/>
          <p:nvPr/>
        </p:nvSpPr>
        <p:spPr bwMode="auto">
          <a:xfrm>
            <a:off x="8141343" y="3929551"/>
            <a:ext cx="3622081" cy="2232569"/>
          </a:xfrm>
          <a:prstGeom prst="rect">
            <a:avLst/>
          </a:prstGeom>
          <a:noFill/>
          <a:ln w="15875">
            <a:solidFill>
              <a:schemeClr val="tx1">
                <a:lumMod val="85000"/>
                <a:lumOff val="15000"/>
              </a:schemeClr>
            </a:solidFill>
          </a:ln>
        </p:spPr>
        <p:txBody>
          <a:bodyPr wrap="square" lIns="216000" tIns="648000" rIns="216000" bIns="108000" anchor="t">
            <a:noAutofit/>
          </a:bodyPr>
          <a:lstStyle/>
          <a:p>
            <a:pPr marL="171450" lvl="0" indent="-171450">
              <a:spcBef>
                <a:spcPts val="600"/>
              </a:spcBef>
              <a:buFont typeface="Arial" panose="020B0604020202020204" pitchFamily="34" charset="0"/>
              <a:buChar char="•"/>
              <a:defRPr/>
            </a:pPr>
            <a:r>
              <a:rPr lang="en-US" sz="900">
                <a:solidFill>
                  <a:srgbClr val="FFFFFF"/>
                </a:solidFill>
                <a:ea typeface="Calibri"/>
                <a:cs typeface="Arial"/>
              </a:rPr>
              <a:t>Teams are now actively modifying their codebases to </a:t>
            </a:r>
            <a:r>
              <a:rPr lang="en-US" sz="900">
                <a:solidFill>
                  <a:schemeClr val="accent2">
                    <a:lumMod val="75000"/>
                  </a:schemeClr>
                </a:solidFill>
                <a:ea typeface="Calibri"/>
                <a:cs typeface="Arial"/>
              </a:rPr>
              <a:t>make them more understandable for AI agents</a:t>
            </a:r>
            <a:r>
              <a:rPr lang="en-US" sz="900">
                <a:solidFill>
                  <a:srgbClr val="FFFFFF"/>
                </a:solidFill>
                <a:ea typeface="Calibri"/>
                <a:cs typeface="Arial"/>
              </a:rPr>
              <a:t>.</a:t>
            </a:r>
          </a:p>
          <a:p>
            <a:pPr marL="171450" lvl="0" indent="-171450">
              <a:spcBef>
                <a:spcPts val="600"/>
              </a:spcBef>
              <a:buFont typeface="Arial" panose="020B0604020202020204" pitchFamily="34" charset="0"/>
              <a:buChar char="•"/>
              <a:defRPr/>
            </a:pPr>
            <a:r>
              <a:rPr lang="en-US" sz="900">
                <a:solidFill>
                  <a:srgbClr val="FFFFFF"/>
                </a:solidFill>
                <a:ea typeface="Calibri"/>
                <a:cs typeface="Arial"/>
              </a:rPr>
              <a:t>They focus on maintaining </a:t>
            </a:r>
            <a:r>
              <a:rPr lang="en-US" sz="900">
                <a:solidFill>
                  <a:schemeClr val="accent2">
                    <a:lumMod val="75000"/>
                  </a:schemeClr>
                </a:solidFill>
                <a:ea typeface="Calibri"/>
                <a:cs typeface="Arial"/>
              </a:rPr>
              <a:t>clean service boundaries </a:t>
            </a:r>
            <a:r>
              <a:rPr lang="en-US" sz="900">
                <a:solidFill>
                  <a:srgbClr val="FFFFFF"/>
                </a:solidFill>
                <a:ea typeface="Calibri"/>
                <a:cs typeface="Arial"/>
              </a:rPr>
              <a:t>and define </a:t>
            </a:r>
            <a:r>
              <a:rPr lang="en-US" sz="900">
                <a:solidFill>
                  <a:schemeClr val="accent2">
                    <a:lumMod val="75000"/>
                  </a:schemeClr>
                </a:solidFill>
                <a:ea typeface="Calibri"/>
                <a:cs typeface="Arial"/>
              </a:rPr>
              <a:t>explicit interfaces </a:t>
            </a:r>
            <a:r>
              <a:rPr lang="en-US" sz="900">
                <a:solidFill>
                  <a:srgbClr val="FFFFFF"/>
                </a:solidFill>
                <a:ea typeface="Calibri"/>
                <a:cs typeface="Arial"/>
              </a:rPr>
              <a:t>within these boundaries to clarify interactions.</a:t>
            </a:r>
          </a:p>
          <a:p>
            <a:pPr marL="171450" lvl="0" indent="-171450">
              <a:spcBef>
                <a:spcPts val="600"/>
              </a:spcBef>
              <a:buFont typeface="Arial" panose="020B0604020202020204" pitchFamily="34" charset="0"/>
              <a:buChar char="•"/>
              <a:defRPr/>
            </a:pPr>
            <a:r>
              <a:rPr lang="en-US" sz="900">
                <a:solidFill>
                  <a:srgbClr val="FFFFFF"/>
                </a:solidFill>
                <a:ea typeface="Calibri"/>
                <a:cs typeface="Arial"/>
              </a:rPr>
              <a:t>Teams now create </a:t>
            </a:r>
            <a:r>
              <a:rPr lang="en-US" sz="900">
                <a:solidFill>
                  <a:schemeClr val="accent2">
                    <a:lumMod val="75000"/>
                  </a:schemeClr>
                </a:solidFill>
                <a:ea typeface="Calibri"/>
                <a:cs typeface="Arial"/>
              </a:rPr>
              <a:t>documentation for both human developers and AI agents</a:t>
            </a:r>
            <a:r>
              <a:rPr lang="en-US" sz="900">
                <a:solidFill>
                  <a:srgbClr val="FFFFFF"/>
                </a:solidFill>
                <a:ea typeface="Calibri"/>
                <a:cs typeface="Arial"/>
              </a:rPr>
              <a:t>, with AI-focused docs emphasizing code samples and omitting visuals.</a:t>
            </a:r>
          </a:p>
        </p:txBody>
      </p:sp>
      <p:sp>
        <p:nvSpPr>
          <p:cNvPr id="7" name="Rectangle 6">
            <a:extLst>
              <a:ext uri="{FF2B5EF4-FFF2-40B4-BE49-F238E27FC236}">
                <a16:creationId xmlns:a16="http://schemas.microsoft.com/office/drawing/2014/main" id="{E199674F-8204-86BF-8788-18A46F066534}"/>
              </a:ext>
            </a:extLst>
          </p:cNvPr>
          <p:cNvSpPr/>
          <p:nvPr/>
        </p:nvSpPr>
        <p:spPr bwMode="auto">
          <a:xfrm>
            <a:off x="4138948" y="3983561"/>
            <a:ext cx="3693945" cy="2178559"/>
          </a:xfrm>
          <a:prstGeom prst="rect">
            <a:avLst/>
          </a:prstGeom>
          <a:noFill/>
          <a:ln w="15875">
            <a:solidFill>
              <a:schemeClr val="tx1">
                <a:lumMod val="85000"/>
                <a:lumOff val="15000"/>
              </a:schemeClr>
            </a:solidFill>
          </a:ln>
        </p:spPr>
        <p:txBody>
          <a:bodyPr wrap="square" lIns="216000" tIns="648000" rIns="216000" bIns="108000" anchor="t">
            <a:noAutofit/>
          </a:bodyPr>
          <a:lstStyle/>
          <a:p>
            <a:pPr marL="171450" lvl="0" indent="-171450">
              <a:spcBef>
                <a:spcPts val="600"/>
              </a:spcBef>
              <a:buFont typeface="Arial" panose="020B0604020202020204" pitchFamily="34" charset="0"/>
              <a:buChar char="•"/>
              <a:defRPr/>
            </a:pPr>
            <a:r>
              <a:rPr lang="en-US" sz="900">
                <a:solidFill>
                  <a:srgbClr val="FFFFFF"/>
                </a:solidFill>
                <a:ea typeface="Calibri"/>
                <a:cs typeface="Arial"/>
              </a:rPr>
              <a:t>At </a:t>
            </a:r>
            <a:r>
              <a:rPr lang="en-US" sz="900" err="1">
                <a:solidFill>
                  <a:srgbClr val="FFFFFF"/>
                </a:solidFill>
                <a:ea typeface="Calibri"/>
                <a:cs typeface="Arial"/>
              </a:rPr>
              <a:t>Booking.com</a:t>
            </a:r>
            <a:r>
              <a:rPr lang="en-US" sz="900">
                <a:solidFill>
                  <a:srgbClr val="FFFFFF"/>
                </a:solidFill>
                <a:ea typeface="Calibri"/>
                <a:cs typeface="Arial"/>
              </a:rPr>
              <a:t>, </a:t>
            </a:r>
            <a:r>
              <a:rPr lang="en-US" sz="900">
                <a:solidFill>
                  <a:schemeClr val="accent2">
                    <a:lumMod val="75000"/>
                  </a:schemeClr>
                </a:solidFill>
                <a:ea typeface="Calibri"/>
                <a:cs typeface="Arial"/>
              </a:rPr>
              <a:t>65% of developers use AI tools</a:t>
            </a:r>
            <a:r>
              <a:rPr lang="en-US" sz="900">
                <a:solidFill>
                  <a:srgbClr val="FFFFFF"/>
                </a:solidFill>
                <a:ea typeface="Calibri"/>
                <a:cs typeface="Arial"/>
              </a:rPr>
              <a:t>; the industry median is 50%.</a:t>
            </a:r>
          </a:p>
          <a:p>
            <a:pPr marL="171450" lvl="0" indent="-171450">
              <a:spcBef>
                <a:spcPts val="600"/>
              </a:spcBef>
              <a:buFont typeface="Arial" panose="020B0604020202020204" pitchFamily="34" charset="0"/>
              <a:buChar char="•"/>
              <a:defRPr/>
            </a:pPr>
            <a:r>
              <a:rPr lang="en-US" sz="900">
                <a:solidFill>
                  <a:srgbClr val="FFFFFF"/>
                </a:solidFill>
                <a:ea typeface="Calibri"/>
                <a:cs typeface="Arial"/>
              </a:rPr>
              <a:t>At </a:t>
            </a:r>
            <a:r>
              <a:rPr lang="en-US" sz="900" err="1">
                <a:solidFill>
                  <a:srgbClr val="FFFFFF"/>
                </a:solidFill>
                <a:ea typeface="Calibri"/>
                <a:cs typeface="Arial"/>
              </a:rPr>
              <a:t>WorkHuman</a:t>
            </a:r>
            <a:r>
              <a:rPr lang="en-US" sz="900">
                <a:solidFill>
                  <a:srgbClr val="FFFFFF"/>
                </a:solidFill>
                <a:ea typeface="Calibri"/>
                <a:cs typeface="Arial"/>
              </a:rPr>
              <a:t>, AI contributed to an </a:t>
            </a:r>
            <a:r>
              <a:rPr lang="en-US" sz="900">
                <a:solidFill>
                  <a:schemeClr val="accent2">
                    <a:lumMod val="75000"/>
                  </a:schemeClr>
                </a:solidFill>
                <a:ea typeface="Calibri"/>
                <a:cs typeface="Arial"/>
              </a:rPr>
              <a:t>11% improvement in developer experience</a:t>
            </a:r>
            <a:r>
              <a:rPr lang="en-US" sz="900">
                <a:solidFill>
                  <a:srgbClr val="FFFFFF"/>
                </a:solidFill>
                <a:ea typeface="Calibri"/>
                <a:cs typeface="Arial"/>
              </a:rPr>
              <a:t> across the organization.</a:t>
            </a:r>
          </a:p>
          <a:p>
            <a:pPr marL="171450" lvl="0" indent="-171450">
              <a:spcBef>
                <a:spcPts val="600"/>
              </a:spcBef>
              <a:buFont typeface="Arial" panose="020B0604020202020204" pitchFamily="34" charset="0"/>
              <a:buChar char="•"/>
              <a:defRPr/>
            </a:pPr>
            <a:r>
              <a:rPr lang="en-US" sz="900">
                <a:solidFill>
                  <a:srgbClr val="FFFFFF"/>
                </a:solidFill>
                <a:ea typeface="Calibri"/>
                <a:cs typeface="Arial"/>
              </a:rPr>
              <a:t> Developers at </a:t>
            </a:r>
            <a:r>
              <a:rPr lang="en-US" sz="900" err="1">
                <a:solidFill>
                  <a:srgbClr val="FFFFFF"/>
                </a:solidFill>
                <a:ea typeface="Calibri"/>
                <a:cs typeface="Arial"/>
              </a:rPr>
              <a:t>WorkHuman</a:t>
            </a:r>
            <a:r>
              <a:rPr lang="en-US" sz="900">
                <a:solidFill>
                  <a:srgbClr val="FFFFFF"/>
                </a:solidFill>
                <a:ea typeface="Calibri"/>
                <a:cs typeface="Arial"/>
              </a:rPr>
              <a:t> who regularly used AI showed a </a:t>
            </a:r>
            <a:r>
              <a:rPr lang="en-US" sz="900">
                <a:solidFill>
                  <a:schemeClr val="accent2">
                    <a:lumMod val="75000"/>
                  </a:schemeClr>
                </a:solidFill>
                <a:ea typeface="Calibri"/>
                <a:cs typeface="Arial"/>
              </a:rPr>
              <a:t>15% increase in velocity</a:t>
            </a:r>
            <a:r>
              <a:rPr lang="en-US" sz="900">
                <a:solidFill>
                  <a:srgbClr val="FFFFFF"/>
                </a:solidFill>
                <a:ea typeface="Calibri"/>
                <a:cs typeface="Arial"/>
              </a:rPr>
              <a:t> compared to non-users.</a:t>
            </a:r>
          </a:p>
          <a:p>
            <a:pPr marL="171450" lvl="0" indent="-171450">
              <a:spcBef>
                <a:spcPts val="600"/>
              </a:spcBef>
              <a:buFont typeface="Arial" panose="020B0604020202020204" pitchFamily="34" charset="0"/>
              <a:buChar char="•"/>
              <a:defRPr/>
            </a:pPr>
            <a:r>
              <a:rPr lang="en-US" sz="900">
                <a:solidFill>
                  <a:srgbClr val="FFFFFF"/>
                </a:solidFill>
                <a:ea typeface="Calibri"/>
                <a:cs typeface="Arial"/>
              </a:rPr>
              <a:t>The cost of AI-enabled developer tooling </a:t>
            </a:r>
            <a:r>
              <a:rPr lang="en-US" sz="900">
                <a:solidFill>
                  <a:schemeClr val="accent2">
                    <a:lumMod val="75000"/>
                  </a:schemeClr>
                </a:solidFill>
                <a:ea typeface="Calibri"/>
                <a:cs typeface="Arial"/>
              </a:rPr>
              <a:t>can reach several hundred dollars per developer</a:t>
            </a:r>
            <a:r>
              <a:rPr lang="en-US" sz="900">
                <a:solidFill>
                  <a:srgbClr val="FFFFFF"/>
                </a:solidFill>
                <a:ea typeface="Calibri"/>
                <a:cs typeface="Arial"/>
              </a:rPr>
              <a:t> per month.</a:t>
            </a:r>
            <a:endParaRPr lang="en-US" sz="900">
              <a:solidFill>
                <a:srgbClr val="FFFFFF"/>
              </a:solidFill>
              <a:cs typeface="Arial"/>
            </a:endParaRPr>
          </a:p>
        </p:txBody>
      </p:sp>
      <p:sp>
        <p:nvSpPr>
          <p:cNvPr id="9" name="Rectangle 8">
            <a:extLst>
              <a:ext uri="{FF2B5EF4-FFF2-40B4-BE49-F238E27FC236}">
                <a16:creationId xmlns:a16="http://schemas.microsoft.com/office/drawing/2014/main" id="{A5E9291D-90D9-0740-D900-08CC07A763E8}"/>
              </a:ext>
            </a:extLst>
          </p:cNvPr>
          <p:cNvSpPr/>
          <p:nvPr/>
        </p:nvSpPr>
        <p:spPr bwMode="auto">
          <a:xfrm>
            <a:off x="429349" y="3955542"/>
            <a:ext cx="3443425" cy="2178558"/>
          </a:xfrm>
          <a:prstGeom prst="rect">
            <a:avLst/>
          </a:prstGeom>
          <a:noFill/>
          <a:ln w="15875">
            <a:solidFill>
              <a:schemeClr val="tx1">
                <a:lumMod val="85000"/>
                <a:lumOff val="15000"/>
              </a:schemeClr>
            </a:solidFill>
          </a:ln>
        </p:spPr>
        <p:txBody>
          <a:bodyPr wrap="square" lIns="216000" tIns="648000" rIns="216000" bIns="108000" anchor="t">
            <a:noAutofit/>
          </a:bodyPr>
          <a:lstStyle/>
          <a:p>
            <a:pPr marL="171450" lvl="0" indent="-171450" defTabSz="1219170">
              <a:spcAft>
                <a:spcPts val="600"/>
              </a:spcAft>
              <a:buFont typeface="Arial" panose="020B0604020202020204" pitchFamily="34" charset="0"/>
              <a:buChar char="•"/>
              <a:defRPr/>
            </a:pPr>
            <a:r>
              <a:rPr lang="en-US" sz="900">
                <a:solidFill>
                  <a:schemeClr val="accent2"/>
                </a:solidFill>
                <a:ea typeface="Calibri"/>
                <a:cs typeface="Arial"/>
              </a:rPr>
              <a:t>Context Engineering </a:t>
            </a:r>
            <a:r>
              <a:rPr lang="en-US" sz="900">
                <a:solidFill>
                  <a:srgbClr val="FFFFFF"/>
                </a:solidFill>
                <a:ea typeface="Calibri"/>
                <a:cs typeface="Arial"/>
              </a:rPr>
              <a:t>= </a:t>
            </a:r>
            <a:r>
              <a:rPr lang="en-US" sz="900">
                <a:solidFill>
                  <a:schemeClr val="accent2"/>
                </a:solidFill>
                <a:ea typeface="Calibri"/>
                <a:cs typeface="Arial"/>
              </a:rPr>
              <a:t>dynamically</a:t>
            </a:r>
            <a:r>
              <a:rPr lang="en-US" sz="900">
                <a:solidFill>
                  <a:srgbClr val="FFFFFF"/>
                </a:solidFill>
                <a:ea typeface="Calibri"/>
                <a:cs typeface="Arial"/>
              </a:rPr>
              <a:t> assembling just‑enough </a:t>
            </a:r>
            <a:r>
              <a:rPr lang="en-US" sz="900">
                <a:solidFill>
                  <a:schemeClr val="accent2"/>
                </a:solidFill>
                <a:ea typeface="Calibri"/>
                <a:cs typeface="Arial"/>
              </a:rPr>
              <a:t>task framing </a:t>
            </a:r>
            <a:r>
              <a:rPr lang="en-US" sz="900">
                <a:solidFill>
                  <a:srgbClr val="FFFFFF"/>
                </a:solidFill>
                <a:ea typeface="Calibri"/>
                <a:cs typeface="Arial"/>
              </a:rPr>
              <a:t>+ </a:t>
            </a:r>
            <a:r>
              <a:rPr lang="en-US" sz="900">
                <a:solidFill>
                  <a:schemeClr val="accent2"/>
                </a:solidFill>
                <a:ea typeface="Calibri"/>
                <a:cs typeface="Arial"/>
              </a:rPr>
              <a:t>relevant retrieved evidence </a:t>
            </a:r>
            <a:r>
              <a:rPr lang="en-US" sz="900">
                <a:solidFill>
                  <a:srgbClr val="FFFFFF"/>
                </a:solidFill>
                <a:ea typeface="Calibri"/>
                <a:cs typeface="Arial"/>
              </a:rPr>
              <a:t>+ </a:t>
            </a:r>
            <a:r>
              <a:rPr lang="en-US" sz="900">
                <a:solidFill>
                  <a:schemeClr val="accent2"/>
                </a:solidFill>
                <a:ea typeface="Calibri"/>
                <a:cs typeface="Arial"/>
              </a:rPr>
              <a:t>episodic memory </a:t>
            </a:r>
            <a:r>
              <a:rPr lang="en-US" sz="900">
                <a:solidFill>
                  <a:srgbClr val="FFFFFF"/>
                </a:solidFill>
                <a:ea typeface="Calibri"/>
                <a:cs typeface="Arial"/>
              </a:rPr>
              <a:t>+ </a:t>
            </a:r>
            <a:r>
              <a:rPr lang="en-US" sz="900">
                <a:solidFill>
                  <a:schemeClr val="accent2"/>
                </a:solidFill>
                <a:ea typeface="Calibri"/>
                <a:cs typeface="Arial"/>
              </a:rPr>
              <a:t>tool specs </a:t>
            </a:r>
            <a:r>
              <a:rPr lang="en-US" sz="900">
                <a:solidFill>
                  <a:srgbClr val="FFFFFF"/>
                </a:solidFill>
                <a:ea typeface="Calibri"/>
                <a:cs typeface="Arial"/>
              </a:rPr>
              <a:t>each turn—an orchestrated upgrade from static prompt craft</a:t>
            </a:r>
          </a:p>
          <a:p>
            <a:pPr marL="171450" lvl="0" indent="-171450" defTabSz="1219170">
              <a:spcAft>
                <a:spcPts val="600"/>
              </a:spcAft>
              <a:buFont typeface="Arial" panose="020B0604020202020204" pitchFamily="34" charset="0"/>
              <a:buChar char="•"/>
              <a:defRPr/>
            </a:pPr>
            <a:r>
              <a:rPr lang="en-US" sz="900">
                <a:solidFill>
                  <a:srgbClr val="FFFFFF"/>
                </a:solidFill>
                <a:ea typeface="Calibri"/>
                <a:cs typeface="Arial"/>
              </a:rPr>
              <a:t>It optimizes retrieval, re‑ranking, compression and long‑vs‑retrieval trade‑offs to stay precise and cost‑efficient within context windows</a:t>
            </a:r>
          </a:p>
          <a:p>
            <a:pPr marL="100800" marR="0" lvl="0" indent="-100800" algn="l" defTabSz="914400" rtl="0" eaLnBrk="1" fontAlgn="auto" latinLnBrk="0" hangingPunct="1">
              <a:lnSpc>
                <a:spcPct val="100000"/>
              </a:lnSpc>
              <a:spcBef>
                <a:spcPts val="0"/>
              </a:spcBef>
              <a:spcAft>
                <a:spcPts val="800"/>
              </a:spcAft>
              <a:buClr>
                <a:srgbClr val="FFFFFF"/>
              </a:buClr>
              <a:buSzTx/>
              <a:buFont typeface="Arial" panose="020B0604020202020204" pitchFamily="34" charset="0"/>
              <a:buChar char="•"/>
              <a:tabLst/>
              <a:defRPr/>
            </a:pPr>
            <a:endParaRPr kumimoji="0" lang="en-US" sz="900" b="0" i="0" u="none" strike="noStrike" kern="120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endParaRPr>
          </a:p>
        </p:txBody>
      </p:sp>
      <p:sp>
        <p:nvSpPr>
          <p:cNvPr id="10" name="Rectangle 9">
            <a:extLst>
              <a:ext uri="{FF2B5EF4-FFF2-40B4-BE49-F238E27FC236}">
                <a16:creationId xmlns:a16="http://schemas.microsoft.com/office/drawing/2014/main" id="{221E7BAA-1F36-F541-EBAA-27FBB12A311D}"/>
              </a:ext>
            </a:extLst>
          </p:cNvPr>
          <p:cNvSpPr/>
          <p:nvPr/>
        </p:nvSpPr>
        <p:spPr bwMode="auto">
          <a:xfrm>
            <a:off x="4139297" y="3919809"/>
            <a:ext cx="3693596" cy="503999"/>
          </a:xfrm>
          <a:prstGeom prst="rect">
            <a:avLst/>
          </a:prstGeom>
          <a:gradFill flip="none" rotWithShape="1">
            <a:gsLst>
              <a:gs pos="100000">
                <a:schemeClr val="accent2"/>
              </a:gs>
              <a:gs pos="49500">
                <a:schemeClr val="accent5"/>
              </a:gs>
            </a:gsLst>
            <a:lin ang="10800000" scaled="1"/>
            <a:tileRect/>
          </a:gradFill>
          <a:ln>
            <a:noFill/>
          </a:ln>
          <a:effectLst/>
        </p:spPr>
        <p:txBody>
          <a:bodyPr wrap="square" lIns="360000" tIns="0" rIns="360000" bIns="0" rtlCol="0" anchor="ctr"/>
          <a:lstStyle/>
          <a:p>
            <a:pPr lvl="0" algn="ctr">
              <a:defRPr/>
            </a:pPr>
            <a:r>
              <a:rPr lang="en-US" sz="1050" b="1">
                <a:solidFill>
                  <a:srgbClr val="000000"/>
                </a:solidFill>
                <a:latin typeface="Calibri"/>
                <a:cs typeface="Calibri"/>
              </a:rPr>
              <a:t>Companies share AI adoption stories</a:t>
            </a:r>
            <a:endParaRPr lang="ru-RU" sz="1050" b="1">
              <a:solidFill>
                <a:srgbClr val="000000"/>
              </a:solidFill>
              <a:latin typeface="Calibri"/>
              <a:cs typeface="Calibri"/>
            </a:endParaRPr>
          </a:p>
        </p:txBody>
      </p:sp>
      <p:sp>
        <p:nvSpPr>
          <p:cNvPr id="11" name="Rectangle 10">
            <a:extLst>
              <a:ext uri="{FF2B5EF4-FFF2-40B4-BE49-F238E27FC236}">
                <a16:creationId xmlns:a16="http://schemas.microsoft.com/office/drawing/2014/main" id="{2F4BEC84-13FA-5041-5E57-1F3A72190426}"/>
              </a:ext>
            </a:extLst>
          </p:cNvPr>
          <p:cNvSpPr/>
          <p:nvPr/>
        </p:nvSpPr>
        <p:spPr bwMode="auto">
          <a:xfrm>
            <a:off x="8131452" y="3912399"/>
            <a:ext cx="3640317" cy="503999"/>
          </a:xfrm>
          <a:prstGeom prst="rect">
            <a:avLst/>
          </a:prstGeom>
          <a:gradFill flip="none" rotWithShape="1">
            <a:gsLst>
              <a:gs pos="100000">
                <a:schemeClr val="accent2"/>
              </a:gs>
              <a:gs pos="49500">
                <a:schemeClr val="accent5"/>
              </a:gs>
            </a:gsLst>
            <a:lin ang="10800000" scaled="1"/>
            <a:tileRect/>
          </a:gradFill>
          <a:ln>
            <a:noFill/>
          </a:ln>
          <a:effectLst/>
        </p:spPr>
        <p:txBody>
          <a:bodyPr wrap="square" lIns="360000" tIns="0" rIns="360000" bIns="0" rtlCol="0" anchor="ctr"/>
          <a:lstStyle/>
          <a:p>
            <a:pPr algn="ctr">
              <a:defRPr/>
            </a:pPr>
            <a:r>
              <a:rPr lang="en-US" sz="1050" b="1">
                <a:solidFill>
                  <a:srgbClr val="000000"/>
                </a:solidFill>
                <a:latin typeface="Calibri"/>
                <a:cs typeface="Calibri"/>
              </a:rPr>
              <a:t>Codebases are becoming AI-first</a:t>
            </a:r>
            <a:endParaRPr lang="ru-RU" sz="1050" b="1">
              <a:solidFill>
                <a:srgbClr val="000000"/>
              </a:solidFill>
              <a:latin typeface="Calibri"/>
              <a:cs typeface="Calibri"/>
            </a:endParaRPr>
          </a:p>
        </p:txBody>
      </p:sp>
      <p:sp>
        <p:nvSpPr>
          <p:cNvPr id="12" name="Rectangle 11">
            <a:extLst>
              <a:ext uri="{FF2B5EF4-FFF2-40B4-BE49-F238E27FC236}">
                <a16:creationId xmlns:a16="http://schemas.microsoft.com/office/drawing/2014/main" id="{92403981-8ABA-51F2-8190-0CAC86ACD533}"/>
              </a:ext>
            </a:extLst>
          </p:cNvPr>
          <p:cNvSpPr/>
          <p:nvPr/>
        </p:nvSpPr>
        <p:spPr bwMode="auto">
          <a:xfrm>
            <a:off x="419458" y="3912399"/>
            <a:ext cx="3443425" cy="503999"/>
          </a:xfrm>
          <a:prstGeom prst="rect">
            <a:avLst/>
          </a:prstGeom>
          <a:gradFill flip="none" rotWithShape="1">
            <a:gsLst>
              <a:gs pos="100000">
                <a:schemeClr val="accent2"/>
              </a:gs>
              <a:gs pos="49500">
                <a:schemeClr val="accent5"/>
              </a:gs>
            </a:gsLst>
            <a:lin ang="10800000" scaled="1"/>
            <a:tileRect/>
          </a:gradFill>
          <a:ln>
            <a:noFill/>
          </a:ln>
          <a:effectLst/>
        </p:spPr>
        <p:txBody>
          <a:bodyPr wrap="square" lIns="360000" tIns="0" rIns="360000" bIns="0" rtlCol="0" anchor="ctr"/>
          <a:lstStyle/>
          <a:p>
            <a:pPr lvl="0" algn="ctr">
              <a:defRPr/>
            </a:pPr>
            <a:r>
              <a:rPr lang="en-GB" sz="1050" b="1">
                <a:solidFill>
                  <a:srgbClr val="000000"/>
                </a:solidFill>
                <a:latin typeface="Calibri"/>
                <a:cs typeface="Calibri"/>
              </a:rPr>
              <a:t>Prompt Engineering -&gt; </a:t>
            </a:r>
          </a:p>
          <a:p>
            <a:pPr lvl="0" algn="ctr">
              <a:defRPr/>
            </a:pPr>
            <a:r>
              <a:rPr lang="en-GB" sz="1050" b="1">
                <a:solidFill>
                  <a:srgbClr val="000000"/>
                </a:solidFill>
                <a:latin typeface="Calibri"/>
                <a:cs typeface="Calibri"/>
              </a:rPr>
              <a:t>Context Engineering</a:t>
            </a:r>
            <a:endParaRPr lang="ru-RU" sz="1050" b="1">
              <a:solidFill>
                <a:srgbClr val="000000"/>
              </a:solidFill>
              <a:latin typeface="Calibri"/>
              <a:cs typeface="Calibri"/>
            </a:endParaRPr>
          </a:p>
        </p:txBody>
      </p:sp>
    </p:spTree>
    <p:extLst>
      <p:ext uri="{BB962C8B-B14F-4D97-AF65-F5344CB8AC3E}">
        <p14:creationId xmlns:p14="http://schemas.microsoft.com/office/powerpoint/2010/main" val="136998914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USPP_DOC_ID" val="gen-68043eadd3f27a0c8d6eb86091eef4ae"/>
  <p:tag name="USPP_LAST_MODIFIED" val="16.12.24 02:38:37"/>
</p:tagLst>
</file>

<file path=ppt/tags/tag2.xml><?xml version="1.0" encoding="utf-8"?>
<p:tagLst xmlns:a="http://schemas.openxmlformats.org/drawingml/2006/main" xmlns:r="http://schemas.openxmlformats.org/officeDocument/2006/relationships" xmlns:p="http://schemas.openxmlformats.org/presentationml/2006/main">
  <p:tag name="USPP_DOC_ID" val="gen-7852764647de13ba02d90fa48f9bd7f5"/>
  <p:tag name="USPP_LAST_MODIFIED" val="16.12.24 02:38:37"/>
</p:tagLst>
</file>

<file path=ppt/tags/tag3.xml><?xml version="1.0" encoding="utf-8"?>
<p:tagLst xmlns:a="http://schemas.openxmlformats.org/drawingml/2006/main" xmlns:r="http://schemas.openxmlformats.org/officeDocument/2006/relationships" xmlns:p="http://schemas.openxmlformats.org/presentationml/2006/main">
  <p:tag name="USPP_DOC_ID" val="gen-a132d1bed7e65d0a2e9d34b8c06fa8f4"/>
  <p:tag name="USPP_LAST_MODIFIED" val="16.12.24 02:38:37"/>
</p:tagLst>
</file>

<file path=ppt/theme/theme1.xml><?xml version="1.0" encoding="utf-8"?>
<a:theme xmlns:a="http://schemas.openxmlformats.org/drawingml/2006/main" name="EPAM Master 2024.1">
  <a:themeElements>
    <a:clrScheme name="EPAM 2023">
      <a:dk1>
        <a:srgbClr val="000000"/>
      </a:dk1>
      <a:lt1>
        <a:srgbClr val="FFFFFF"/>
      </a:lt1>
      <a:dk2>
        <a:srgbClr val="A0A0A0"/>
      </a:dk2>
      <a:lt2>
        <a:srgbClr val="FBFAFA"/>
      </a:lt2>
      <a:accent1>
        <a:srgbClr val="060606"/>
      </a:accent1>
      <a:accent2>
        <a:srgbClr val="418DFF"/>
      </a:accent2>
      <a:accent3>
        <a:srgbClr val="107E8D"/>
      </a:accent3>
      <a:accent4>
        <a:srgbClr val="8353D2"/>
      </a:accent4>
      <a:accent5>
        <a:srgbClr val="3055DA"/>
      </a:accent5>
      <a:accent6>
        <a:srgbClr val="009CBE"/>
      </a:accent6>
      <a:hlink>
        <a:srgbClr val="61E2BB"/>
      </a:hlink>
      <a:folHlink>
        <a:srgbClr val="03815B"/>
      </a:folHlink>
    </a:clrScheme>
    <a:fontScheme name="EPAM">
      <a:majorFont>
        <a:latin typeface="Calibri Bold"/>
        <a:ea typeface="Calibri Bold"/>
        <a:cs typeface="Arial"/>
      </a:majorFont>
      <a:minorFont>
        <a:latin typeface="Calibri"/>
        <a:ea typeface="Calibri"/>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square" lIns="0" tIns="0" rIns="0" bIns="0" rtlCol="0" anchor="ctr"/>
      <a:lstStyle>
        <a:defPPr algn="ctr">
          <a:defRPr sz="2400" dirty="0"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algn="l">
          <a:defRPr dirty="0" smtClean="0"/>
        </a:defPPr>
      </a:lstStyle>
    </a:txDef>
  </a:objectDefaults>
  <a:extraClrSchemeLst/>
  <a:custClrLst>
    <a:custClr name="Purple">
      <a:srgbClr val="612742"/>
    </a:custClr>
    <a:custClr name="Dark Magenta">
      <a:srgbClr val="A84370"/>
    </a:custClr>
    <a:custClr name="Magenta">
      <a:srgbClr val="FF4B9C"/>
    </a:custClr>
    <a:custClr name="Light Violet">
      <a:srgbClr val="CDBAED"/>
    </a:custClr>
    <a:custClr name="Pale Violet">
      <a:srgbClr val="D1AAC2"/>
    </a:custClr>
    <a:custClr name="Royal Blue">
      <a:srgbClr val="0040A0"/>
    </a:custClr>
    <a:custClr name="Blue">
      <a:srgbClr val="418DFF"/>
    </a:custClr>
    <a:custClr name="Light Blue">
      <a:srgbClr val="A7BAFF"/>
    </a:custClr>
    <a:custClr name="Turquoise">
      <a:srgbClr val="03C6DD"/>
    </a:custClr>
    <a:custClr name="Cyan">
      <a:srgbClr val="08F6FF"/>
    </a:custClr>
    <a:custClr name="Light Cyan">
      <a:srgbClr val="B3E1EA"/>
    </a:custClr>
    <a:custClr name="Dark Red">
      <a:srgbClr val="932C00"/>
    </a:custClr>
    <a:custClr name="Indian Red">
      <a:srgbClr val="CB3E01"/>
    </a:custClr>
    <a:custClr name="Orange">
      <a:srgbClr val="EF9E3F"/>
    </a:custClr>
    <a:custClr name="Gold">
      <a:srgbClr val="F7DB11"/>
    </a:custClr>
    <a:custClr name="Dark Olive">
      <a:srgbClr val="023A28"/>
    </a:custClr>
    <a:custClr name="Olive">
      <a:srgbClr val="5B7813"/>
    </a:custClr>
    <a:custClr name="Dark Cyan">
      <a:srgbClr val="03815B"/>
    </a:custClr>
    <a:custClr name="Green Grass">
      <a:srgbClr val="00A725"/>
    </a:custClr>
    <a:custClr name="Yellow Green">
      <a:srgbClr val="99C029"/>
    </a:custClr>
    <a:custClr name="Aquamarine">
      <a:srgbClr val="61E2BB"/>
    </a:custClr>
    <a:custClr name="Light Cyan">
      <a:srgbClr val="ABDBDD"/>
    </a:custClr>
    <a:custClr name="Turquoise">
      <a:srgbClr val="38C2D7"/>
    </a:custClr>
    <a:custClr name="Cyan">
      <a:srgbClr val="00F6FF"/>
    </a:custClr>
    <a:custClr name="Medium Blue">
      <a:srgbClr val="0F8ACF"/>
    </a:custClr>
    <a:custClr name="Yellow C">
      <a:srgbClr val="FBC00E"/>
    </a:custClr>
    <a:custClr name="Lime">
      <a:srgbClr val="D5E662"/>
    </a:custClr>
    <a:custClr name="Fun Green">
      <a:srgbClr val="00F4AB"/>
    </a:custClr>
    <a:custClr name="Spring Green">
      <a:srgbClr val="55E66F"/>
    </a:custClr>
    <a:custClr name="Yellow Green">
      <a:srgbClr val="A3C644"/>
    </a:custClr>
    <a:custClr name="Green Grass">
      <a:srgbClr val="00A705"/>
    </a:custClr>
    <a:custClr name="Sandy">
      <a:srgbClr val="F06516"/>
    </a:custClr>
    <a:custClr name="Light Violet">
      <a:srgbClr val="AE9BD8"/>
    </a:custClr>
    <a:custClr name="Blue Violet">
      <a:srgbClr val="8940FF"/>
    </a:custClr>
    <a:custClr name="Plum">
      <a:srgbClr val="675B88"/>
    </a:custClr>
    <a:custClr name="Dark Magenta">
      <a:srgbClr val="A84370"/>
    </a:custClr>
    <a:custClr name="Magenta">
      <a:srgbClr val="E613EB"/>
    </a:custClr>
  </a:custClrLst>
  <a:extLst>
    <a:ext uri="{05A4C25C-085E-4340-85A3-A5531E510DB2}">
      <thm15:themeFamily xmlns:thm15="http://schemas.microsoft.com/office/thememl/2012/main" name="EPAM_PresalesTemplate" id="{B5A8C664-DF1B-D14B-AC6E-5525FFCFCC6E}" vid="{6D1060FC-A1D3-EA43-8323-3F78A2E59F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976"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45F58EC-F456-4ED7-841D-00C201B685F4}">
  <we:reference id="0712333e-3078-4353-bc6c-307328446e34" version="1.2.0.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Presales Offering" ma:contentTypeID="0x010100AC086C33306E6042975B508F42A1A280005C815C7756C70D41A85DCDED87923B15" ma:contentTypeVersion="53" ma:contentTypeDescription="" ma:contentTypeScope="" ma:versionID="e12e268d839e63a9855482ba9bd712ec">
  <xsd:schema xmlns:xsd="http://www.w3.org/2001/XMLSchema" xmlns:xs="http://www.w3.org/2001/XMLSchema" xmlns:p="http://schemas.microsoft.com/office/2006/metadata/properties" xmlns:ns1="http://schemas.microsoft.com/sharepoint/v3" xmlns:ns2="1c31f654-8d37-49ee-9e0c-a98f9471494d" xmlns:ns3="f45da436-b9c0-45a6-9ecc-c0655a249673" targetNamespace="http://schemas.microsoft.com/office/2006/metadata/properties" ma:root="true" ma:fieldsID="5e6a2e11f6cd094391e2e9501ba2b12d" ns1:_="" ns2:_="" ns3:_="">
    <xsd:import namespace="http://schemas.microsoft.com/sharepoint/v3"/>
    <xsd:import namespace="1c31f654-8d37-49ee-9e0c-a98f9471494d"/>
    <xsd:import namespace="f45da436-b9c0-45a6-9ecc-c0655a249673"/>
    <xsd:element name="properties">
      <xsd:complexType>
        <xsd:sequence>
          <xsd:element name="documentManagement">
            <xsd:complexType>
              <xsd:all>
                <xsd:element ref="ns2:_ExtendedDescription" minOccurs="0"/>
                <xsd:element ref="ns3:StoryOwner" minOccurs="0"/>
                <xsd:element ref="ns3:Part_x0020_of_x0020_Story" minOccurs="0"/>
                <xsd:element ref="ns3:StoryVideoLink" minOccurs="0"/>
                <xsd:element ref="ns1:ConfigNotes" minOccurs="0"/>
                <xsd:element ref="ns3:_dlc_DocIdUrl" minOccurs="0"/>
                <xsd:element ref="ns3:TaxCatchAllLabel" minOccurs="0"/>
                <xsd:element ref="ns3:a6a6423fd38e469e9a7567459672989e" minOccurs="0"/>
                <xsd:element ref="ns3:ica38aae1f42489fb9720caef7617fcd" minOccurs="0"/>
                <xsd:element ref="ns3:_dlc_DocId" minOccurs="0"/>
                <xsd:element ref="ns2:MediaServiceMetadata" minOccurs="0"/>
                <xsd:element ref="ns2:MediaServiceFastMetadata" minOccurs="0"/>
                <xsd:element ref="ns3:_dlc_DocIdPersistId" minOccurs="0"/>
                <xsd:element ref="ns3:SharedWithUsers" minOccurs="0"/>
                <xsd:element ref="ns3:SharedWithDetails" minOccurs="0"/>
                <xsd:element ref="ns3:o10324d9d8f24f3d87174cfdfd74b2e5" minOccurs="0"/>
                <xsd:element ref="ns1:AverageRating" minOccurs="0"/>
                <xsd:element ref="ns1:RatingCount" minOccurs="0"/>
                <xsd:element ref="ns1:RatedBy" minOccurs="0"/>
                <xsd:element ref="ns1:Ratings" minOccurs="0"/>
                <xsd:element ref="ns1:LikesCount" minOccurs="0"/>
                <xsd:element ref="ns1:LikedBy" minOccurs="0"/>
                <xsd:element ref="ns2:MediaServiceObjectDetectorVersions" minOccurs="0"/>
                <xsd:element ref="ns3:TaxCatchAll" minOccurs="0"/>
                <xsd:element ref="ns2:MediaServiceSearchProperties" minOccurs="0"/>
                <xsd:element ref="ns3:h557d92785684d7cbabbc42229493ceb" minOccurs="0"/>
                <xsd:element ref="ns3:d0b4fb09d84842999ca30d5dd3a1ca39" minOccurs="0"/>
                <xsd:element ref="ns3:PrimeClassificationStatus" minOccurs="0"/>
                <xsd:element ref="ns3:PrimeClassificationStatusDetails" minOccurs="0"/>
                <xsd:element ref="ns3:PrimeLastClassified" minOccurs="0"/>
                <xsd:element ref="ns3:PrimeCorrectedByUs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nfigNotes" ma:index="9" nillable="true" ma:displayName="Notes" ma:internalName="ConfigNotes" ma:readOnly="false">
      <xsd:simpleType>
        <xsd:restriction base="dms:Note">
          <xsd:maxLength value="255"/>
        </xsd:restriction>
      </xsd:simpleType>
    </xsd:element>
    <xsd:element name="AverageRating" ma:index="27" nillable="true" ma:displayName="Rating (0-5)" ma:decimals="2" ma:description="Average value of all the ratings that have been submitted" ma:hidden="true" ma:internalName="AverageRating" ma:readOnly="false">
      <xsd:simpleType>
        <xsd:restriction base="dms:Number"/>
      </xsd:simpleType>
    </xsd:element>
    <xsd:element name="RatingCount" ma:index="28" nillable="true" ma:displayName="Number of Ratings" ma:decimals="0" ma:description="Number of ratings submitted" ma:hidden="true" ma:internalName="RatingCount" ma:readOnly="false">
      <xsd:simpleType>
        <xsd:restriction base="dms:Number"/>
      </xsd:simpleType>
    </xsd:element>
    <xsd:element name="RatedBy" ma:index="29" nillable="true" ma:displayName="Rated By" ma:description="Users rated the item." ma:hidden="true" ma:list="UserInfo" ma:internalName="RatedBy" ma:readOnly="fals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0" nillable="true" ma:displayName="User ratings" ma:description="User ratings for the item" ma:hidden="true" ma:internalName="Ratings" ma:readOnly="false">
      <xsd:simpleType>
        <xsd:restriction base="dms:Note"/>
      </xsd:simpleType>
    </xsd:element>
    <xsd:element name="LikesCount" ma:index="31" nillable="true" ma:displayName="Number of Likes" ma:hidden="true" ma:internalName="LikesCount" ma:readOnly="false">
      <xsd:simpleType>
        <xsd:restriction base="dms:Unknown"/>
      </xsd:simpleType>
    </xsd:element>
    <xsd:element name="LikedBy" ma:index="32" nillable="true" ma:displayName="Liked By" ma:hidden="true" ma:list="UserInfo" ma:internalName="LikedBy" ma:readOnly="fals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c31f654-8d37-49ee-9e0c-a98f9471494d" elementFormDefault="qualified">
    <xsd:import namespace="http://schemas.microsoft.com/office/2006/documentManagement/types"/>
    <xsd:import namespace="http://schemas.microsoft.com/office/infopath/2007/PartnerControls"/>
    <xsd:element name="_ExtendedDescription" ma:index="2" nillable="true" ma:displayName="Description" ma:internalName="c000__ExtendedDescription" ma:readOnly="false">
      <xsd:simpleType>
        <xsd:restriction base="dms:Note">
          <xsd:maxLength value="255"/>
        </xsd:restriction>
      </xsd:simpleType>
    </xsd:element>
    <xsd:element name="MediaServiceMetadata" ma:index="21" nillable="true" ma:displayName="MediaServiceMetadata" ma:hidden="true" ma:internalName="MediaServiceMetadata" ma:readOnly="true">
      <xsd:simpleType>
        <xsd:restriction base="dms:Note"/>
      </xsd:simpleType>
    </xsd:element>
    <xsd:element name="MediaServiceFastMetadata" ma:index="22" nillable="true" ma:displayName="MediaServiceFastMetadata" ma:hidden="true" ma:internalName="MediaServiceFastMetadata" ma:readOnly="true">
      <xsd:simpleType>
        <xsd:restriction base="dms:Note"/>
      </xsd:simpleType>
    </xsd:element>
    <xsd:element name="MediaServiceObjectDetectorVersions" ma:index="33" nillable="true" ma:displayName="MediaServiceObjectDetectorVersions" ma:hidden="true" ma:indexed="true" ma:internalName="MediaServiceObjectDetectorVersions" ma:readOnly="true">
      <xsd:simpleType>
        <xsd:restriction base="dms:Text"/>
      </xsd:simpleType>
    </xsd:element>
    <xsd:element name="MediaServiceSearchProperties" ma:index="3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45da436-b9c0-45a6-9ecc-c0655a249673" elementFormDefault="qualified">
    <xsd:import namespace="http://schemas.microsoft.com/office/2006/documentManagement/types"/>
    <xsd:import namespace="http://schemas.microsoft.com/office/infopath/2007/PartnerControls"/>
    <xsd:element name="StoryOwner" ma:index="5" nillable="true" ma:displayName="StoryOwner" ma:list="UserInfo" ma:SearchPeopleOnly="false" ma:SharePointGroup="0" ma:internalName="StoryOwn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t_x0020_of_x0020_Story" ma:index="6" nillable="true" ma:displayName="Part of Collection" ma:list="{caf6492b-c3a1-41e6-9ddd-75f5bc3198ae}" ma:internalName="Part_x0020_of_x0020_Story" ma:readOnly="false" ma:showField="Title" ma:web="f45da436-b9c0-45a6-9ecc-c0655a249673">
      <xsd:complexType>
        <xsd:complexContent>
          <xsd:extension base="dms:MultiChoiceLookup">
            <xsd:sequence>
              <xsd:element name="Value" type="dms:Lookup" maxOccurs="unbounded" minOccurs="0" nillable="true"/>
            </xsd:sequence>
          </xsd:extension>
        </xsd:complexContent>
      </xsd:complexType>
    </xsd:element>
    <xsd:element name="StoryVideoLink" ma:index="8" nillable="true" ma:displayName="StoryVideoLink" ma:description="Link to video on EPAM VideoPortal about this story" ma:format="Hyperlink" ma:internalName="StoryVideoLink"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_dlc_DocIdUrl" ma:index="10" nillable="true" ma:displayName="Document ID" ma:description="Permanent link to this document."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TaxCatchAllLabel" ma:index="11" nillable="true" ma:displayName="Taxonomy Catch All Column1" ma:hidden="true" ma:list="{f4ef9fac-c5ce-424a-9df9-4a92c932d921}" ma:internalName="TaxCatchAllLabel" ma:readOnly="false" ma:showField="CatchAllDataLabel" ma:web="f45da436-b9c0-45a6-9ecc-c0655a249673">
      <xsd:complexType>
        <xsd:complexContent>
          <xsd:extension base="dms:MultiChoiceLookup">
            <xsd:sequence>
              <xsd:element name="Value" type="dms:Lookup" maxOccurs="unbounded" minOccurs="0" nillable="true"/>
            </xsd:sequence>
          </xsd:extension>
        </xsd:complexContent>
      </xsd:complexType>
    </xsd:element>
    <xsd:element name="a6a6423fd38e469e9a7567459672989e" ma:index="15" nillable="true" ma:taxonomy="true" ma:internalName="a6a6423fd38e469e9a7567459672989e" ma:taxonomyFieldName="StoryTags" ma:displayName="StoryTags" ma:readOnly="false" ma:default="" ma:fieldId="{a6a6423f-d38e-469e-9a75-67459672989e}" ma:taxonomyMulti="true" ma:sspId="debda6a7-6b37-4000-ac6c-4fd0a963898e" ma:termSetId="f1da140d-ef9e-4ced-9281-d8ea40222c81" ma:anchorId="00000000-0000-0000-0000-000000000000" ma:open="true" ma:isKeyword="false">
      <xsd:complexType>
        <xsd:sequence>
          <xsd:element ref="pc:Terms" minOccurs="0" maxOccurs="1"/>
        </xsd:sequence>
      </xsd:complexType>
    </xsd:element>
    <xsd:element name="ica38aae1f42489fb9720caef7617fcd" ma:index="17" ma:taxonomy="true" ma:internalName="ica38aae1f42489fb9720caef7617fcd" ma:taxonomyFieldName="Story" ma:displayName="Taxonomy" ma:readOnly="false" ma:default="" ma:fieldId="{2ca38aae-1f42-489f-b972-0caef7617fcd}" ma:taxonomyMulti="true" ma:sspId="debda6a7-6b37-4000-ac6c-4fd0a963898e" ma:termSetId="d72849a2-9b0d-48bf-bf08-492c9dccb842" ma:anchorId="00000000-0000-0000-0000-000000000000" ma:open="false" ma:isKeyword="false">
      <xsd:complexType>
        <xsd:sequence>
          <xsd:element ref="pc:Terms" minOccurs="0" maxOccurs="1"/>
        </xsd:sequence>
      </xsd:complexType>
    </xsd:element>
    <xsd:element name="_dlc_DocId" ma:index="19" nillable="true" ma:displayName="Document ID Value" ma:description="The value of the document ID assigned to this item." ma:hidden="true" ma:indexed="true" ma:internalName="_dlc_DocId" ma:readOnly="true">
      <xsd:simpleType>
        <xsd:restriction base="dms:Text"/>
      </xsd:simpleType>
    </xsd:element>
    <xsd:element name="_dlc_DocIdPersistId" ma:index="23" nillable="true" ma:displayName="Persist ID" ma:description="Keep ID on add." ma:hidden="true" ma:internalName="_dlc_DocIdPersistId" ma:readOnly="false">
      <xsd:simpleType>
        <xsd:restriction base="dms:Boolean"/>
      </xsd:simpleType>
    </xsd:element>
    <xsd:element name="SharedWithUsers" ma:index="2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Shared With Details" ma:hidden="true" ma:internalName="SharedWithDetails" ma:readOnly="true">
      <xsd:simpleType>
        <xsd:restriction base="dms:Note"/>
      </xsd:simpleType>
    </xsd:element>
    <xsd:element name="o10324d9d8f24f3d87174cfdfd74b2e5" ma:index="26" ma:taxonomy="true" ma:internalName="o10324d9d8f24f3d87174cfdfd74b2e5" ma:taxonomyFieldName="StoryCategories" ma:displayName="StoryCategories" ma:default="1;#Service Offering|a4a06672-68b7-4ada-a67c-93842fb8e380" ma:fieldId="{810324d9-d8f2-4f3d-8717-4cfdfd74b2e5}" ma:taxonomyMulti="true" ma:sspId="debda6a7-6b37-4000-ac6c-4fd0a963898e" ma:termSetId="ddcebb0a-3fca-4e23-b6a5-f1f8550db231" ma:anchorId="00000000-0000-0000-0000-000000000000" ma:open="false" ma:isKeyword="false">
      <xsd:complexType>
        <xsd:sequence>
          <xsd:element ref="pc:Terms" minOccurs="0" maxOccurs="1"/>
        </xsd:sequence>
      </xsd:complexType>
    </xsd:element>
    <xsd:element name="TaxCatchAll" ma:index="34" nillable="true" ma:displayName="Taxonomy Catch All Column" ma:hidden="true" ma:list="{f4ef9fac-c5ce-424a-9df9-4a92c932d921}" ma:internalName="TaxCatchAll" ma:readOnly="false" ma:showField="CatchAllData" ma:web="f45da436-b9c0-45a6-9ecc-c0655a249673">
      <xsd:complexType>
        <xsd:complexContent>
          <xsd:extension base="dms:MultiChoiceLookup">
            <xsd:sequence>
              <xsd:element name="Value" type="dms:Lookup" maxOccurs="unbounded" minOccurs="0" nillable="true"/>
            </xsd:sequence>
          </xsd:extension>
        </xsd:complexContent>
      </xsd:complexType>
    </xsd:element>
    <xsd:element name="h557d92785684d7cbabbc42229493ceb" ma:index="36" ma:taxonomy="true" ma:internalName="h557d92785684d7cbabbc42229493ceb" ma:taxonomyFieldName="UsagePermission" ma:displayName="UsagePermission" ma:default="3444;#Confidential: NDA Required|1078c1ca-8558-4f4e-bb3a-506201fcb43c" ma:fieldId="{1557d927-8568-4d7c-babb-c42229493ceb}" ma:sspId="debda6a7-6b37-4000-ac6c-4fd0a963898e" ma:termSetId="8fdd4e80-0ab9-4356-9b99-f53e66d46305" ma:anchorId="00000000-0000-0000-0000-000000000000" ma:open="false" ma:isKeyword="false">
      <xsd:complexType>
        <xsd:sequence>
          <xsd:element ref="pc:Terms" minOccurs="0" maxOccurs="1"/>
        </xsd:sequence>
      </xsd:complexType>
    </xsd:element>
    <xsd:element name="d0b4fb09d84842999ca30d5dd3a1ca39" ma:index="38" nillable="true" ma:taxonomy="true" ma:internalName="d0b4fb09d84842999ca30d5dd3a1ca39" ma:taxonomyFieldName="VCN" ma:displayName="VCN" ma:default="" ma:fieldId="{d0b4fb09-d848-4299-9ca3-0d5dd3a1ca39}" ma:taxonomyMulti="true" ma:sspId="debda6a7-6b37-4000-ac6c-4fd0a963898e" ma:termSetId="983cafd6-05e4-4154-90f9-0772cf21af68" ma:anchorId="00000000-0000-0000-0000-000000000000" ma:open="false" ma:isKeyword="false">
      <xsd:complexType>
        <xsd:sequence>
          <xsd:element ref="pc:Terms" minOccurs="0" maxOccurs="1"/>
        </xsd:sequence>
      </xsd:complexType>
    </xsd:element>
    <xsd:element name="PrimeClassificationStatus" ma:index="40" nillable="true" ma:displayName="Processing status" ma:internalName="PrimeClassificationStatus">
      <xsd:simpleType>
        <xsd:restriction base="dms:Text"/>
      </xsd:simpleType>
    </xsd:element>
    <xsd:element name="PrimeClassificationStatusDetails" ma:index="41" nillable="true" ma:displayName="Processing details" ma:internalName="PrimeClassificationStatusDetails">
      <xsd:simpleType>
        <xsd:restriction base="dms:Note">
          <xsd:maxLength value="255"/>
        </xsd:restriction>
      </xsd:simpleType>
    </xsd:element>
    <xsd:element name="PrimeLastClassified" ma:index="42" nillable="true" ma:displayName="Processed" ma:internalName="PrimeLastClassified">
      <xsd:simpleType>
        <xsd:restriction base="dms:DateTime"/>
      </xsd:simpleType>
    </xsd:element>
    <xsd:element name="PrimeCorrectedByUser" ma:index="43" nillable="true" ma:displayName="Corrected" ma:internalName="PrimeCorrectedByUser">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f45da436-b9c0-45a6-9ecc-c0655a249673">
      <Value>3444</Value>
      <Value>2649</Value>
      <Value>2988</Value>
      <Value>3667</Value>
      <Value>3702</Value>
      <Value>95</Value>
      <Value>2015</Value>
      <Value>42</Value>
      <Value>3029</Value>
      <Value>2145</Value>
    </TaxCatchAll>
    <_dlc_DocId xmlns="f45da436-b9c0-45a6-9ecc-c0655a249673">EPAMSTORY-115600119-261</_dlc_DocId>
    <_dlc_DocIdUrl xmlns="f45da436-b9c0-45a6-9ecc-c0655a249673">
      <Url>https://epam.sharepoint.com/sites/EPAMPresalesStories/_layouts/15/DocIdRedir.aspx?ID=EPAMSTORY-115600119-261</Url>
      <Description>EPAMSTORY-115600119-261</Description>
    </_dlc_DocIdUrl>
    <Part_x0020_of_x0020_Story xmlns="f45da436-b9c0-45a6-9ecc-c0655a249673">
      <Value>149</Value>
    </Part_x0020_of_x0020_Story>
    <LikesCount xmlns="http://schemas.microsoft.com/sharepoint/v3" xsi:nil="true"/>
    <ica38aae1f42489fb9720caef7617fcd xmlns="f45da436-b9c0-45a6-9ecc-c0655a249673">
      <Terms xmlns="http://schemas.microsoft.com/office/infopath/2007/PartnerControls">
        <TermInfo xmlns="http://schemas.microsoft.com/office/infopath/2007/PartnerControls">
          <TermName xmlns="http://schemas.microsoft.com/office/infopath/2007/PartnerControls">Generative AI</TermName>
          <TermId xmlns="http://schemas.microsoft.com/office/infopath/2007/PartnerControls">69a14b77-ac6f-457a-be65-2d32d1d95e20</TermId>
        </TermInfo>
        <TermInfo xmlns="http://schemas.microsoft.com/office/infopath/2007/PartnerControls">
          <TermName xmlns="http://schemas.microsoft.com/office/infopath/2007/PartnerControls">Technology Consulting</TermName>
          <TermId xmlns="http://schemas.microsoft.com/office/infopath/2007/PartnerControls">e44a4f21-ff77-4a46-a7f9-bbf776850b14</TermId>
        </TermInfo>
        <TermInfo xmlns="http://schemas.microsoft.com/office/infopath/2007/PartnerControls">
          <TermName xmlns="http://schemas.microsoft.com/office/infopath/2007/PartnerControls">Engineering Productivity</TermName>
          <TermId xmlns="http://schemas.microsoft.com/office/infopath/2007/PartnerControls">a1a51959-6187-4f40-8a71-9712c0ade862</TermId>
        </TermInfo>
      </Terms>
    </ica38aae1f42489fb9720caef7617fcd>
    <TaxCatchAllLabel xmlns="f45da436-b9c0-45a6-9ecc-c0655a249673" xsi:nil="true"/>
    <o10324d9d8f24f3d87174cfdfd74b2e5 xmlns="f45da436-b9c0-45a6-9ecc-c0655a249673">
      <Terms xmlns="http://schemas.microsoft.com/office/infopath/2007/PartnerControls">
        <TermInfo xmlns="http://schemas.microsoft.com/office/infopath/2007/PartnerControls">
          <TermName xmlns="http://schemas.microsoft.com/office/infopath/2007/PartnerControls">Point-of-View</TermName>
          <TermId xmlns="http://schemas.microsoft.com/office/infopath/2007/PartnerControls">b4cc7ddf-aa2a-4f41-9f47-0c2b5a37a4ed</TermId>
        </TermInfo>
        <TermInfo xmlns="http://schemas.microsoft.com/office/infopath/2007/PartnerControls">
          <TermName xmlns="http://schemas.microsoft.com/office/infopath/2007/PartnerControls">Service Offering</TermName>
          <TermId xmlns="http://schemas.microsoft.com/office/infopath/2007/PartnerControls">a4a06672-68b7-4ada-a67c-93842fb8e380</TermId>
        </TermInfo>
      </Terms>
    </o10324d9d8f24f3d87174cfdfd74b2e5>
    <StoryOwner xmlns="f45da436-b9c0-45a6-9ecc-c0655a249673">
      <UserInfo>
        <DisplayName>i:0#.f|membership|alina_naliesna@epam.com</DisplayName>
        <AccountId>129</AccountId>
        <AccountType/>
      </UserInfo>
      <UserInfo>
        <DisplayName>c:0t.c|tenant|5b6aefa5-e071-4ad8-92f4-52b9d514962b</DisplayName>
        <AccountId>68388</AccountId>
        <AccountType/>
      </UserInfo>
    </StoryOwner>
    <StoryVideoLink xmlns="f45da436-b9c0-45a6-9ecc-c0655a249673">
      <Url>https://videoportal.epam.com/video/RY5q3l1Y#t=0s</Url>
      <Description>https://videoportal.epam.com/video/WkGr7mbkmj3ej8xaNvjg</Description>
    </StoryVideoLink>
    <ConfigNotes xmlns="http://schemas.microsoft.com/sharepoint/v3" xsi:nil="true"/>
    <a6a6423fd38e469e9a7567459672989e xmlns="f45da436-b9c0-45a6-9ecc-c0655a249673">
      <Terms xmlns="http://schemas.microsoft.com/office/infopath/2007/PartnerControls">
        <TermInfo xmlns="http://schemas.microsoft.com/office/infopath/2007/PartnerControls">
          <TermName xmlns="http://schemas.microsoft.com/office/infopath/2007/PartnerControls">DIAL</TermName>
          <TermId xmlns="http://schemas.microsoft.com/office/infopath/2007/PartnerControls">97d25e0d-20f8-497a-80cf-5285fe0e9402</TermId>
        </TermInfo>
        <TermInfo xmlns="http://schemas.microsoft.com/office/infopath/2007/PartnerControls">
          <TermName xmlns="http://schemas.microsoft.com/office/infopath/2007/PartnerControls">Artificial Intelligence</TermName>
          <TermId xmlns="http://schemas.microsoft.com/office/infopath/2007/PartnerControls">10be7eec-c0bd-44cf-825c-8aa29eeb1395</TermId>
        </TermInfo>
        <TermInfo xmlns="http://schemas.microsoft.com/office/infopath/2007/PartnerControls">
          <TermName xmlns="http://schemas.microsoft.com/office/infopath/2007/PartnerControls">Training ＆ Education</TermName>
          <TermId xmlns="http://schemas.microsoft.com/office/infopath/2007/PartnerControls">52ace803-5d93-4207-ad1f-193e559d31a9</TermId>
        </TermInfo>
      </Terms>
    </a6a6423fd38e469e9a7567459672989e>
    <h557d92785684d7cbabbc42229493ceb xmlns="f45da436-b9c0-45a6-9ecc-c0655a249673">
      <Terms xmlns="http://schemas.microsoft.com/office/infopath/2007/PartnerControls">
        <TermInfo xmlns="http://schemas.microsoft.com/office/infopath/2007/PartnerControls">
          <TermName xmlns="http://schemas.microsoft.com/office/infopath/2007/PartnerControls">Confidential: NDA Required</TermName>
          <TermId xmlns="http://schemas.microsoft.com/office/infopath/2007/PartnerControls">1078c1ca-8558-4f4e-bb3a-506201fcb43c</TermId>
        </TermInfo>
      </Terms>
    </h557d92785684d7cbabbc42229493ceb>
    <_dlc_DocIdPersistId xmlns="f45da436-b9c0-45a6-9ecc-c0655a249673" xsi:nil="true"/>
    <d0b4fb09d84842999ca30d5dd3a1ca39 xmlns="f45da436-b9c0-45a6-9ecc-c0655a249673">
      <Terms xmlns="http://schemas.microsoft.com/office/infopath/2007/PartnerControls">
        <TermInfo xmlns="http://schemas.microsoft.com/office/infopath/2007/PartnerControls">
          <TermName xmlns="http://schemas.microsoft.com/office/infopath/2007/PartnerControls">AI SDLC Productivity</TermName>
          <TermId xmlns="http://schemas.microsoft.com/office/infopath/2007/PartnerControls">085583db-1e13-4047-be5f-746e0bc5a25c</TermId>
        </TermInfo>
      </Terms>
    </d0b4fb09d84842999ca30d5dd3a1ca39>
    <Ratings xmlns="http://schemas.microsoft.com/sharepoint/v3" xsi:nil="true"/>
    <RatingCount xmlns="http://schemas.microsoft.com/sharepoint/v3" xsi:nil="true"/>
    <LikedBy xmlns="http://schemas.microsoft.com/sharepoint/v3">
      <UserInfo>
        <DisplayName/>
        <AccountId xsi:nil="true"/>
        <AccountType/>
      </UserInfo>
    </LikedBy>
    <_ExtendedDescription xmlns="1c31f654-8d37-49ee-9e0c-a98f9471494d" xsi:nil="true"/>
    <AverageRating xmlns="http://schemas.microsoft.com/sharepoint/v3" xsi:nil="true"/>
    <RatedBy xmlns="http://schemas.microsoft.com/sharepoint/v3">
      <UserInfo>
        <DisplayName/>
        <AccountId xsi:nil="true"/>
        <AccountType/>
      </UserInfo>
    </RatedBy>
    <PrimeClassificationStatus xmlns="f45da436-b9c0-45a6-9ecc-c0655a249673" xsi:nil="true"/>
    <PrimeCorrectedByUser xmlns="f45da436-b9c0-45a6-9ecc-c0655a249673" xsi:nil="true"/>
    <PrimeLastClassified xmlns="f45da436-b9c0-45a6-9ecc-c0655a249673" xsi:nil="true"/>
    <PrimeClassificationStatusDetails xmlns="f45da436-b9c0-45a6-9ecc-c0655a249673" xsi:nil="true"/>
  </documentManagement>
</p:properties>
</file>

<file path=customXml/itemProps1.xml><?xml version="1.0" encoding="utf-8"?>
<ds:datastoreItem xmlns:ds="http://schemas.openxmlformats.org/officeDocument/2006/customXml" ds:itemID="{35B1F3DA-EF15-4AC8-9C87-99AD398490EB}">
  <ds:schemaRefs>
    <ds:schemaRef ds:uri="http://schemas.microsoft.com/sharepoint/events"/>
  </ds:schemaRefs>
</ds:datastoreItem>
</file>

<file path=customXml/itemProps2.xml><?xml version="1.0" encoding="utf-8"?>
<ds:datastoreItem xmlns:ds="http://schemas.openxmlformats.org/officeDocument/2006/customXml" ds:itemID="{9DC02B7E-EF2F-4780-BA96-D6458D73AA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c31f654-8d37-49ee-9e0c-a98f9471494d"/>
    <ds:schemaRef ds:uri="f45da436-b9c0-45a6-9ecc-c0655a2496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2F83FE-B287-4ADE-85DD-CFD8A8FB8185}">
  <ds:schemaRefs>
    <ds:schemaRef ds:uri="http://schemas.microsoft.com/sharepoint/v3/contenttype/forms"/>
  </ds:schemaRefs>
</ds:datastoreItem>
</file>

<file path=customXml/itemProps4.xml><?xml version="1.0" encoding="utf-8"?>
<ds:datastoreItem xmlns:ds="http://schemas.openxmlformats.org/officeDocument/2006/customXml" ds:itemID="{AAE0391F-B502-4D21-95B0-E210850DA05B}">
  <ds:schemaRefs>
    <ds:schemaRef ds:uri="http://purl.org/dc/terms/"/>
    <ds:schemaRef ds:uri="f45da436-b9c0-45a6-9ecc-c0655a249673"/>
    <ds:schemaRef ds:uri="http://purl.org/dc/dcmitype/"/>
    <ds:schemaRef ds:uri="http://www.w3.org/XML/1998/namespace"/>
    <ds:schemaRef ds:uri="http://schemas.microsoft.com/sharepoint/v3"/>
    <ds:schemaRef ds:uri="1c31f654-8d37-49ee-9e0c-a98f9471494d"/>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4536</TotalTime>
  <Words>14462</Words>
  <Application>Microsoft Macintosh PowerPoint</Application>
  <PresentationFormat>Widescreen</PresentationFormat>
  <Paragraphs>1785</Paragraphs>
  <Slides>70</Slides>
  <Notes>51</Notes>
  <HiddenSlides>11</HiddenSlides>
  <MMClips>1</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70</vt:i4>
      </vt:variant>
    </vt:vector>
  </HeadingPairs>
  <TitlesOfParts>
    <vt:vector size="95" baseType="lpstr">
      <vt:lpstr>__Inter_d65c78</vt:lpstr>
      <vt:lpstr>-apple-system</vt:lpstr>
      <vt:lpstr>Amazon Ember Display</vt:lpstr>
      <vt:lpstr>Aptos</vt:lpstr>
      <vt:lpstr>Aptos Narrow</vt:lpstr>
      <vt:lpstr>Arial</vt:lpstr>
      <vt:lpstr>Arial,Sans-Serif</vt:lpstr>
      <vt:lpstr>Calibri</vt:lpstr>
      <vt:lpstr>Calibri Bold</vt:lpstr>
      <vt:lpstr>Calibri Light</vt:lpstr>
      <vt:lpstr>Courier New</vt:lpstr>
      <vt:lpstr>Google Sans Text</vt:lpstr>
      <vt:lpstr>Graphik</vt:lpstr>
      <vt:lpstr>Helvetica</vt:lpstr>
      <vt:lpstr>Human Sans</vt:lpstr>
      <vt:lpstr>proxima-nova</vt:lpstr>
      <vt:lpstr>Roboto</vt:lpstr>
      <vt:lpstr>Roboto-Regular</vt:lpstr>
      <vt:lpstr>Sans Semibold</vt:lpstr>
      <vt:lpstr>Segoe UI</vt:lpstr>
      <vt:lpstr>Source Sans Pro</vt:lpstr>
      <vt:lpstr>Tw Cen MT</vt:lpstr>
      <vt:lpstr>var(--font-user-message)</vt:lpstr>
      <vt:lpstr>Wingdings</vt:lpstr>
      <vt:lpstr>EPAM Master 2024.1</vt:lpstr>
      <vt:lpstr>AI/Run™ .Transform</vt:lpstr>
      <vt:lpstr>PowerPoint Presentation</vt:lpstr>
      <vt:lpstr>Agenda</vt:lpstr>
      <vt:lpstr>State of AI  in Software Development:  Key Themes for 2025</vt:lpstr>
      <vt:lpstr>Future of AI in Software Development</vt:lpstr>
      <vt:lpstr>Gigantic Investments into AI Infrastructure</vt:lpstr>
      <vt:lpstr>The “Year of Agents”</vt:lpstr>
      <vt:lpstr>AI Production Adoption, Strategy Consolidation, and Measurable Outcomes Focus Area </vt:lpstr>
      <vt:lpstr>AI Technologies and Trends – September 2025</vt:lpstr>
      <vt:lpstr>MCP Is Trending, Enabling the Shift Toward More Integrated, Context-Aware AI </vt:lpstr>
      <vt:lpstr>Decoding the Trio: Chats, Copilots and Agents in SDLC Workflows</vt:lpstr>
      <vt:lpstr>AI ‘Sabotaging’: Numbers Revealed</vt:lpstr>
      <vt:lpstr>EPAM is Leading  GenAI-Enabled Engineering</vt:lpstr>
      <vt:lpstr>EPAM Al/Run</vt:lpstr>
      <vt:lpstr>AI Adoption Strategy</vt:lpstr>
      <vt:lpstr>AI Adoption: Common Challenges</vt:lpstr>
      <vt:lpstr>Key Learnings from EPAM Scaled Adoption Engagements</vt:lpstr>
      <vt:lpstr>AI/Run Playbook</vt:lpstr>
      <vt:lpstr>Agents Enhance Every Stage of SDLC</vt:lpstr>
      <vt:lpstr>Ready to Use AI-Infused Experiences to Get a Fast Feedback</vt:lpstr>
      <vt:lpstr>Agentic AI Ecosystem Maturity Capability Model </vt:lpstr>
      <vt:lpstr>AI-First Delivery Teams</vt:lpstr>
      <vt:lpstr>Build Business Case for AI SLDC Investment, Benefits, and ROI Calculator</vt:lpstr>
      <vt:lpstr>AI Development Ecosystem with AI Run</vt:lpstr>
      <vt:lpstr>Examples of Agents</vt:lpstr>
      <vt:lpstr>Team Level AI Maturity Model</vt:lpstr>
      <vt:lpstr>New Ways of Working:  AI Native Development</vt:lpstr>
      <vt:lpstr>Success of AI Adoption Measurement</vt:lpstr>
      <vt:lpstr>Four-Dimensional AI Adoption Measurements Approach</vt:lpstr>
      <vt:lpstr>Monitoring and Reporting Methodologies</vt:lpstr>
      <vt:lpstr>Monitoring of key metrics per project and team to provide all necessary information to drive improvements process and measure outcomes</vt:lpstr>
      <vt:lpstr>AI Adoption Engagement</vt:lpstr>
      <vt:lpstr>Continuous Improvement Process</vt:lpstr>
      <vt:lpstr>AI Education and Engagement</vt:lpstr>
      <vt:lpstr> The AI Upskilling Training Program</vt:lpstr>
      <vt:lpstr>Role-Specific AI Educational Offerings </vt:lpstr>
      <vt:lpstr>Hands-on AI Coaching</vt:lpstr>
      <vt:lpstr>AI Champions</vt:lpstr>
      <vt:lpstr>Maximizing AI Adoption in Enterprises Through Effective Organizational Change Management </vt:lpstr>
      <vt:lpstr>Value We Bring to our Clients</vt:lpstr>
      <vt:lpstr>AI Adoption Timeline</vt:lpstr>
      <vt:lpstr>Typical AI Adoption Timeline</vt:lpstr>
      <vt:lpstr>Getting Ready for Crawl Phase: Pilot Approach</vt:lpstr>
      <vt:lpstr>EPAM’s Expertise &amp; Experience in End-to-End SDLC Capabilities</vt:lpstr>
      <vt:lpstr>AI Run - Collaboration Platform for Teams</vt:lpstr>
      <vt:lpstr>Prompts and Data Sources </vt:lpstr>
      <vt:lpstr>Conversations</vt:lpstr>
      <vt:lpstr>EPAM AI/Run Agent Ranked in the Top 7 on SWE-Bench Verified</vt:lpstr>
      <vt:lpstr>AI/Run Success Stories</vt:lpstr>
      <vt:lpstr>PowerPoint Presentation</vt:lpstr>
      <vt:lpstr>Lessons Learned from Large-Scale Client Adoptions</vt:lpstr>
      <vt:lpstr>AI Adoption in CTC</vt:lpstr>
      <vt:lpstr>The CTC Gen AI Adoption – The Ask</vt:lpstr>
      <vt:lpstr>The CTC Gen AI Adoption – The PoC</vt:lpstr>
      <vt:lpstr>The CTC Gen AI Adoption – Wave 1 Rollout</vt:lpstr>
      <vt:lpstr>The CTC Gen AI Adoption – Current State</vt:lpstr>
      <vt:lpstr>AI Adoption in EBSCO</vt:lpstr>
      <vt:lpstr>The EBSCO Gen AI Adoption – The Ask</vt:lpstr>
      <vt:lpstr>The EBSCO Gen AI Adoption – The Reset</vt:lpstr>
      <vt:lpstr>The EBSCO Gen AI Adoption – The PoC</vt:lpstr>
      <vt:lpstr>The EBSCO Gen AI Adoption – The Rollout</vt:lpstr>
      <vt:lpstr>Next Steps</vt:lpstr>
      <vt:lpstr>How to Sell AI/Run  Strategies to identify opportunities and pitch effectively </vt:lpstr>
      <vt:lpstr>How to Sell</vt:lpstr>
      <vt:lpstr>EPAM AI/Run One-Pager</vt:lpstr>
      <vt:lpstr>Practical Use Cases of AI for Software Development</vt:lpstr>
      <vt:lpstr>How SDLC Stages Can be Optimized with Selected AI Tools + EPAM AI/Run </vt:lpstr>
      <vt:lpstr>Practical Engineering Productivity Use Cases</vt:lpstr>
      <vt:lpstr>Code Assistants Leaderboard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EPAM AI/Run Framework</dc:title>
  <dc:creator>Sara Mihan</dc:creator>
  <cp:keywords>AI</cp:keywords>
  <cp:lastModifiedBy>Gurkan Indibay</cp:lastModifiedBy>
  <cp:revision>5</cp:revision>
  <dcterms:created xsi:type="dcterms:W3CDTF">2024-07-11T14:35:11Z</dcterms:created>
  <dcterms:modified xsi:type="dcterms:W3CDTF">2025-11-10T11:19:34Z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535040-0af2-483f-adc3-a132c21e3e2b_Enabled">
    <vt:lpwstr>true</vt:lpwstr>
  </property>
  <property fmtid="{D5CDD505-2E9C-101B-9397-08002B2CF9AE}" pid="3" name="MSIP_Label_2a535040-0af2-483f-adc3-a132c21e3e2b_SetDate">
    <vt:lpwstr>2024-07-25T17:45:44Z</vt:lpwstr>
  </property>
  <property fmtid="{D5CDD505-2E9C-101B-9397-08002B2CF9AE}" pid="4" name="MSIP_Label_2a535040-0af2-483f-adc3-a132c21e3e2b_Method">
    <vt:lpwstr>Privileged</vt:lpwstr>
  </property>
  <property fmtid="{D5CDD505-2E9C-101B-9397-08002B2CF9AE}" pid="5" name="MSIP_Label_2a535040-0af2-483f-adc3-a132c21e3e2b_Name">
    <vt:lpwstr>EPAM_Confidential</vt:lpwstr>
  </property>
  <property fmtid="{D5CDD505-2E9C-101B-9397-08002B2CF9AE}" pid="6" name="MSIP_Label_2a535040-0af2-483f-adc3-a132c21e3e2b_SiteId">
    <vt:lpwstr>b41b72d0-4e9f-4c26-8a69-f949f367c91d</vt:lpwstr>
  </property>
  <property fmtid="{D5CDD505-2E9C-101B-9397-08002B2CF9AE}" pid="7" name="MSIP_Label_2a535040-0af2-483f-adc3-a132c21e3e2b_ActionId">
    <vt:lpwstr>04162d9a-c974-41d6-8f04-fbef0761c90a</vt:lpwstr>
  </property>
  <property fmtid="{D5CDD505-2E9C-101B-9397-08002B2CF9AE}" pid="8" name="MSIP_Label_2a535040-0af2-483f-adc3-a132c21e3e2b_ContentBits">
    <vt:lpwstr>0</vt:lpwstr>
  </property>
  <property fmtid="{D5CDD505-2E9C-101B-9397-08002B2CF9AE}" pid="9" name="MediaServiceImageTags">
    <vt:lpwstr/>
  </property>
  <property fmtid="{D5CDD505-2E9C-101B-9397-08002B2CF9AE}" pid="10" name="ContentTypeId">
    <vt:lpwstr>0x010100AC086C33306E6042975B508F42A1A280005C815C7756C70D41A85DCDED87923B15</vt:lpwstr>
  </property>
  <property fmtid="{D5CDD505-2E9C-101B-9397-08002B2CF9AE}" pid="11" name="_dlc_DocIdItemGuid">
    <vt:lpwstr>bf69c1be-9c28-4488-884e-28e4298cf256</vt:lpwstr>
  </property>
  <property fmtid="{D5CDD505-2E9C-101B-9397-08002B2CF9AE}" pid="12" name="StoryCategories">
    <vt:lpwstr>3667;#Point-of-View|b4cc7ddf-aa2a-4f41-9f47-0c2b5a37a4ed;#2015;#Service Offering|a4a06672-68b7-4ada-a67c-93842fb8e380</vt:lpwstr>
  </property>
  <property fmtid="{D5CDD505-2E9C-101B-9397-08002B2CF9AE}" pid="13" name="UsagePermission">
    <vt:lpwstr>3444;#Confidential: NDA Required|1078c1ca-8558-4f4e-bb3a-506201fcb43c</vt:lpwstr>
  </property>
  <property fmtid="{D5CDD505-2E9C-101B-9397-08002B2CF9AE}" pid="14" name="StoryTags">
    <vt:lpwstr>2988;#DIAL|97d25e0d-20f8-497a-80cf-5285fe0e9402;#95;#Artificial Intelligence|10be7eec-c0bd-44cf-825c-8aa29eeb1395;#2145;#Training ＆ Education|52ace803-5d93-4207-ad1f-193e559d31a9</vt:lpwstr>
  </property>
  <property fmtid="{D5CDD505-2E9C-101B-9397-08002B2CF9AE}" pid="15" name="Story">
    <vt:lpwstr>2649;#Generative AI|69a14b77-ac6f-457a-be65-2d32d1d95e20;#42;#Technology Consulting|e44a4f21-ff77-4a46-a7f9-bbf776850b14;#3029;#Engineering Productivity|a1a51959-6187-4f40-8a71-9712c0ade862</vt:lpwstr>
  </property>
  <property fmtid="{D5CDD505-2E9C-101B-9397-08002B2CF9AE}" pid="16" name="VCN">
    <vt:lpwstr>3702;#AI SDLC Productivity|085583db-1e13-4047-be5f-746e0bc5a25c</vt:lpwstr>
  </property>
  <property fmtid="{D5CDD505-2E9C-101B-9397-08002B2CF9AE}" pid="17" name="ExpirationDate">
    <vt:filetime>2025-04-14T21:00:00Z</vt:filetime>
  </property>
  <property fmtid="{D5CDD505-2E9C-101B-9397-08002B2CF9AE}" pid="18" name="Contributors">
    <vt:lpwstr/>
  </property>
  <property fmtid="{D5CDD505-2E9C-101B-9397-08002B2CF9AE}" pid="19" name="_ExtendedDescription">
    <vt:lpwstr>&lt;div class="ExternalClass93AA6F160B0541DE944475C4F67222C9"&gt;The document presents EPAM's AI/Run Framework, detailing strategies, tools, and best practices for integrating AI agents across the software development lifecycle (SDLC) to automate processes, improve productivity, and measure ROI, with case studies and methodologies for successful enterprise AI adoption.&lt;/div&gt;</vt:lpwstr>
  </property>
</Properties>
</file>